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drawings/drawing2.xml" ContentType="application/vnd.openxmlformats-officedocument.drawingml.chartshapes+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drawings/drawing3.xml" ContentType="application/vnd.openxmlformats-officedocument.drawingml.chartshapes+xml"/>
  <Override PartName="/ppt/charts/chart7.xml" ContentType="application/vnd.openxmlformats-officedocument.drawingml.chart+xml"/>
  <Override PartName="/ppt/charts/chart8.xml" ContentType="application/vnd.openxmlformats-officedocument.drawingml.chart+xml"/>
  <Override PartName="/ppt/notesSlides/notesSlide2.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notesSlides/notesSlide3.xml" ContentType="application/vnd.openxmlformats-officedocument.presentationml.notesSlide+xml"/>
  <Override PartName="/ppt/charts/chart11.xml" ContentType="application/vnd.openxmlformats-officedocument.drawingml.chart+xml"/>
  <Override PartName="/ppt/drawings/drawing4.xml" ContentType="application/vnd.openxmlformats-officedocument.drawingml.chartshapes+xml"/>
  <Override PartName="/ppt/notesSlides/notesSlide4.xml" ContentType="application/vnd.openxmlformats-officedocument.presentationml.notesSlide+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drawings/drawing5.xml" ContentType="application/vnd.openxmlformats-officedocument.drawingml.chartshapes+xml"/>
  <Override PartName="/ppt/charts/chart1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687" r:id="rId4"/>
    <p:sldMasterId id="2147483700" r:id="rId5"/>
  </p:sldMasterIdLst>
  <p:notesMasterIdLst>
    <p:notesMasterId r:id="rId3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3" r:id="rId32"/>
  </p:sldIdLst>
  <p:sldSz cx="9144000" cy="6858000" type="screen4x3"/>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170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c:style val="2"/>
  <c:chart>
    <c:title>
      <c:tx>
        <c:rich>
          <a:bodyPr rot="0"/>
          <a:lstStyle/>
          <a:p>
            <a:pPr>
              <a:defRPr lang="ru-RU" sz="1400" b="1" strike="noStrike" spc="-1">
                <a:solidFill>
                  <a:srgbClr val="17456F"/>
                </a:solidFill>
                <a:latin typeface="Trebuchet MS"/>
                <a:ea typeface="DejaVu Sans"/>
              </a:defRPr>
            </a:pPr>
            <a:r>
              <a:rPr lang="ru-RU" sz="1400" b="1" strike="noStrike" spc="-1">
                <a:solidFill>
                  <a:srgbClr val="17456F"/>
                </a:solidFill>
                <a:latin typeface="Trebuchet MS"/>
                <a:ea typeface="DejaVu Sans"/>
              </a:rPr>
              <a:t>Промышленное производство 
(в том числе пищевая промышленность)
  (млн. рублей)</a:t>
            </a:r>
          </a:p>
        </c:rich>
      </c:tx>
      <c:layout>
        <c:manualLayout>
          <c:xMode val="edge"/>
          <c:yMode val="edge"/>
          <c:x val="0.109761543270519"/>
          <c:y val="0"/>
        </c:manualLayout>
      </c:layout>
      <c:overlay val="0"/>
      <c:spPr>
        <a:noFill/>
        <a:ln w="0">
          <a:noFill/>
        </a:ln>
      </c:spPr>
    </c:title>
    <c:autoTitleDeleted val="0"/>
    <c:plotArea>
      <c:layout>
        <c:manualLayout>
          <c:layoutTarget val="inner"/>
          <c:xMode val="edge"/>
          <c:yMode val="edge"/>
          <c:x val="9.6365097794052001E-2"/>
          <c:y val="0.419396482168791"/>
          <c:w val="0.79476645530052703"/>
          <c:h val="0.290301758915604"/>
        </c:manualLayout>
      </c:layout>
      <c:lineChart>
        <c:grouping val="standard"/>
        <c:varyColors val="0"/>
        <c:ser>
          <c:idx val="0"/>
          <c:order val="0"/>
          <c:tx>
            <c:strRef>
              <c:f>Лист1!$B$1</c:f>
              <c:strCache>
                <c:ptCount val="1"/>
                <c:pt idx="0">
                  <c:v>Ряд 1</c:v>
                </c:pt>
              </c:strCache>
            </c:strRef>
          </c:tx>
          <c:spPr>
            <a:ln w="38160">
              <a:solidFill>
                <a:srgbClr val="A7EA52"/>
              </a:solidFill>
              <a:round/>
            </a:ln>
          </c:spPr>
          <c:marker>
            <c:symbol val="none"/>
          </c:marker>
          <c:dPt>
            <c:idx val="0"/>
            <c:bubble3D val="0"/>
            <c:extLst>
              <c:ext xmlns:c16="http://schemas.microsoft.com/office/drawing/2014/chart" uri="{C3380CC4-5D6E-409C-BE32-E72D297353CC}">
                <c16:uniqueId val="{00000000-30F6-4F12-ACA8-136ABDE80991}"/>
              </c:ext>
            </c:extLst>
          </c:dPt>
          <c:dPt>
            <c:idx val="1"/>
            <c:bubble3D val="0"/>
            <c:extLst>
              <c:ext xmlns:c16="http://schemas.microsoft.com/office/drawing/2014/chart" uri="{C3380CC4-5D6E-409C-BE32-E72D297353CC}">
                <c16:uniqueId val="{00000001-30F6-4F12-ACA8-136ABDE80991}"/>
              </c:ext>
            </c:extLst>
          </c:dPt>
          <c:dPt>
            <c:idx val="2"/>
            <c:bubble3D val="0"/>
            <c:extLst>
              <c:ext xmlns:c16="http://schemas.microsoft.com/office/drawing/2014/chart" uri="{C3380CC4-5D6E-409C-BE32-E72D297353CC}">
                <c16:uniqueId val="{00000002-30F6-4F12-ACA8-136ABDE80991}"/>
              </c:ext>
            </c:extLst>
          </c:dPt>
          <c:dLbls>
            <c:dLbl>
              <c:idx val="0"/>
              <c:layout>
                <c:manualLayout>
                  <c:x val="-8.9813929404669396E-2"/>
                  <c:y val="-9.3749888005275395E-2"/>
                </c:manualLayout>
              </c:layout>
              <c:numFmt formatCode="#,##0.0" sourceLinked="0"/>
              <c:spPr/>
              <c:txPr>
                <a:bodyPr wrap="square"/>
                <a:lstStyle/>
                <a:p>
                  <a:pPr>
                    <a:defRPr sz="1500" b="1" strike="noStrike" spc="-1">
                      <a:solidFill>
                        <a:srgbClr val="000000"/>
                      </a:solidFill>
                      <a:latin typeface="Calibri"/>
                      <a:ea typeface="DejaVu Sans"/>
                    </a:defRPr>
                  </a:pPr>
                  <a:endParaRPr lang="ru-RU"/>
                </a:p>
              </c:txPr>
              <c:dLblPos val="r"/>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0-30F6-4F12-ACA8-136ABDE80991}"/>
                </c:ext>
              </c:extLst>
            </c:dLbl>
            <c:dLbl>
              <c:idx val="1"/>
              <c:layout>
                <c:manualLayout>
                  <c:x val="-9.5352252527496906E-2"/>
                  <c:y val="-7.5561048772358697E-2"/>
                </c:manualLayout>
              </c:layout>
              <c:numFmt formatCode="#,##0.0" sourceLinked="0"/>
              <c:spPr/>
              <c:txPr>
                <a:bodyPr wrap="square"/>
                <a:lstStyle/>
                <a:p>
                  <a:pPr>
                    <a:defRPr sz="1500" b="1" strike="noStrike" spc="-1">
                      <a:solidFill>
                        <a:srgbClr val="000000"/>
                      </a:solidFill>
                      <a:latin typeface="Calibri"/>
                      <a:ea typeface="DejaVu Sans"/>
                    </a:defRPr>
                  </a:pPr>
                  <a:endParaRPr lang="ru-RU"/>
                </a:p>
              </c:txPr>
              <c:dLblPos val="r"/>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1-30F6-4F12-ACA8-136ABDE80991}"/>
                </c:ext>
              </c:extLst>
            </c:dLbl>
            <c:dLbl>
              <c:idx val="2"/>
              <c:layout>
                <c:manualLayout>
                  <c:x val="-8.7404474899614296E-2"/>
                  <c:y val="-8.0689511201264399E-2"/>
                </c:manualLayout>
              </c:layout>
              <c:numFmt formatCode="#,##0.0" sourceLinked="0"/>
              <c:spPr/>
              <c:txPr>
                <a:bodyPr wrap="square"/>
                <a:lstStyle/>
                <a:p>
                  <a:pPr>
                    <a:defRPr sz="1500" b="1" strike="noStrike" spc="-1">
                      <a:solidFill>
                        <a:srgbClr val="000000"/>
                      </a:solidFill>
                      <a:latin typeface="Calibri"/>
                      <a:ea typeface="DejaVu Sans"/>
                    </a:defRPr>
                  </a:pPr>
                  <a:endParaRPr lang="ru-RU"/>
                </a:p>
              </c:txPr>
              <c:dLblPos val="r"/>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2-30F6-4F12-ACA8-136ABDE80991}"/>
                </c:ext>
              </c:extLst>
            </c:dLbl>
            <c:numFmt formatCode="#,##0.0" sourceLinked="0"/>
            <c:spPr>
              <a:noFill/>
              <a:ln>
                <a:noFill/>
              </a:ln>
              <a:effectLst/>
            </c:spPr>
            <c:txPr>
              <a:bodyPr wrap="square"/>
              <a:lstStyle/>
              <a:p>
                <a:pPr>
                  <a:defRPr sz="1500" b="1" strike="noStrike" spc="-1">
                    <a:solidFill>
                      <a:srgbClr val="000000"/>
                    </a:solidFill>
                    <a:latin typeface="Calibri"/>
                    <a:ea typeface="DejaVu Sans"/>
                  </a:defRPr>
                </a:pPr>
                <a:endParaRPr lang="ru-RU"/>
              </a:p>
            </c:txPr>
            <c:dLblPos val="r"/>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strRef>
              <c:f>Лист1!$A$2:$A$4</c:f>
              <c:strCache>
                <c:ptCount val="3"/>
                <c:pt idx="0">
                  <c:v>2022 год</c:v>
                </c:pt>
                <c:pt idx="1">
                  <c:v>2023 год</c:v>
                </c:pt>
                <c:pt idx="2">
                  <c:v>2024 год</c:v>
                </c:pt>
              </c:strCache>
            </c:strRef>
          </c:cat>
          <c:val>
            <c:numRef>
              <c:f>Лист1!$B$2:$B$4</c:f>
              <c:numCache>
                <c:formatCode>General</c:formatCode>
                <c:ptCount val="3"/>
                <c:pt idx="0">
                  <c:v>53239</c:v>
                </c:pt>
                <c:pt idx="1">
                  <c:v>55067.4</c:v>
                </c:pt>
                <c:pt idx="2">
                  <c:v>60730.1</c:v>
                </c:pt>
              </c:numCache>
            </c:numRef>
          </c:val>
          <c:smooth val="0"/>
          <c:extLst>
            <c:ext xmlns:c16="http://schemas.microsoft.com/office/drawing/2014/chart" uri="{C3380CC4-5D6E-409C-BE32-E72D297353CC}">
              <c16:uniqueId val="{00000003-30F6-4F12-ACA8-136ABDE80991}"/>
            </c:ext>
          </c:extLst>
        </c:ser>
        <c:dLbls>
          <c:showLegendKey val="0"/>
          <c:showVal val="0"/>
          <c:showCatName val="0"/>
          <c:showSerName val="0"/>
          <c:showPercent val="0"/>
          <c:showBubbleSize val="0"/>
        </c:dLbls>
        <c:hiLowLines>
          <c:spPr>
            <a:ln w="0">
              <a:noFill/>
            </a:ln>
          </c:spPr>
        </c:hiLowLines>
        <c:smooth val="0"/>
        <c:axId val="44428972"/>
        <c:axId val="94027615"/>
      </c:lineChart>
      <c:catAx>
        <c:axId val="44428972"/>
        <c:scaling>
          <c:orientation val="minMax"/>
        </c:scaling>
        <c:delete val="0"/>
        <c:axPos val="b"/>
        <c:numFmt formatCode="General" sourceLinked="0"/>
        <c:majorTickMark val="none"/>
        <c:minorTickMark val="none"/>
        <c:tickLblPos val="nextTo"/>
        <c:spPr>
          <a:ln w="9360">
            <a:solidFill>
              <a:srgbClr val="8B8B8B"/>
            </a:solidFill>
            <a:round/>
          </a:ln>
        </c:spPr>
        <c:txPr>
          <a:bodyPr/>
          <a:lstStyle/>
          <a:p>
            <a:pPr>
              <a:defRPr sz="1200" b="0" strike="noStrike" spc="-1">
                <a:solidFill>
                  <a:srgbClr val="000000"/>
                </a:solidFill>
                <a:latin typeface="Calibri"/>
                <a:ea typeface="DejaVu Sans"/>
              </a:defRPr>
            </a:pPr>
            <a:endParaRPr lang="ru-RU"/>
          </a:p>
        </c:txPr>
        <c:crossAx val="94027615"/>
        <c:crosses val="autoZero"/>
        <c:auto val="1"/>
        <c:lblAlgn val="ctr"/>
        <c:lblOffset val="100"/>
        <c:noMultiLvlLbl val="0"/>
      </c:catAx>
      <c:valAx>
        <c:axId val="94027615"/>
        <c:scaling>
          <c:orientation val="minMax"/>
        </c:scaling>
        <c:delete val="1"/>
        <c:axPos val="l"/>
        <c:numFmt formatCode="General" sourceLinked="1"/>
        <c:majorTickMark val="none"/>
        <c:minorTickMark val="none"/>
        <c:tickLblPos val="nextTo"/>
        <c:crossAx val="44428972"/>
        <c:crosses val="autoZero"/>
        <c:crossBetween val="between"/>
      </c:valAx>
      <c:spPr>
        <a:noFill/>
        <a:ln w="0">
          <a:noFill/>
        </a:ln>
      </c:spPr>
    </c:plotArea>
    <c:plotVisOnly val="1"/>
    <c:dispBlanksAs val="gap"/>
    <c:showDLblsOverMax val="1"/>
  </c:chart>
  <c:spPr>
    <a:solidFill>
      <a:srgbClr val="F9B3A7"/>
    </a:solidFill>
    <a:ln w="9360">
      <a:solidFill>
        <a:srgbClr val="D9D9D9"/>
      </a:solidFill>
      <a:round/>
    </a:ln>
    <a:scene3d>
      <a:camera prst="orthographicFront"/>
      <a:lightRig rig="threePt" dir="t"/>
    </a:scene3d>
    <a:sp3d>
      <a:bevelT w="190500" h="38100"/>
    </a:sp3d>
  </c:sp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25844977508589"/>
          <c:y val="3.2844908484996271E-2"/>
          <c:w val="0.67741548300802101"/>
          <c:h val="0.96601322129339373"/>
        </c:manualLayout>
      </c:layout>
      <c:barChart>
        <c:barDir val="bar"/>
        <c:grouping val="clustered"/>
        <c:varyColors val="0"/>
        <c:ser>
          <c:idx val="0"/>
          <c:order val="0"/>
          <c:tx>
            <c:strRef>
              <c:f>Лист1!$B$1</c:f>
              <c:strCache>
                <c:ptCount val="1"/>
                <c:pt idx="0">
                  <c:v>Факт</c:v>
                </c:pt>
              </c:strCache>
            </c:strRef>
          </c:tx>
          <c:spPr>
            <a:solidFill>
              <a:srgbClr val="006699"/>
            </a:solidFill>
            <a:ln w="9360">
              <a:solidFill>
                <a:srgbClr val="C34408"/>
              </a:solidFill>
              <a:round/>
            </a:ln>
            <a:scene3d>
              <a:camera prst="orthographicFront"/>
              <a:lightRig rig="threePt" dir="t"/>
            </a:scene3d>
            <a:sp3d>
              <a:bevelT w="190500" h="38100"/>
            </a:sp3d>
          </c:spPr>
          <c:invertIfNegative val="0"/>
          <c:dPt>
            <c:idx val="9"/>
            <c:invertIfNegative val="0"/>
            <c:bubble3D val="0"/>
            <c:extLst>
              <c:ext xmlns:c16="http://schemas.microsoft.com/office/drawing/2014/chart" uri="{C3380CC4-5D6E-409C-BE32-E72D297353CC}">
                <c16:uniqueId val="{00000000-48F4-4983-8CE2-B7459B7E138B}"/>
              </c:ext>
            </c:extLst>
          </c:dPt>
          <c:dLbls>
            <c:dLbl>
              <c:idx val="9"/>
              <c:layout>
                <c:manualLayout>
                  <c:x val="1.0306235676035E-16"/>
                  <c:y val="-4.6037578263883102E-3"/>
                </c:manualLayout>
              </c:layout>
              <c:numFmt formatCode="#,##0.0" sourceLinked="0"/>
              <c:spPr/>
              <c:txPr>
                <a:bodyPr wrap="square"/>
                <a:lstStyle/>
                <a:p>
                  <a:pPr>
                    <a:defRPr sz="900" b="1" strike="noStrike" spc="-1">
                      <a:solidFill>
                        <a:srgbClr val="000000"/>
                      </a:solidFill>
                      <a:latin typeface="Verdana"/>
                      <a:ea typeface="DejaVu Sans"/>
                    </a:defRPr>
                  </a:pPr>
                  <a:endParaRPr lang="ru-RU"/>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0-48F4-4983-8CE2-B7459B7E138B}"/>
                </c:ext>
              </c:extLst>
            </c:dLbl>
            <c:numFmt formatCode="#,##0.0" sourceLinked="0"/>
            <c:spPr>
              <a:noFill/>
              <a:ln>
                <a:noFill/>
              </a:ln>
              <a:effectLst/>
            </c:spPr>
            <c:txPr>
              <a:bodyPr wrap="square"/>
              <a:lstStyle/>
              <a:p>
                <a:pPr>
                  <a:defRPr sz="900" b="1" strike="noStrike" spc="-1">
                    <a:solidFill>
                      <a:srgbClr val="000000"/>
                    </a:solidFill>
                    <a:latin typeface="Verdana"/>
                    <a:ea typeface="DejaVu Sans"/>
                  </a:defRPr>
                </a:pPr>
                <a:endParaRPr lang="ru-RU"/>
              </a:p>
            </c:txPr>
            <c:dLblPos val="outEnd"/>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strRef>
              <c:f>Лист1!$A$2:$A$11</c:f>
              <c:strCache>
                <c:ptCount val="10"/>
                <c:pt idx="0">
                  <c:v>прочие налоговые и неналоговые доходы</c:v>
                </c:pt>
                <c:pt idx="1">
                  <c:v>штрафы, санкции, возмещение ущерба</c:v>
                </c:pt>
                <c:pt idx="2">
                  <c:v>доходы, получаемые в виде арендной платы за землю</c:v>
                </c:pt>
                <c:pt idx="3">
                  <c:v>государственная пошлина</c:v>
                </c:pt>
                <c:pt idx="4">
                  <c:v>налог на имущество организаций</c:v>
                </c:pt>
                <c:pt idx="5">
                  <c:v>единый сельскохозяйственный налог</c:v>
                </c:pt>
                <c:pt idx="6">
                  <c:v>патент</c:v>
                </c:pt>
                <c:pt idx="7">
                  <c:v>налог, взимаемый в связи с применением упрощенной системы налогообложения</c:v>
                </c:pt>
                <c:pt idx="8">
                  <c:v>акцизы на нефтепродукты</c:v>
                </c:pt>
                <c:pt idx="9">
                  <c:v>налог на доходы физических лиц</c:v>
                </c:pt>
              </c:strCache>
            </c:strRef>
          </c:cat>
          <c:val>
            <c:numRef>
              <c:f>Лист1!$B$2:$B$11</c:f>
              <c:numCache>
                <c:formatCode>General</c:formatCode>
                <c:ptCount val="10"/>
                <c:pt idx="0">
                  <c:v>66356.600000000006</c:v>
                </c:pt>
                <c:pt idx="1">
                  <c:v>760.3</c:v>
                </c:pt>
                <c:pt idx="2">
                  <c:v>92359.6</c:v>
                </c:pt>
                <c:pt idx="3">
                  <c:v>13084.8</c:v>
                </c:pt>
                <c:pt idx="4">
                  <c:v>9238.2000000000007</c:v>
                </c:pt>
                <c:pt idx="5">
                  <c:v>321210.90000000002</c:v>
                </c:pt>
                <c:pt idx="6">
                  <c:v>21685.5</c:v>
                </c:pt>
                <c:pt idx="7">
                  <c:v>167064.4</c:v>
                </c:pt>
                <c:pt idx="8">
                  <c:v>382.1</c:v>
                </c:pt>
                <c:pt idx="9">
                  <c:v>596790.1</c:v>
                </c:pt>
              </c:numCache>
            </c:numRef>
          </c:val>
          <c:extLst>
            <c:ext xmlns:c16="http://schemas.microsoft.com/office/drawing/2014/chart" uri="{C3380CC4-5D6E-409C-BE32-E72D297353CC}">
              <c16:uniqueId val="{00000001-48F4-4983-8CE2-B7459B7E138B}"/>
            </c:ext>
          </c:extLst>
        </c:ser>
        <c:ser>
          <c:idx val="1"/>
          <c:order val="1"/>
          <c:tx>
            <c:strRef>
              <c:f>Лист1!$C$1</c:f>
              <c:strCache>
                <c:ptCount val="1"/>
                <c:pt idx="0">
                  <c:v>План</c:v>
                </c:pt>
              </c:strCache>
            </c:strRef>
          </c:tx>
          <c:spPr>
            <a:solidFill>
              <a:srgbClr val="CDA3D6"/>
            </a:solidFill>
            <a:ln w="9360">
              <a:solidFill>
                <a:srgbClr val="C34408"/>
              </a:solidFill>
              <a:round/>
            </a:ln>
            <a:scene3d>
              <a:camera prst="orthographicFront"/>
              <a:lightRig rig="threePt" dir="t"/>
            </a:scene3d>
            <a:sp3d>
              <a:bevelT w="190500" h="38100"/>
            </a:sp3d>
          </c:spPr>
          <c:invertIfNegative val="0"/>
          <c:dPt>
            <c:idx val="0"/>
            <c:invertIfNegative val="0"/>
            <c:bubble3D val="0"/>
            <c:extLst>
              <c:ext xmlns:c16="http://schemas.microsoft.com/office/drawing/2014/chart" uri="{C3380CC4-5D6E-409C-BE32-E72D297353CC}">
                <c16:uniqueId val="{00000002-48F4-4983-8CE2-B7459B7E138B}"/>
              </c:ext>
            </c:extLst>
          </c:dPt>
          <c:dPt>
            <c:idx val="1"/>
            <c:invertIfNegative val="0"/>
            <c:bubble3D val="0"/>
            <c:extLst>
              <c:ext xmlns:c16="http://schemas.microsoft.com/office/drawing/2014/chart" uri="{C3380CC4-5D6E-409C-BE32-E72D297353CC}">
                <c16:uniqueId val="{00000003-48F4-4983-8CE2-B7459B7E138B}"/>
              </c:ext>
            </c:extLst>
          </c:dPt>
          <c:dPt>
            <c:idx val="2"/>
            <c:invertIfNegative val="0"/>
            <c:bubble3D val="0"/>
            <c:extLst>
              <c:ext xmlns:c16="http://schemas.microsoft.com/office/drawing/2014/chart" uri="{C3380CC4-5D6E-409C-BE32-E72D297353CC}">
                <c16:uniqueId val="{00000004-48F4-4983-8CE2-B7459B7E138B}"/>
              </c:ext>
            </c:extLst>
          </c:dPt>
          <c:dPt>
            <c:idx val="4"/>
            <c:invertIfNegative val="0"/>
            <c:bubble3D val="0"/>
            <c:extLst>
              <c:ext xmlns:c16="http://schemas.microsoft.com/office/drawing/2014/chart" uri="{C3380CC4-5D6E-409C-BE32-E72D297353CC}">
                <c16:uniqueId val="{00000005-48F4-4983-8CE2-B7459B7E138B}"/>
              </c:ext>
            </c:extLst>
          </c:dPt>
          <c:dPt>
            <c:idx val="10"/>
            <c:invertIfNegative val="0"/>
            <c:bubble3D val="0"/>
            <c:extLst>
              <c:ext xmlns:c16="http://schemas.microsoft.com/office/drawing/2014/chart" uri="{C3380CC4-5D6E-409C-BE32-E72D297353CC}">
                <c16:uniqueId val="{00000006-48F4-4983-8CE2-B7459B7E138B}"/>
              </c:ext>
            </c:extLst>
          </c:dPt>
          <c:dLbls>
            <c:dLbl>
              <c:idx val="0"/>
              <c:tx>
                <c:rich>
                  <a:bodyPr/>
                  <a:lstStyle/>
                  <a:p>
                    <a:r>
                      <a:rPr lang="en-US" sz="900" b="1" strike="noStrike" spc="-1" dirty="0">
                        <a:solidFill>
                          <a:srgbClr val="000000"/>
                        </a:solidFill>
                        <a:latin typeface="Verdana"/>
                        <a:ea typeface="DejaVu Sans"/>
                      </a:rPr>
                      <a:t>53013,9</a:t>
                    </a:r>
                  </a:p>
                  <a:p>
                    <a:endParaRPr lang="en-US" sz="900" b="1" strike="noStrike" spc="-1" dirty="0">
                      <a:solidFill>
                        <a:srgbClr val="000000"/>
                      </a:solidFill>
                      <a:latin typeface="Verdana"/>
                      <a:ea typeface="DejaVu Sans"/>
                    </a:endParaRPr>
                  </a:p>
                </c:rich>
              </c:tx>
              <c:numFmt formatCode="#,##0.0" sourceLinked="0"/>
              <c:sp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2-48F4-4983-8CE2-B7459B7E138B}"/>
                </c:ext>
              </c:extLst>
            </c:dLbl>
            <c:dLbl>
              <c:idx val="1"/>
              <c:layout>
                <c:manualLayout>
                  <c:x val="1.2734893608487301E-3"/>
                  <c:y val="-4.2788229261353896E-3"/>
                </c:manualLayout>
              </c:layout>
              <c:numFmt formatCode="#,##0.0" sourceLinked="0"/>
              <c:spPr/>
              <c:txPr>
                <a:bodyPr wrap="square"/>
                <a:lstStyle/>
                <a:p>
                  <a:pPr>
                    <a:defRPr sz="900" b="1" strike="noStrike" spc="-1">
                      <a:solidFill>
                        <a:srgbClr val="000000"/>
                      </a:solidFill>
                      <a:latin typeface="Verdana"/>
                      <a:ea typeface="DejaVu Sans"/>
                    </a:defRPr>
                  </a:pPr>
                  <a:endParaRPr lang="ru-RU"/>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3-48F4-4983-8CE2-B7459B7E138B}"/>
                </c:ext>
              </c:extLst>
            </c:dLbl>
            <c:dLbl>
              <c:idx val="2"/>
              <c:layout>
                <c:manualLayout>
                  <c:x val="-1.2734893608487301E-3"/>
                  <c:y val="-8.5576458522707705E-3"/>
                </c:manualLayout>
              </c:layout>
              <c:numFmt formatCode="#,##0.0" sourceLinked="0"/>
              <c:spPr/>
              <c:txPr>
                <a:bodyPr wrap="square"/>
                <a:lstStyle/>
                <a:p>
                  <a:pPr>
                    <a:defRPr sz="900" b="1" strike="noStrike" spc="-1">
                      <a:solidFill>
                        <a:srgbClr val="000000"/>
                      </a:solidFill>
                      <a:latin typeface="Verdana"/>
                      <a:ea typeface="DejaVu Sans"/>
                    </a:defRPr>
                  </a:pPr>
                  <a:endParaRPr lang="ru-RU"/>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4-48F4-4983-8CE2-B7459B7E138B}"/>
                </c:ext>
              </c:extLst>
            </c:dLbl>
            <c:dLbl>
              <c:idx val="4"/>
              <c:layout>
                <c:manualLayout>
                  <c:x val="1.2734893608487301E-3"/>
                  <c:y val="-6.4182343892029998E-3"/>
                </c:manualLayout>
              </c:layout>
              <c:numFmt formatCode="#,##0.0" sourceLinked="0"/>
              <c:spPr/>
              <c:txPr>
                <a:bodyPr wrap="square"/>
                <a:lstStyle/>
                <a:p>
                  <a:pPr>
                    <a:defRPr sz="900" b="1" strike="noStrike" spc="-1">
                      <a:solidFill>
                        <a:srgbClr val="000000"/>
                      </a:solidFill>
                      <a:latin typeface="Verdana"/>
                      <a:ea typeface="DejaVu Sans"/>
                    </a:defRPr>
                  </a:pPr>
                  <a:endParaRPr lang="ru-RU"/>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5-48F4-4983-8CE2-B7459B7E138B}"/>
                </c:ext>
              </c:extLst>
            </c:dLbl>
            <c:dLbl>
              <c:idx val="10"/>
              <c:layout>
                <c:manualLayout>
                  <c:x val="-1.40541200925669E-3"/>
                  <c:y val="-8.5576458522707705E-3"/>
                </c:manualLayout>
              </c:layout>
              <c:numFmt formatCode="#,##0.0" sourceLinked="0"/>
              <c:spPr/>
              <c:txPr>
                <a:bodyPr wrap="square"/>
                <a:lstStyle/>
                <a:p>
                  <a:pPr>
                    <a:defRPr sz="900" b="1" strike="noStrike" spc="-1">
                      <a:solidFill>
                        <a:srgbClr val="000000"/>
                      </a:solidFill>
                      <a:latin typeface="Verdana"/>
                      <a:ea typeface="DejaVu Sans"/>
                    </a:defRPr>
                  </a:pPr>
                  <a:endParaRPr lang="ru-RU"/>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6-48F4-4983-8CE2-B7459B7E138B}"/>
                </c:ext>
              </c:extLst>
            </c:dLbl>
            <c:numFmt formatCode="#,##0.0" sourceLinked="0"/>
            <c:spPr>
              <a:noFill/>
              <a:ln>
                <a:noFill/>
              </a:ln>
              <a:effectLst/>
            </c:spPr>
            <c:txPr>
              <a:bodyPr wrap="square"/>
              <a:lstStyle/>
              <a:p>
                <a:pPr>
                  <a:defRPr sz="900" b="1" strike="noStrike" spc="-1">
                    <a:solidFill>
                      <a:srgbClr val="000000"/>
                    </a:solidFill>
                    <a:latin typeface="Verdana"/>
                    <a:ea typeface="DejaVu Sans"/>
                  </a:defRPr>
                </a:pPr>
                <a:endParaRPr lang="ru-RU"/>
              </a:p>
            </c:txPr>
            <c:dLblPos val="outEnd"/>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strRef>
              <c:f>Лист1!$A$2:$A$11</c:f>
              <c:strCache>
                <c:ptCount val="10"/>
                <c:pt idx="0">
                  <c:v>прочие налоговые и неналоговые доходы</c:v>
                </c:pt>
                <c:pt idx="1">
                  <c:v>штрафы, санкции, возмещение ущерба</c:v>
                </c:pt>
                <c:pt idx="2">
                  <c:v>доходы, получаемые в виде арендной платы за землю</c:v>
                </c:pt>
                <c:pt idx="3">
                  <c:v>государственная пошлина</c:v>
                </c:pt>
                <c:pt idx="4">
                  <c:v>налог на имущество организаций</c:v>
                </c:pt>
                <c:pt idx="5">
                  <c:v>единый сельскохозяйственный налог</c:v>
                </c:pt>
                <c:pt idx="6">
                  <c:v>патент</c:v>
                </c:pt>
                <c:pt idx="7">
                  <c:v>налог, взимаемый в связи с применением упрощенной системы налогообложения</c:v>
                </c:pt>
                <c:pt idx="8">
                  <c:v>акцизы на нефтепродукты</c:v>
                </c:pt>
                <c:pt idx="9">
                  <c:v>налог на доходы физических лиц</c:v>
                </c:pt>
              </c:strCache>
            </c:strRef>
          </c:cat>
          <c:val>
            <c:numRef>
              <c:f>Лист1!$C$2:$C$11</c:f>
              <c:numCache>
                <c:formatCode>General</c:formatCode>
                <c:ptCount val="10"/>
                <c:pt idx="0">
                  <c:v>53013.9</c:v>
                </c:pt>
                <c:pt idx="1">
                  <c:v>650</c:v>
                </c:pt>
                <c:pt idx="2">
                  <c:v>70145</c:v>
                </c:pt>
                <c:pt idx="3">
                  <c:v>6700</c:v>
                </c:pt>
                <c:pt idx="4">
                  <c:v>7150</c:v>
                </c:pt>
                <c:pt idx="5">
                  <c:v>271569.59999999998</c:v>
                </c:pt>
                <c:pt idx="6">
                  <c:v>18000</c:v>
                </c:pt>
                <c:pt idx="7">
                  <c:v>154000</c:v>
                </c:pt>
                <c:pt idx="8">
                  <c:v>356.2</c:v>
                </c:pt>
                <c:pt idx="9">
                  <c:v>486267.2</c:v>
                </c:pt>
              </c:numCache>
            </c:numRef>
          </c:val>
          <c:extLst>
            <c:ext xmlns:c16="http://schemas.microsoft.com/office/drawing/2014/chart" uri="{C3380CC4-5D6E-409C-BE32-E72D297353CC}">
              <c16:uniqueId val="{00000007-48F4-4983-8CE2-B7459B7E138B}"/>
            </c:ext>
          </c:extLst>
        </c:ser>
        <c:dLbls>
          <c:showLegendKey val="0"/>
          <c:showVal val="0"/>
          <c:showCatName val="0"/>
          <c:showSerName val="0"/>
          <c:showPercent val="0"/>
          <c:showBubbleSize val="0"/>
        </c:dLbls>
        <c:gapWidth val="150"/>
        <c:axId val="51156162"/>
        <c:axId val="34130239"/>
      </c:barChart>
      <c:catAx>
        <c:axId val="51156162"/>
        <c:scaling>
          <c:orientation val="minMax"/>
        </c:scaling>
        <c:delete val="0"/>
        <c:axPos val="l"/>
        <c:numFmt formatCode="General" sourceLinked="0"/>
        <c:majorTickMark val="none"/>
        <c:minorTickMark val="none"/>
        <c:tickLblPos val="nextTo"/>
        <c:spPr>
          <a:ln w="9360">
            <a:solidFill>
              <a:srgbClr val="8B8B8B"/>
            </a:solidFill>
            <a:round/>
          </a:ln>
        </c:spPr>
        <c:txPr>
          <a:bodyPr/>
          <a:lstStyle/>
          <a:p>
            <a:pPr>
              <a:defRPr sz="900" b="0" strike="noStrike" spc="-1">
                <a:solidFill>
                  <a:srgbClr val="000000"/>
                </a:solidFill>
                <a:latin typeface="Verdana"/>
                <a:ea typeface="DejaVu Sans"/>
              </a:defRPr>
            </a:pPr>
            <a:endParaRPr lang="ru-RU"/>
          </a:p>
        </c:txPr>
        <c:crossAx val="34130239"/>
        <c:crosses val="autoZero"/>
        <c:auto val="1"/>
        <c:lblAlgn val="ctr"/>
        <c:lblOffset val="100"/>
        <c:noMultiLvlLbl val="0"/>
      </c:catAx>
      <c:valAx>
        <c:axId val="34130239"/>
        <c:scaling>
          <c:orientation val="minMax"/>
        </c:scaling>
        <c:delete val="1"/>
        <c:axPos val="b"/>
        <c:numFmt formatCode="General" sourceLinked="1"/>
        <c:majorTickMark val="out"/>
        <c:minorTickMark val="none"/>
        <c:tickLblPos val="nextTo"/>
        <c:crossAx val="51156162"/>
        <c:crosses val="autoZero"/>
        <c:crossBetween val="between"/>
      </c:valAx>
      <c:spPr>
        <a:noFill/>
        <a:ln w="0">
          <a:noFill/>
        </a:ln>
      </c:spPr>
    </c:plotArea>
    <c:legend>
      <c:legendPos val="b"/>
      <c:layout>
        <c:manualLayout>
          <c:xMode val="edge"/>
          <c:yMode val="edge"/>
          <c:x val="0.76015858359257804"/>
          <c:y val="0.92943309253625706"/>
          <c:w val="0.22173237134770996"/>
          <c:h val="6.3717998955067925E-2"/>
        </c:manualLayout>
      </c:layout>
      <c:overlay val="0"/>
      <c:spPr>
        <a:noFill/>
        <a:ln w="0">
          <a:noFill/>
        </a:ln>
      </c:spPr>
      <c:txPr>
        <a:bodyPr/>
        <a:lstStyle/>
        <a:p>
          <a:pPr>
            <a:defRPr sz="1800" b="0" strike="noStrike" spc="-1">
              <a:solidFill>
                <a:srgbClr val="000000"/>
              </a:solidFill>
              <a:latin typeface="Verdana"/>
              <a:ea typeface="DejaVu Sans"/>
            </a:defRPr>
          </a:pPr>
          <a:endParaRPr lang="ru-RU"/>
        </a:p>
      </c:txPr>
    </c:legend>
    <c:plotVisOnly val="1"/>
    <c:dispBlanksAs val="gap"/>
    <c:showDLblsOverMax val="1"/>
  </c:chart>
  <c:spPr>
    <a:noFill/>
    <a:ln w="9360">
      <a:noFill/>
    </a:ln>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c:style val="2"/>
  <c:chart>
    <c:autoTitleDeleted val="1"/>
    <c:plotArea>
      <c:layout>
        <c:manualLayout>
          <c:layoutTarget val="inner"/>
          <c:xMode val="edge"/>
          <c:yMode val="edge"/>
          <c:x val="5.6678532078989735E-2"/>
          <c:y val="4.5793475992024935E-2"/>
          <c:w val="0.92241196660875502"/>
          <c:h val="0.81681564969555598"/>
        </c:manualLayout>
      </c:layout>
      <c:barChart>
        <c:barDir val="col"/>
        <c:grouping val="clustered"/>
        <c:varyColors val="0"/>
        <c:ser>
          <c:idx val="0"/>
          <c:order val="0"/>
          <c:tx>
            <c:strRef>
              <c:f>Лист1!$B$1</c:f>
              <c:strCache>
                <c:ptCount val="1"/>
                <c:pt idx="0">
                  <c:v>Ряд 1</c:v>
                </c:pt>
              </c:strCache>
            </c:strRef>
          </c:tx>
          <c:spPr>
            <a:solidFill>
              <a:srgbClr val="95A4DE"/>
            </a:solidFill>
            <a:ln w="0">
              <a:noFill/>
            </a:ln>
            <a:scene3d>
              <a:camera prst="orthographicFront"/>
              <a:lightRig rig="threePt" dir="t"/>
            </a:scene3d>
            <a:sp3d>
              <a:bevelT w="190500" h="38100"/>
            </a:sp3d>
          </c:spPr>
          <c:invertIfNegative val="0"/>
          <c:dPt>
            <c:idx val="0"/>
            <c:invertIfNegative val="0"/>
            <c:bubble3D val="0"/>
            <c:extLst>
              <c:ext xmlns:c16="http://schemas.microsoft.com/office/drawing/2014/chart" uri="{C3380CC4-5D6E-409C-BE32-E72D297353CC}">
                <c16:uniqueId val="{00000001-1A1E-494F-8361-0AFB04BFBD52}"/>
              </c:ext>
            </c:extLst>
          </c:dPt>
          <c:dPt>
            <c:idx val="1"/>
            <c:invertIfNegative val="0"/>
            <c:bubble3D val="0"/>
            <c:extLst>
              <c:ext xmlns:c16="http://schemas.microsoft.com/office/drawing/2014/chart" uri="{C3380CC4-5D6E-409C-BE32-E72D297353CC}">
                <c16:uniqueId val="{00000003-1A1E-494F-8361-0AFB04BFBD52}"/>
              </c:ext>
            </c:extLst>
          </c:dPt>
          <c:dPt>
            <c:idx val="2"/>
            <c:invertIfNegative val="0"/>
            <c:bubble3D val="0"/>
            <c:extLst>
              <c:ext xmlns:c16="http://schemas.microsoft.com/office/drawing/2014/chart" uri="{C3380CC4-5D6E-409C-BE32-E72D297353CC}">
                <c16:uniqueId val="{00000005-1A1E-494F-8361-0AFB04BFBD52}"/>
              </c:ext>
            </c:extLst>
          </c:dPt>
          <c:dPt>
            <c:idx val="3"/>
            <c:invertIfNegative val="0"/>
            <c:bubble3D val="0"/>
            <c:extLst>
              <c:ext xmlns:c16="http://schemas.microsoft.com/office/drawing/2014/chart" uri="{C3380CC4-5D6E-409C-BE32-E72D297353CC}">
                <c16:uniqueId val="{00000007-1A1E-494F-8361-0AFB04BFBD52}"/>
              </c:ext>
            </c:extLst>
          </c:dPt>
          <c:dPt>
            <c:idx val="4"/>
            <c:invertIfNegative val="0"/>
            <c:bubble3D val="0"/>
            <c:extLst>
              <c:ext xmlns:c16="http://schemas.microsoft.com/office/drawing/2014/chart" uri="{C3380CC4-5D6E-409C-BE32-E72D297353CC}">
                <c16:uniqueId val="{00000009-1A1E-494F-8361-0AFB04BFBD52}"/>
              </c:ext>
            </c:extLst>
          </c:dPt>
          <c:dPt>
            <c:idx val="5"/>
            <c:invertIfNegative val="0"/>
            <c:bubble3D val="0"/>
            <c:extLst>
              <c:ext xmlns:c16="http://schemas.microsoft.com/office/drawing/2014/chart" uri="{C3380CC4-5D6E-409C-BE32-E72D297353CC}">
                <c16:uniqueId val="{0000000B-1A1E-494F-8361-0AFB04BFBD52}"/>
              </c:ext>
            </c:extLst>
          </c:dPt>
          <c:dPt>
            <c:idx val="6"/>
            <c:invertIfNegative val="0"/>
            <c:bubble3D val="0"/>
            <c:extLst>
              <c:ext xmlns:c16="http://schemas.microsoft.com/office/drawing/2014/chart" uri="{C3380CC4-5D6E-409C-BE32-E72D297353CC}">
                <c16:uniqueId val="{0000000D-1A1E-494F-8361-0AFB04BFBD52}"/>
              </c:ext>
            </c:extLst>
          </c:dPt>
          <c:dPt>
            <c:idx val="7"/>
            <c:invertIfNegative val="0"/>
            <c:bubble3D val="0"/>
            <c:extLst>
              <c:ext xmlns:c16="http://schemas.microsoft.com/office/drawing/2014/chart" uri="{C3380CC4-5D6E-409C-BE32-E72D297353CC}">
                <c16:uniqueId val="{0000000F-1A1E-494F-8361-0AFB04BFBD52}"/>
              </c:ext>
            </c:extLst>
          </c:dPt>
          <c:dPt>
            <c:idx val="8"/>
            <c:invertIfNegative val="0"/>
            <c:bubble3D val="0"/>
            <c:extLst>
              <c:ext xmlns:c16="http://schemas.microsoft.com/office/drawing/2014/chart" uri="{C3380CC4-5D6E-409C-BE32-E72D297353CC}">
                <c16:uniqueId val="{00000011-1A1E-494F-8361-0AFB04BFBD52}"/>
              </c:ext>
            </c:extLst>
          </c:dPt>
          <c:dPt>
            <c:idx val="9"/>
            <c:invertIfNegative val="0"/>
            <c:bubble3D val="0"/>
            <c:extLst>
              <c:ext xmlns:c16="http://schemas.microsoft.com/office/drawing/2014/chart" uri="{C3380CC4-5D6E-409C-BE32-E72D297353CC}">
                <c16:uniqueId val="{00000013-1A1E-494F-8361-0AFB04BFBD52}"/>
              </c:ext>
            </c:extLst>
          </c:dPt>
          <c:dLbls>
            <c:dLbl>
              <c:idx val="0"/>
              <c:layout>
                <c:manualLayout>
                  <c:x val="-4.4839650584963297E-3"/>
                  <c:y val="-1.0215315181430101E-3"/>
                </c:manualLayout>
              </c:layout>
              <c:numFmt formatCode="#,##0.0" sourceLinked="0"/>
              <c:spPr/>
              <c:txPr>
                <a:bodyPr wrap="square"/>
                <a:lstStyle/>
                <a:p>
                  <a:pPr>
                    <a:defRPr sz="1400" b="1" strike="noStrike" spc="-1">
                      <a:solidFill>
                        <a:srgbClr val="000000"/>
                      </a:solidFill>
                      <a:latin typeface="Calibri"/>
                      <a:ea typeface="DejaVu Sans"/>
                    </a:defRPr>
                  </a:pPr>
                  <a:endParaRPr lang="ru-RU"/>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1-1A1E-494F-8361-0AFB04BFBD52}"/>
                </c:ext>
              </c:extLst>
            </c:dLbl>
            <c:dLbl>
              <c:idx val="1"/>
              <c:layout>
                <c:manualLayout>
                  <c:x val="0"/>
                  <c:y val="-7.1501064446292803E-3"/>
                </c:manualLayout>
              </c:layout>
              <c:numFmt formatCode="#,##0.0" sourceLinked="0"/>
              <c:spPr/>
              <c:txPr>
                <a:bodyPr wrap="square"/>
                <a:lstStyle/>
                <a:p>
                  <a:pPr>
                    <a:defRPr sz="1400" b="1" strike="noStrike" spc="-1">
                      <a:solidFill>
                        <a:srgbClr val="000000"/>
                      </a:solidFill>
                      <a:latin typeface="Calibri"/>
                      <a:ea typeface="DejaVu Sans"/>
                    </a:defRPr>
                  </a:pPr>
                  <a:endParaRPr lang="ru-RU"/>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3-1A1E-494F-8361-0AFB04BFBD52}"/>
                </c:ext>
              </c:extLst>
            </c:dLbl>
            <c:dLbl>
              <c:idx val="2"/>
              <c:layout>
                <c:manualLayout>
                  <c:x val="1.4946550194987801E-3"/>
                  <c:y val="-7.4288282542920897E-4"/>
                </c:manualLayout>
              </c:layout>
              <c:numFmt formatCode="#,##0.0" sourceLinked="0"/>
              <c:spPr/>
              <c:txPr>
                <a:bodyPr wrap="square"/>
                <a:lstStyle/>
                <a:p>
                  <a:pPr>
                    <a:defRPr sz="1400" b="1" strike="noStrike" spc="-1">
                      <a:solidFill>
                        <a:srgbClr val="000000"/>
                      </a:solidFill>
                      <a:latin typeface="Calibri"/>
                      <a:ea typeface="DejaVu Sans"/>
                    </a:defRPr>
                  </a:pPr>
                  <a:endParaRPr lang="ru-RU"/>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5-1A1E-494F-8361-0AFB04BFBD52}"/>
                </c:ext>
              </c:extLst>
            </c:dLbl>
            <c:dLbl>
              <c:idx val="3"/>
              <c:layout>
                <c:manualLayout>
                  <c:x val="1.49465501949872E-3"/>
                  <c:y val="-1.2957143930607901E-2"/>
                </c:manualLayout>
              </c:layout>
              <c:numFmt formatCode="#,##0.0" sourceLinked="0"/>
              <c:spPr/>
              <c:txPr>
                <a:bodyPr wrap="square"/>
                <a:lstStyle/>
                <a:p>
                  <a:pPr>
                    <a:defRPr sz="1400" b="1" strike="noStrike" spc="-1">
                      <a:solidFill>
                        <a:srgbClr val="000000"/>
                      </a:solidFill>
                      <a:latin typeface="Calibri"/>
                      <a:ea typeface="DejaVu Sans"/>
                    </a:defRPr>
                  </a:pPr>
                  <a:endParaRPr lang="ru-RU"/>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7-1A1E-494F-8361-0AFB04BFBD52}"/>
                </c:ext>
              </c:extLst>
            </c:dLbl>
            <c:dLbl>
              <c:idx val="4"/>
              <c:layout>
                <c:manualLayout>
                  <c:x val="-4.4840827478679398E-3"/>
                  <c:y val="-1.6455350661471399E-2"/>
                </c:manualLayout>
              </c:layout>
              <c:numFmt formatCode="#,##0.0" sourceLinked="0"/>
              <c:spPr/>
              <c:txPr>
                <a:bodyPr wrap="square"/>
                <a:lstStyle/>
                <a:p>
                  <a:pPr>
                    <a:defRPr sz="1400" b="1" strike="noStrike" spc="-1">
                      <a:solidFill>
                        <a:srgbClr val="000000"/>
                      </a:solidFill>
                      <a:latin typeface="Calibri"/>
                      <a:ea typeface="DejaVu Sans"/>
                    </a:defRPr>
                  </a:pPr>
                  <a:endParaRPr lang="ru-RU"/>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9-1A1E-494F-8361-0AFB04BFBD52}"/>
                </c:ext>
              </c:extLst>
            </c:dLbl>
            <c:dLbl>
              <c:idx val="5"/>
              <c:layout>
                <c:manualLayout>
                  <c:x val="-2.3537874322815399E-7"/>
                  <c:y val="-1.5760846080812799E-2"/>
                </c:manualLayout>
              </c:layout>
              <c:numFmt formatCode="#,##0.0" sourceLinked="0"/>
              <c:spPr/>
              <c:txPr>
                <a:bodyPr wrap="square"/>
                <a:lstStyle/>
                <a:p>
                  <a:pPr>
                    <a:defRPr sz="1400" b="1" strike="noStrike" spc="-1">
                      <a:solidFill>
                        <a:srgbClr val="000000"/>
                      </a:solidFill>
                      <a:latin typeface="Calibri"/>
                      <a:ea typeface="DejaVu Sans"/>
                    </a:defRPr>
                  </a:pPr>
                  <a:endParaRPr lang="ru-RU"/>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B-1A1E-494F-8361-0AFB04BFBD52}"/>
                </c:ext>
              </c:extLst>
            </c:dLbl>
            <c:dLbl>
              <c:idx val="6"/>
              <c:layout>
                <c:manualLayout>
                  <c:x val="-2.9893100389975502E-3"/>
                  <c:y val="-1.2275828342485501E-2"/>
                </c:manualLayout>
              </c:layout>
              <c:numFmt formatCode="#,##0.0" sourceLinked="0"/>
              <c:spPr/>
              <c:txPr>
                <a:bodyPr wrap="square"/>
                <a:lstStyle/>
                <a:p>
                  <a:pPr>
                    <a:defRPr sz="1400" b="1" strike="noStrike" spc="-1">
                      <a:solidFill>
                        <a:srgbClr val="000000"/>
                      </a:solidFill>
                      <a:latin typeface="Calibri"/>
                      <a:ea typeface="DejaVu Sans"/>
                    </a:defRPr>
                  </a:pPr>
                  <a:endParaRPr lang="ru-RU"/>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D-1A1E-494F-8361-0AFB04BFBD52}"/>
                </c:ext>
              </c:extLst>
            </c:dLbl>
            <c:dLbl>
              <c:idx val="7"/>
              <c:layout>
                <c:manualLayout>
                  <c:x val="0"/>
                  <c:y val="-8.5115857490159E-3"/>
                </c:manualLayout>
              </c:layout>
              <c:numFmt formatCode="#,##0.0" sourceLinked="0"/>
              <c:spPr/>
              <c:txPr>
                <a:bodyPr wrap="square"/>
                <a:lstStyle/>
                <a:p>
                  <a:pPr>
                    <a:defRPr sz="1400" b="1" strike="noStrike" spc="-1">
                      <a:solidFill>
                        <a:srgbClr val="000000"/>
                      </a:solidFill>
                      <a:latin typeface="Calibri"/>
                      <a:ea typeface="DejaVu Sans"/>
                    </a:defRPr>
                  </a:pPr>
                  <a:endParaRPr lang="ru-RU"/>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F-1A1E-494F-8361-0AFB04BFBD52}"/>
                </c:ext>
              </c:extLst>
            </c:dLbl>
            <c:dLbl>
              <c:idx val="8"/>
              <c:layout>
                <c:manualLayout>
                  <c:x val="-1.4946550194987801E-3"/>
                  <c:y val="-1.9066950519011399E-2"/>
                </c:manualLayout>
              </c:layout>
              <c:numFmt formatCode="#,##0.0" sourceLinked="0"/>
              <c:spPr/>
              <c:txPr>
                <a:bodyPr wrap="square"/>
                <a:lstStyle/>
                <a:p>
                  <a:pPr>
                    <a:defRPr sz="1400" b="1" strike="noStrike" spc="-1">
                      <a:solidFill>
                        <a:srgbClr val="000000"/>
                      </a:solidFill>
                      <a:latin typeface="Calibri"/>
                      <a:ea typeface="DejaVu Sans"/>
                    </a:defRPr>
                  </a:pPr>
                  <a:endParaRPr lang="ru-RU"/>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11-1A1E-494F-8361-0AFB04BFBD52}"/>
                </c:ext>
              </c:extLst>
            </c:dLbl>
            <c:dLbl>
              <c:idx val="9"/>
              <c:layout>
                <c:manualLayout>
                  <c:x val="0"/>
                  <c:y val="-2.6217056963640701E-2"/>
                </c:manualLayout>
              </c:layout>
              <c:numFmt formatCode="#,##0.0" sourceLinked="0"/>
              <c:spPr/>
              <c:txPr>
                <a:bodyPr wrap="square"/>
                <a:lstStyle/>
                <a:p>
                  <a:pPr>
                    <a:defRPr sz="1400" b="1" strike="noStrike" spc="-1">
                      <a:solidFill>
                        <a:srgbClr val="000000"/>
                      </a:solidFill>
                      <a:latin typeface="Calibri"/>
                      <a:ea typeface="DejaVu Sans"/>
                    </a:defRPr>
                  </a:pPr>
                  <a:endParaRPr lang="ru-RU"/>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13-1A1E-494F-8361-0AFB04BFBD52}"/>
                </c:ext>
              </c:extLst>
            </c:dLbl>
            <c:numFmt formatCode="#,##0.0" sourceLinked="0"/>
            <c:spPr>
              <a:noFill/>
              <a:ln>
                <a:noFill/>
              </a:ln>
              <a:effectLst/>
            </c:spPr>
            <c:txPr>
              <a:bodyPr wrap="square"/>
              <a:lstStyle/>
              <a:p>
                <a:pPr>
                  <a:defRPr sz="1400" b="1" strike="noStrike" spc="-1">
                    <a:solidFill>
                      <a:srgbClr val="000000"/>
                    </a:solidFill>
                    <a:latin typeface="Calibri"/>
                    <a:ea typeface="DejaVu Sans"/>
                  </a:defRPr>
                </a:pPr>
                <a:endParaRPr lang="ru-RU"/>
              </a:p>
            </c:txPr>
            <c:dLblPos val="outEnd"/>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strRef>
              <c:f>Лист1!$A$2:$A$10</c:f>
              <c:strCache>
                <c:ptCount val="9"/>
                <c:pt idx="0">
                  <c:v>2016 год                                             отчет</c:v>
                </c:pt>
                <c:pt idx="1">
                  <c:v>2017 год                                             отчет</c:v>
                </c:pt>
                <c:pt idx="2">
                  <c:v>2018 год                                             отчет</c:v>
                </c:pt>
                <c:pt idx="3">
                  <c:v>2019 год                                             отчет</c:v>
                </c:pt>
                <c:pt idx="4">
                  <c:v>2020 год                                             отчет</c:v>
                </c:pt>
                <c:pt idx="5">
                  <c:v>2021 год                                             отчет</c:v>
                </c:pt>
                <c:pt idx="6">
                  <c:v>2022 год                                             отчет</c:v>
                </c:pt>
                <c:pt idx="7">
                  <c:v>2023 год                                             отчет</c:v>
                </c:pt>
                <c:pt idx="8">
                  <c:v>2024 год отчет  </c:v>
                </c:pt>
              </c:strCache>
            </c:strRef>
          </c:cat>
          <c:val>
            <c:numRef>
              <c:f>Лист1!$B$2:$B$10</c:f>
              <c:numCache>
                <c:formatCode>General</c:formatCode>
                <c:ptCount val="9"/>
                <c:pt idx="0">
                  <c:v>475.9</c:v>
                </c:pt>
                <c:pt idx="1">
                  <c:v>478.7</c:v>
                </c:pt>
                <c:pt idx="2">
                  <c:v>448.9</c:v>
                </c:pt>
                <c:pt idx="3">
                  <c:v>506.2</c:v>
                </c:pt>
                <c:pt idx="4">
                  <c:v>580.20000000000005</c:v>
                </c:pt>
                <c:pt idx="5">
                  <c:v>649.70000000000005</c:v>
                </c:pt>
                <c:pt idx="6">
                  <c:v>955.6</c:v>
                </c:pt>
                <c:pt idx="7">
                  <c:v>1160.2</c:v>
                </c:pt>
                <c:pt idx="8">
                  <c:v>1295.4000000000001</c:v>
                </c:pt>
              </c:numCache>
            </c:numRef>
          </c:val>
          <c:extLst>
            <c:ext xmlns:c16="http://schemas.microsoft.com/office/drawing/2014/chart" uri="{C3380CC4-5D6E-409C-BE32-E72D297353CC}">
              <c16:uniqueId val="{00000014-1A1E-494F-8361-0AFB04BFBD52}"/>
            </c:ext>
          </c:extLst>
        </c:ser>
        <c:dLbls>
          <c:showLegendKey val="0"/>
          <c:showVal val="0"/>
          <c:showCatName val="0"/>
          <c:showSerName val="0"/>
          <c:showPercent val="0"/>
          <c:showBubbleSize val="0"/>
        </c:dLbls>
        <c:gapWidth val="150"/>
        <c:axId val="50964355"/>
        <c:axId val="89543884"/>
      </c:barChart>
      <c:catAx>
        <c:axId val="50964355"/>
        <c:scaling>
          <c:orientation val="minMax"/>
        </c:scaling>
        <c:delete val="0"/>
        <c:axPos val="b"/>
        <c:numFmt formatCode="General" sourceLinked="0"/>
        <c:majorTickMark val="out"/>
        <c:minorTickMark val="none"/>
        <c:tickLblPos val="nextTo"/>
        <c:spPr>
          <a:ln w="9360">
            <a:solidFill>
              <a:srgbClr val="8B8B8B"/>
            </a:solidFill>
            <a:round/>
          </a:ln>
        </c:spPr>
        <c:txPr>
          <a:bodyPr/>
          <a:lstStyle/>
          <a:p>
            <a:pPr>
              <a:defRPr sz="1200" b="0" strike="noStrike" spc="-1">
                <a:solidFill>
                  <a:srgbClr val="000000"/>
                </a:solidFill>
                <a:latin typeface="Calibri"/>
                <a:ea typeface="DejaVu Sans"/>
              </a:defRPr>
            </a:pPr>
            <a:endParaRPr lang="ru-RU"/>
          </a:p>
        </c:txPr>
        <c:crossAx val="89543884"/>
        <c:crossesAt val="0"/>
        <c:auto val="1"/>
        <c:lblAlgn val="ctr"/>
        <c:lblOffset val="100"/>
        <c:noMultiLvlLbl val="0"/>
      </c:catAx>
      <c:valAx>
        <c:axId val="89543884"/>
        <c:scaling>
          <c:orientation val="minMax"/>
          <c:max val="1320"/>
          <c:min val="0"/>
        </c:scaling>
        <c:delete val="0"/>
        <c:axPos val="l"/>
        <c:numFmt formatCode="General" sourceLinked="0"/>
        <c:majorTickMark val="out"/>
        <c:minorTickMark val="none"/>
        <c:tickLblPos val="nextTo"/>
        <c:spPr>
          <a:ln w="9360">
            <a:solidFill>
              <a:srgbClr val="8B8B8B"/>
            </a:solidFill>
            <a:round/>
          </a:ln>
        </c:spPr>
        <c:txPr>
          <a:bodyPr/>
          <a:lstStyle/>
          <a:p>
            <a:pPr>
              <a:defRPr sz="1200" b="0" strike="noStrike" spc="-1">
                <a:solidFill>
                  <a:srgbClr val="000000"/>
                </a:solidFill>
                <a:latin typeface="Calibri"/>
                <a:ea typeface="DejaVu Sans"/>
              </a:defRPr>
            </a:pPr>
            <a:endParaRPr lang="ru-RU"/>
          </a:p>
        </c:txPr>
        <c:crossAx val="50964355"/>
        <c:crosses val="autoZero"/>
        <c:crossBetween val="between"/>
        <c:majorUnit val="100"/>
      </c:valAx>
      <c:spPr>
        <a:noFill/>
        <a:ln w="25400">
          <a:noFill/>
        </a:ln>
      </c:spPr>
    </c:plotArea>
    <c:plotVisOnly val="1"/>
    <c:dispBlanksAs val="gap"/>
    <c:showDLblsOverMax val="1"/>
  </c:chart>
  <c:spPr>
    <a:noFill/>
    <a:ln w="9360">
      <a:noFill/>
    </a:ln>
  </c:sp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c:style val="2"/>
  <c:chart>
    <c:autoTitleDeleted val="1"/>
    <c:view3D>
      <c:rotX val="30"/>
      <c:rotY val="20"/>
      <c:rAngAx val="0"/>
      <c:perspective val="20"/>
    </c:view3D>
    <c:floor>
      <c:thickness val="0"/>
      <c:spPr>
        <a:solidFill>
          <a:srgbClr val="D9D9D9"/>
        </a:solidFill>
        <a:ln w="0">
          <a:noFill/>
        </a:ln>
      </c:spPr>
    </c:floor>
    <c:sideWall>
      <c:thickness val="0"/>
      <c:spPr>
        <a:solidFill>
          <a:srgbClr val="D9D9D9"/>
        </a:solidFill>
        <a:ln w="0">
          <a:noFill/>
        </a:ln>
      </c:spPr>
    </c:sideWall>
    <c:backWall>
      <c:thickness val="0"/>
      <c:spPr>
        <a:solidFill>
          <a:srgbClr val="D9D9D9"/>
        </a:solidFill>
        <a:ln w="0">
          <a:noFill/>
        </a:ln>
      </c:spPr>
    </c:backWall>
    <c:plotArea>
      <c:layout>
        <c:manualLayout>
          <c:layoutTarget val="inner"/>
          <c:xMode val="edge"/>
          <c:yMode val="edge"/>
          <c:x val="0"/>
          <c:y val="0.1181411956022201"/>
          <c:w val="0.67795369316984788"/>
          <c:h val="0.71856930745572167"/>
        </c:manualLayout>
      </c:layout>
      <c:pie3DChart>
        <c:varyColors val="1"/>
        <c:ser>
          <c:idx val="0"/>
          <c:order val="0"/>
          <c:tx>
            <c:strRef>
              <c:f>Лист1!$B$1</c:f>
              <c:strCache>
                <c:ptCount val="1"/>
                <c:pt idx="0">
                  <c:v>Столбец1</c:v>
                </c:pt>
              </c:strCache>
            </c:strRef>
          </c:tx>
          <c:spPr>
            <a:gradFill>
              <a:gsLst>
                <a:gs pos="0">
                  <a:srgbClr val="435EC5"/>
                </a:gs>
                <a:gs pos="100000">
                  <a:srgbClr val="2A3F92"/>
                </a:gs>
              </a:gsLst>
              <a:lin ang="5400000"/>
            </a:gradFill>
            <a:ln w="0">
              <a:noFill/>
            </a:ln>
          </c:spPr>
          <c:explosion val="30"/>
          <c:dPt>
            <c:idx val="0"/>
            <c:bubble3D val="0"/>
            <c:spPr>
              <a:gradFill>
                <a:gsLst>
                  <a:gs pos="0">
                    <a:srgbClr val="4256A9"/>
                  </a:gs>
                  <a:gs pos="100000">
                    <a:srgbClr val="253882"/>
                  </a:gs>
                </a:gsLst>
                <a:lin ang="5400000"/>
              </a:gradFill>
              <a:ln w="0">
                <a:noFill/>
              </a:ln>
            </c:spPr>
            <c:extLst>
              <c:ext xmlns:c16="http://schemas.microsoft.com/office/drawing/2014/chart" uri="{C3380CC4-5D6E-409C-BE32-E72D297353CC}">
                <c16:uniqueId val="{00000001-DFA8-4F1E-B1AF-0E7A4D5CE8E1}"/>
              </c:ext>
            </c:extLst>
          </c:dPt>
          <c:dPt>
            <c:idx val="1"/>
            <c:bubble3D val="0"/>
            <c:spPr>
              <a:gradFill>
                <a:gsLst>
                  <a:gs pos="0">
                    <a:srgbClr val="47B0D5"/>
                  </a:gs>
                  <a:gs pos="100000">
                    <a:srgbClr val="2485A7"/>
                  </a:gs>
                </a:gsLst>
                <a:lin ang="5400000"/>
              </a:gradFill>
              <a:ln w="0">
                <a:noFill/>
              </a:ln>
            </c:spPr>
            <c:extLst>
              <c:ext xmlns:c16="http://schemas.microsoft.com/office/drawing/2014/chart" uri="{C3380CC4-5D6E-409C-BE32-E72D297353CC}">
                <c16:uniqueId val="{00000003-DFA8-4F1E-B1AF-0E7A4D5CE8E1}"/>
              </c:ext>
            </c:extLst>
          </c:dPt>
          <c:dPt>
            <c:idx val="2"/>
            <c:bubble3D val="0"/>
            <c:spPr>
              <a:gradFill>
                <a:gsLst>
                  <a:gs pos="0">
                    <a:srgbClr val="8DCD3E"/>
                  </a:gs>
                  <a:gs pos="100000">
                    <a:srgbClr val="659925"/>
                  </a:gs>
                </a:gsLst>
                <a:lin ang="5400000"/>
              </a:gradFill>
              <a:ln w="0">
                <a:noFill/>
              </a:ln>
            </c:spPr>
            <c:extLst>
              <c:ext xmlns:c16="http://schemas.microsoft.com/office/drawing/2014/chart" uri="{C3380CC4-5D6E-409C-BE32-E72D297353CC}">
                <c16:uniqueId val="{00000005-DFA8-4F1E-B1AF-0E7A4D5CE8E1}"/>
              </c:ext>
            </c:extLst>
          </c:dPt>
          <c:dPt>
            <c:idx val="3"/>
            <c:bubble3D val="0"/>
            <c:spPr>
              <a:gradFill>
                <a:gsLst>
                  <a:gs pos="0">
                    <a:srgbClr val="4AB295"/>
                  </a:gs>
                  <a:gs pos="100000">
                    <a:srgbClr val="2F846D"/>
                  </a:gs>
                </a:gsLst>
                <a:lin ang="5400000"/>
              </a:gradFill>
              <a:ln w="0">
                <a:noFill/>
              </a:ln>
            </c:spPr>
            <c:extLst>
              <c:ext xmlns:c16="http://schemas.microsoft.com/office/drawing/2014/chart" uri="{C3380CC4-5D6E-409C-BE32-E72D297353CC}">
                <c16:uniqueId val="{00000007-DFA8-4F1E-B1AF-0E7A4D5CE8E1}"/>
              </c:ext>
            </c:extLst>
          </c:dPt>
          <c:dPt>
            <c:idx val="4"/>
            <c:bubble3D val="0"/>
            <c:spPr>
              <a:gradFill>
                <a:gsLst>
                  <a:gs pos="0">
                    <a:srgbClr val="D86C1B"/>
                  </a:gs>
                  <a:gs pos="100000">
                    <a:srgbClr val="AB4B02"/>
                  </a:gs>
                </a:gsLst>
                <a:lin ang="5400000"/>
              </a:gradFill>
              <a:ln w="0">
                <a:noFill/>
              </a:ln>
            </c:spPr>
            <c:extLst>
              <c:ext xmlns:c16="http://schemas.microsoft.com/office/drawing/2014/chart" uri="{C3380CC4-5D6E-409C-BE32-E72D297353CC}">
                <c16:uniqueId val="{00000009-DFA8-4F1E-B1AF-0E7A4D5CE8E1}"/>
              </c:ext>
            </c:extLst>
          </c:dPt>
          <c:dPt>
            <c:idx val="5"/>
            <c:bubble3D val="0"/>
            <c:spPr>
              <a:gradFill>
                <a:gsLst>
                  <a:gs pos="0">
                    <a:srgbClr val="CB361E"/>
                  </a:gs>
                  <a:gs pos="100000">
                    <a:srgbClr val="A01B06"/>
                  </a:gs>
                </a:gsLst>
                <a:lin ang="5400000"/>
              </a:gradFill>
              <a:ln w="0">
                <a:noFill/>
              </a:ln>
            </c:spPr>
            <c:extLst>
              <c:ext xmlns:c16="http://schemas.microsoft.com/office/drawing/2014/chart" uri="{C3380CC4-5D6E-409C-BE32-E72D297353CC}">
                <c16:uniqueId val="{0000000B-DFA8-4F1E-B1AF-0E7A4D5CE8E1}"/>
              </c:ext>
            </c:extLst>
          </c:dPt>
          <c:dPt>
            <c:idx val="6"/>
            <c:bubble3D val="0"/>
            <c:spPr>
              <a:gradFill>
                <a:gsLst>
                  <a:gs pos="0">
                    <a:srgbClr val="8691D1"/>
                  </a:gs>
                  <a:gs pos="100000">
                    <a:srgbClr val="4656AF"/>
                  </a:gs>
                </a:gsLst>
                <a:lin ang="5400000"/>
              </a:gradFill>
              <a:ln w="0">
                <a:noFill/>
              </a:ln>
            </c:spPr>
            <c:extLst>
              <c:ext xmlns:c16="http://schemas.microsoft.com/office/drawing/2014/chart" uri="{C3380CC4-5D6E-409C-BE32-E72D297353CC}">
                <c16:uniqueId val="{0000000D-DFA8-4F1E-B1AF-0E7A4D5CE8E1}"/>
              </c:ext>
            </c:extLst>
          </c:dPt>
          <c:dPt>
            <c:idx val="7"/>
            <c:bubble3D val="0"/>
            <c:spPr>
              <a:gradFill>
                <a:gsLst>
                  <a:gs pos="0">
                    <a:srgbClr val="87D2F3"/>
                  </a:gs>
                  <a:gs pos="100000">
                    <a:srgbClr val="30AADD"/>
                  </a:gs>
                </a:gsLst>
                <a:lin ang="5400000"/>
              </a:gradFill>
              <a:ln w="0">
                <a:noFill/>
              </a:ln>
            </c:spPr>
            <c:extLst>
              <c:ext xmlns:c16="http://schemas.microsoft.com/office/drawing/2014/chart" uri="{C3380CC4-5D6E-409C-BE32-E72D297353CC}">
                <c16:uniqueId val="{0000000F-DFA8-4F1E-B1AF-0E7A4D5CE8E1}"/>
              </c:ext>
            </c:extLst>
          </c:dPt>
          <c:dPt>
            <c:idx val="8"/>
            <c:bubble3D val="0"/>
            <c:spPr>
              <a:gradFill>
                <a:gsLst>
                  <a:gs pos="0">
                    <a:srgbClr val="B6EC83"/>
                  </a:gs>
                  <a:gs pos="100000">
                    <a:srgbClr val="81D630"/>
                  </a:gs>
                </a:gsLst>
                <a:lin ang="5400000"/>
              </a:gradFill>
              <a:ln w="0">
                <a:noFill/>
              </a:ln>
            </c:spPr>
            <c:extLst>
              <c:ext xmlns:c16="http://schemas.microsoft.com/office/drawing/2014/chart" uri="{C3380CC4-5D6E-409C-BE32-E72D297353CC}">
                <c16:uniqueId val="{00000011-DFA8-4F1E-B1AF-0E7A4D5CE8E1}"/>
              </c:ext>
            </c:extLst>
          </c:dPt>
          <c:dPt>
            <c:idx val="9"/>
            <c:bubble3D val="0"/>
            <c:spPr>
              <a:gradFill>
                <a:gsLst>
                  <a:gs pos="0">
                    <a:srgbClr val="8AD5BD"/>
                  </a:gs>
                  <a:gs pos="100000">
                    <a:srgbClr val="47B491"/>
                  </a:gs>
                </a:gsLst>
                <a:lin ang="5400000"/>
              </a:gradFill>
              <a:ln w="0">
                <a:noFill/>
              </a:ln>
            </c:spPr>
            <c:extLst>
              <c:ext xmlns:c16="http://schemas.microsoft.com/office/drawing/2014/chart" uri="{C3380CC4-5D6E-409C-BE32-E72D297353CC}">
                <c16:uniqueId val="{00000013-DFA8-4F1E-B1AF-0E7A4D5CE8E1}"/>
              </c:ext>
            </c:extLst>
          </c:dPt>
          <c:dLbls>
            <c:dLbl>
              <c:idx val="0"/>
              <c:layout>
                <c:manualLayout>
                  <c:x val="-3.4442723914661723E-2"/>
                  <c:y val="-2.0783045215116484E-2"/>
                </c:manualLayout>
              </c:layout>
              <c:numFmt formatCode="0.0%" sourceLinked="0"/>
              <c:spPr/>
              <c:txPr>
                <a:bodyPr wrap="square"/>
                <a:lstStyle/>
                <a:p>
                  <a:pPr>
                    <a:defRPr sz="1600" b="1" strike="noStrike" spc="-1">
                      <a:solidFill>
                        <a:srgbClr val="014675"/>
                      </a:solidFill>
                      <a:latin typeface="Calibri"/>
                      <a:ea typeface="DejaVu Sans"/>
                    </a:defRPr>
                  </a:pPr>
                  <a:endParaRPr lang="ru-RU"/>
                </a:p>
              </c:txPr>
              <c:dLblPos val="bestFit"/>
              <c:showLegendKey val="0"/>
              <c:showVal val="0"/>
              <c:showCatName val="0"/>
              <c:showSerName val="0"/>
              <c:showPercent val="1"/>
              <c:showBubbleSize val="1"/>
              <c:separator>
</c:separator>
              <c:extLst>
                <c:ext xmlns:c15="http://schemas.microsoft.com/office/drawing/2012/chart" uri="{CE6537A1-D6FC-4f65-9D91-7224C49458BB}"/>
                <c:ext xmlns:c16="http://schemas.microsoft.com/office/drawing/2014/chart" uri="{C3380CC4-5D6E-409C-BE32-E72D297353CC}">
                  <c16:uniqueId val="{00000001-DFA8-4F1E-B1AF-0E7A4D5CE8E1}"/>
                </c:ext>
              </c:extLst>
            </c:dLbl>
            <c:dLbl>
              <c:idx val="1"/>
              <c:numFmt formatCode="0.0%" sourceLinked="0"/>
              <c:spPr/>
              <c:txPr>
                <a:bodyPr wrap="square"/>
                <a:lstStyle/>
                <a:p>
                  <a:pPr>
                    <a:defRPr sz="1600" b="1" strike="noStrike" spc="-1">
                      <a:solidFill>
                        <a:srgbClr val="014675"/>
                      </a:solidFill>
                      <a:latin typeface="Calibri"/>
                      <a:ea typeface="DejaVu Sans"/>
                    </a:defRPr>
                  </a:pPr>
                  <a:endParaRPr lang="ru-RU"/>
                </a:p>
              </c:txPr>
              <c:dLblPos val="bestFit"/>
              <c:showLegendKey val="0"/>
              <c:showVal val="0"/>
              <c:showCatName val="0"/>
              <c:showSerName val="0"/>
              <c:showPercent val="1"/>
              <c:showBubbleSize val="1"/>
              <c:extLst>
                <c:ext xmlns:c15="http://schemas.microsoft.com/office/drawing/2012/chart" uri="{CE6537A1-D6FC-4f65-9D91-7224C49458BB}"/>
                <c:ext xmlns:c16="http://schemas.microsoft.com/office/drawing/2014/chart" uri="{C3380CC4-5D6E-409C-BE32-E72D297353CC}">
                  <c16:uniqueId val="{00000003-DFA8-4F1E-B1AF-0E7A4D5CE8E1}"/>
                </c:ext>
              </c:extLst>
            </c:dLbl>
            <c:dLbl>
              <c:idx val="2"/>
              <c:numFmt formatCode="0.0%" sourceLinked="0"/>
              <c:spPr/>
              <c:txPr>
                <a:bodyPr wrap="square"/>
                <a:lstStyle/>
                <a:p>
                  <a:pPr>
                    <a:defRPr sz="1600" b="1" strike="noStrike" spc="-1">
                      <a:solidFill>
                        <a:srgbClr val="014675"/>
                      </a:solidFill>
                      <a:latin typeface="Calibri"/>
                      <a:ea typeface="DejaVu Sans"/>
                    </a:defRPr>
                  </a:pPr>
                  <a:endParaRPr lang="ru-RU"/>
                </a:p>
              </c:txPr>
              <c:dLblPos val="bestFit"/>
              <c:showLegendKey val="0"/>
              <c:showVal val="0"/>
              <c:showCatName val="0"/>
              <c:showSerName val="0"/>
              <c:showPercent val="1"/>
              <c:showBubbleSize val="1"/>
              <c:extLst>
                <c:ext xmlns:c15="http://schemas.microsoft.com/office/drawing/2012/chart" uri="{CE6537A1-D6FC-4f65-9D91-7224C49458BB}"/>
                <c:ext xmlns:c16="http://schemas.microsoft.com/office/drawing/2014/chart" uri="{C3380CC4-5D6E-409C-BE32-E72D297353CC}">
                  <c16:uniqueId val="{00000005-DFA8-4F1E-B1AF-0E7A4D5CE8E1}"/>
                </c:ext>
              </c:extLst>
            </c:dLbl>
            <c:dLbl>
              <c:idx val="3"/>
              <c:numFmt formatCode="0.0%" sourceLinked="0"/>
              <c:spPr/>
              <c:txPr>
                <a:bodyPr wrap="square"/>
                <a:lstStyle/>
                <a:p>
                  <a:pPr>
                    <a:defRPr sz="1600" b="1" strike="noStrike" spc="-1">
                      <a:solidFill>
                        <a:srgbClr val="014675"/>
                      </a:solidFill>
                      <a:latin typeface="Calibri"/>
                      <a:ea typeface="DejaVu Sans"/>
                    </a:defRPr>
                  </a:pPr>
                  <a:endParaRPr lang="ru-RU"/>
                </a:p>
              </c:txPr>
              <c:dLblPos val="bestFit"/>
              <c:showLegendKey val="0"/>
              <c:showVal val="0"/>
              <c:showCatName val="0"/>
              <c:showSerName val="0"/>
              <c:showPercent val="1"/>
              <c:showBubbleSize val="1"/>
              <c:extLst>
                <c:ext xmlns:c15="http://schemas.microsoft.com/office/drawing/2012/chart" uri="{CE6537A1-D6FC-4f65-9D91-7224C49458BB}"/>
                <c:ext xmlns:c16="http://schemas.microsoft.com/office/drawing/2014/chart" uri="{C3380CC4-5D6E-409C-BE32-E72D297353CC}">
                  <c16:uniqueId val="{00000007-DFA8-4F1E-B1AF-0E7A4D5CE8E1}"/>
                </c:ext>
              </c:extLst>
            </c:dLbl>
            <c:dLbl>
              <c:idx val="4"/>
              <c:layout>
                <c:manualLayout>
                  <c:x val="-0.14124542947700577"/>
                  <c:y val="-0.43582175557676672"/>
                </c:manualLayout>
              </c:layout>
              <c:numFmt formatCode="0.0%" sourceLinked="0"/>
              <c:spPr/>
              <c:txPr>
                <a:bodyPr wrap="square"/>
                <a:lstStyle/>
                <a:p>
                  <a:pPr>
                    <a:defRPr sz="1600" b="1" strike="noStrike" spc="-1">
                      <a:solidFill>
                        <a:srgbClr val="014675"/>
                      </a:solidFill>
                      <a:latin typeface="Calibri"/>
                      <a:ea typeface="DejaVu Sans"/>
                    </a:defRPr>
                  </a:pPr>
                  <a:endParaRPr lang="ru-RU"/>
                </a:p>
              </c:txPr>
              <c:dLblPos val="bestFit"/>
              <c:showLegendKey val="0"/>
              <c:showVal val="0"/>
              <c:showCatName val="0"/>
              <c:showSerName val="0"/>
              <c:showPercent val="1"/>
              <c:showBubbleSize val="1"/>
              <c:extLst>
                <c:ext xmlns:c15="http://schemas.microsoft.com/office/drawing/2012/chart" uri="{CE6537A1-D6FC-4f65-9D91-7224C49458BB}"/>
                <c:ext xmlns:c16="http://schemas.microsoft.com/office/drawing/2014/chart" uri="{C3380CC4-5D6E-409C-BE32-E72D297353CC}">
                  <c16:uniqueId val="{00000009-DFA8-4F1E-B1AF-0E7A4D5CE8E1}"/>
                </c:ext>
              </c:extLst>
            </c:dLbl>
            <c:dLbl>
              <c:idx val="5"/>
              <c:numFmt formatCode="0.0%" sourceLinked="0"/>
              <c:spPr/>
              <c:txPr>
                <a:bodyPr wrap="square"/>
                <a:lstStyle/>
                <a:p>
                  <a:pPr>
                    <a:defRPr sz="1600" b="1" strike="noStrike" spc="-1">
                      <a:solidFill>
                        <a:srgbClr val="014675"/>
                      </a:solidFill>
                      <a:latin typeface="Calibri"/>
                      <a:ea typeface="DejaVu Sans"/>
                    </a:defRPr>
                  </a:pPr>
                  <a:endParaRPr lang="ru-RU"/>
                </a:p>
              </c:txPr>
              <c:dLblPos val="bestFit"/>
              <c:showLegendKey val="0"/>
              <c:showVal val="0"/>
              <c:showCatName val="0"/>
              <c:showSerName val="0"/>
              <c:showPercent val="1"/>
              <c:showBubbleSize val="1"/>
              <c:extLst>
                <c:ext xmlns:c15="http://schemas.microsoft.com/office/drawing/2012/chart" uri="{CE6537A1-D6FC-4f65-9D91-7224C49458BB}"/>
                <c:ext xmlns:c16="http://schemas.microsoft.com/office/drawing/2014/chart" uri="{C3380CC4-5D6E-409C-BE32-E72D297353CC}">
                  <c16:uniqueId val="{0000000B-DFA8-4F1E-B1AF-0E7A4D5CE8E1}"/>
                </c:ext>
              </c:extLst>
            </c:dLbl>
            <c:dLbl>
              <c:idx val="6"/>
              <c:layout>
                <c:manualLayout>
                  <c:x val="-3.8354939442033364E-4"/>
                  <c:y val="-6.0635627673489593E-3"/>
                </c:manualLayout>
              </c:layout>
              <c:numFmt formatCode="0.0%" sourceLinked="0"/>
              <c:spPr/>
              <c:txPr>
                <a:bodyPr wrap="square"/>
                <a:lstStyle/>
                <a:p>
                  <a:pPr>
                    <a:defRPr sz="1600" b="1" strike="noStrike" spc="-1">
                      <a:solidFill>
                        <a:srgbClr val="014675"/>
                      </a:solidFill>
                      <a:latin typeface="Calibri"/>
                      <a:ea typeface="DejaVu Sans"/>
                    </a:defRPr>
                  </a:pPr>
                  <a:endParaRPr lang="ru-RU"/>
                </a:p>
              </c:txPr>
              <c:dLblPos val="bestFit"/>
              <c:showLegendKey val="0"/>
              <c:showVal val="0"/>
              <c:showCatName val="0"/>
              <c:showSerName val="0"/>
              <c:showPercent val="1"/>
              <c:showBubbleSize val="1"/>
              <c:separator>
</c:separator>
              <c:extLst>
                <c:ext xmlns:c15="http://schemas.microsoft.com/office/drawing/2012/chart" uri="{CE6537A1-D6FC-4f65-9D91-7224C49458BB}"/>
                <c:ext xmlns:c16="http://schemas.microsoft.com/office/drawing/2014/chart" uri="{C3380CC4-5D6E-409C-BE32-E72D297353CC}">
                  <c16:uniqueId val="{0000000D-DFA8-4F1E-B1AF-0E7A4D5CE8E1}"/>
                </c:ext>
              </c:extLst>
            </c:dLbl>
            <c:dLbl>
              <c:idx val="7"/>
              <c:numFmt formatCode="0.0%" sourceLinked="0"/>
              <c:spPr/>
              <c:txPr>
                <a:bodyPr wrap="square"/>
                <a:lstStyle/>
                <a:p>
                  <a:pPr>
                    <a:defRPr sz="1600" b="1" strike="noStrike" spc="-1">
                      <a:solidFill>
                        <a:srgbClr val="014675"/>
                      </a:solidFill>
                      <a:latin typeface="Calibri"/>
                      <a:ea typeface="DejaVu Sans"/>
                    </a:defRPr>
                  </a:pPr>
                  <a:endParaRPr lang="ru-RU"/>
                </a:p>
              </c:txPr>
              <c:dLblPos val="bestFit"/>
              <c:showLegendKey val="0"/>
              <c:showVal val="0"/>
              <c:showCatName val="0"/>
              <c:showSerName val="0"/>
              <c:showPercent val="1"/>
              <c:showBubbleSize val="1"/>
              <c:extLst>
                <c:ext xmlns:c15="http://schemas.microsoft.com/office/drawing/2012/chart" uri="{CE6537A1-D6FC-4f65-9D91-7224C49458BB}"/>
                <c:ext xmlns:c16="http://schemas.microsoft.com/office/drawing/2014/chart" uri="{C3380CC4-5D6E-409C-BE32-E72D297353CC}">
                  <c16:uniqueId val="{0000000F-DFA8-4F1E-B1AF-0E7A4D5CE8E1}"/>
                </c:ext>
              </c:extLst>
            </c:dLbl>
            <c:dLbl>
              <c:idx val="8"/>
              <c:numFmt formatCode="0.0%" sourceLinked="0"/>
              <c:spPr/>
              <c:txPr>
                <a:bodyPr wrap="square"/>
                <a:lstStyle/>
                <a:p>
                  <a:pPr>
                    <a:defRPr sz="1600" b="1" strike="noStrike" spc="-1">
                      <a:solidFill>
                        <a:srgbClr val="014675"/>
                      </a:solidFill>
                      <a:latin typeface="Calibri"/>
                      <a:ea typeface="DejaVu Sans"/>
                    </a:defRPr>
                  </a:pPr>
                  <a:endParaRPr lang="ru-RU"/>
                </a:p>
              </c:txPr>
              <c:dLblPos val="bestFit"/>
              <c:showLegendKey val="0"/>
              <c:showVal val="0"/>
              <c:showCatName val="0"/>
              <c:showSerName val="0"/>
              <c:showPercent val="1"/>
              <c:showBubbleSize val="1"/>
              <c:extLst>
                <c:ext xmlns:c15="http://schemas.microsoft.com/office/drawing/2012/chart" uri="{CE6537A1-D6FC-4f65-9D91-7224C49458BB}"/>
                <c:ext xmlns:c16="http://schemas.microsoft.com/office/drawing/2014/chart" uri="{C3380CC4-5D6E-409C-BE32-E72D297353CC}">
                  <c16:uniqueId val="{00000011-DFA8-4F1E-B1AF-0E7A4D5CE8E1}"/>
                </c:ext>
              </c:extLst>
            </c:dLbl>
            <c:dLbl>
              <c:idx val="9"/>
              <c:numFmt formatCode="0.0%" sourceLinked="0"/>
              <c:spPr/>
              <c:txPr>
                <a:bodyPr wrap="square"/>
                <a:lstStyle/>
                <a:p>
                  <a:pPr>
                    <a:defRPr sz="1600" b="1" strike="noStrike" spc="-1">
                      <a:solidFill>
                        <a:srgbClr val="014675"/>
                      </a:solidFill>
                      <a:latin typeface="Calibri"/>
                      <a:ea typeface="DejaVu Sans"/>
                    </a:defRPr>
                  </a:pPr>
                  <a:endParaRPr lang="ru-RU"/>
                </a:p>
              </c:txPr>
              <c:dLblPos val="bestFit"/>
              <c:showLegendKey val="0"/>
              <c:showVal val="0"/>
              <c:showCatName val="0"/>
              <c:showSerName val="0"/>
              <c:showPercent val="1"/>
              <c:showBubbleSize val="1"/>
              <c:extLst>
                <c:ext xmlns:c15="http://schemas.microsoft.com/office/drawing/2012/chart" uri="{CE6537A1-D6FC-4f65-9D91-7224C49458BB}"/>
                <c:ext xmlns:c16="http://schemas.microsoft.com/office/drawing/2014/chart" uri="{C3380CC4-5D6E-409C-BE32-E72D297353CC}">
                  <c16:uniqueId val="{00000013-DFA8-4F1E-B1AF-0E7A4D5CE8E1}"/>
                </c:ext>
              </c:extLst>
            </c:dLbl>
            <c:numFmt formatCode="0.0%" sourceLinked="0"/>
            <c:spPr>
              <a:noFill/>
              <a:ln>
                <a:noFill/>
              </a:ln>
              <a:effectLst/>
            </c:spPr>
            <c:txPr>
              <a:bodyPr wrap="square"/>
              <a:lstStyle/>
              <a:p>
                <a:pPr>
                  <a:defRPr sz="1600" b="1" strike="noStrike" spc="-1">
                    <a:solidFill>
                      <a:srgbClr val="014675"/>
                    </a:solidFill>
                    <a:latin typeface="Calibri"/>
                    <a:ea typeface="DejaVu Sans"/>
                  </a:defRPr>
                </a:pPr>
                <a:endParaRPr lang="ru-RU"/>
              </a:p>
            </c:txPr>
            <c:dLblPos val="bestFit"/>
            <c:showLegendKey val="0"/>
            <c:showVal val="0"/>
            <c:showCatName val="0"/>
            <c:showSerName val="0"/>
            <c:showPercent val="1"/>
            <c:showBubbleSize val="1"/>
            <c:separator>
</c:separator>
            <c:showLeaderLines val="1"/>
            <c:extLst>
              <c:ext xmlns:c15="http://schemas.microsoft.com/office/drawing/2012/chart" uri="{CE6537A1-D6FC-4f65-9D91-7224C49458BB}"/>
            </c:extLst>
          </c:dLbls>
          <c:cat>
            <c:strRef>
              <c:f>Лист1!$A$2:$A$11</c:f>
              <c:strCache>
                <c:ptCount val="10"/>
                <c:pt idx="0">
                  <c:v>Общегосударственные вопросы - 173 906,8</c:v>
                </c:pt>
                <c:pt idx="1">
                  <c:v>Национальная безопасность и правоохранительная деятельность - 20 753,7</c:v>
                </c:pt>
                <c:pt idx="2">
                  <c:v>Национальная экономика - 17 601,4</c:v>
                </c:pt>
                <c:pt idx="3">
                  <c:v>Жилищно-коммунальное хозяйство -15966,7</c:v>
                </c:pt>
                <c:pt idx="4">
                  <c:v>Образование - 1 917 003,9</c:v>
                </c:pt>
                <c:pt idx="5">
                  <c:v>Культура, кинематография - 9 624,7</c:v>
                </c:pt>
                <c:pt idx="6">
                  <c:v>Социальная политика,здравоохранение - 130235,4</c:v>
                </c:pt>
                <c:pt idx="7">
                  <c:v>Физическая культура и спорт - 34 846,8</c:v>
                </c:pt>
                <c:pt idx="8">
                  <c:v>Средства массовой информации  - 4 052,3</c:v>
                </c:pt>
                <c:pt idx="9">
                  <c:v>Межбюджетные трансферты общего характера бюджетам бюджетной системы РФ - 130 618,9</c:v>
                </c:pt>
              </c:strCache>
            </c:strRef>
          </c:cat>
          <c:val>
            <c:numRef>
              <c:f>Лист1!$B$2:$B$11</c:f>
              <c:numCache>
                <c:formatCode>General</c:formatCode>
                <c:ptCount val="10"/>
                <c:pt idx="0">
                  <c:v>173906.8</c:v>
                </c:pt>
                <c:pt idx="1">
                  <c:v>20753.7</c:v>
                </c:pt>
                <c:pt idx="2">
                  <c:v>17601.400000000001</c:v>
                </c:pt>
                <c:pt idx="3">
                  <c:v>15966.7</c:v>
                </c:pt>
                <c:pt idx="4">
                  <c:v>1917003.9</c:v>
                </c:pt>
                <c:pt idx="5">
                  <c:v>9624.7000000000007</c:v>
                </c:pt>
                <c:pt idx="6">
                  <c:v>130235.4</c:v>
                </c:pt>
                <c:pt idx="7">
                  <c:v>34846.800000000003</c:v>
                </c:pt>
                <c:pt idx="8">
                  <c:v>4052.3</c:v>
                </c:pt>
                <c:pt idx="9">
                  <c:v>130618.9</c:v>
                </c:pt>
              </c:numCache>
            </c:numRef>
          </c:val>
          <c:extLst>
            <c:ext xmlns:c16="http://schemas.microsoft.com/office/drawing/2014/chart" uri="{C3380CC4-5D6E-409C-BE32-E72D297353CC}">
              <c16:uniqueId val="{00000014-DFA8-4F1E-B1AF-0E7A4D5CE8E1}"/>
            </c:ext>
          </c:extLst>
        </c:ser>
        <c:dLbls>
          <c:showLegendKey val="0"/>
          <c:showVal val="0"/>
          <c:showCatName val="0"/>
          <c:showSerName val="0"/>
          <c:showPercent val="0"/>
          <c:showBubbleSize val="0"/>
          <c:showLeaderLines val="1"/>
        </c:dLbls>
      </c:pie3DChart>
    </c:plotArea>
    <c:legend>
      <c:legendPos val="r"/>
      <c:layout>
        <c:manualLayout>
          <c:xMode val="edge"/>
          <c:yMode val="edge"/>
          <c:x val="0.64476105670040296"/>
          <c:y val="5.2484723049842301E-2"/>
          <c:w val="0.34322098354698699"/>
          <c:h val="0.91464230307515604"/>
        </c:manualLayout>
      </c:layout>
      <c:overlay val="0"/>
      <c:spPr>
        <a:noFill/>
        <a:ln w="0">
          <a:noFill/>
        </a:ln>
      </c:spPr>
      <c:txPr>
        <a:bodyPr/>
        <a:lstStyle/>
        <a:p>
          <a:pPr>
            <a:defRPr sz="1100" b="1" strike="noStrike" spc="-1">
              <a:solidFill>
                <a:srgbClr val="014675"/>
              </a:solidFill>
              <a:latin typeface="Calibri"/>
              <a:ea typeface="DejaVu Sans"/>
            </a:defRPr>
          </a:pPr>
          <a:endParaRPr lang="ru-RU"/>
        </a:p>
      </c:txPr>
    </c:legend>
    <c:plotVisOnly val="1"/>
    <c:dispBlanksAs val="gap"/>
    <c:showDLblsOverMax val="1"/>
  </c:chart>
  <c:spPr>
    <a:noFill/>
    <a:ln w="9360">
      <a:noFill/>
    </a:ln>
  </c:sp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c:style val="2"/>
  <c:chart>
    <c:autoTitleDeleted val="1"/>
    <c:view3D>
      <c:rotX val="50"/>
      <c:rotY val="60"/>
      <c:rAngAx val="0"/>
    </c:view3D>
    <c:floor>
      <c:thickness val="0"/>
      <c:spPr>
        <a:solidFill>
          <a:srgbClr val="D9D9D9"/>
        </a:solidFill>
        <a:ln w="0">
          <a:noFill/>
        </a:ln>
      </c:spPr>
    </c:floor>
    <c:sideWall>
      <c:thickness val="0"/>
      <c:spPr>
        <a:solidFill>
          <a:srgbClr val="D9D9D9"/>
        </a:solidFill>
        <a:ln w="0">
          <a:noFill/>
        </a:ln>
      </c:spPr>
    </c:sideWall>
    <c:backWall>
      <c:thickness val="0"/>
      <c:spPr>
        <a:solidFill>
          <a:srgbClr val="D9D9D9"/>
        </a:solidFill>
        <a:ln w="0">
          <a:noFill/>
        </a:ln>
      </c:spPr>
    </c:backWall>
    <c:plotArea>
      <c:layout>
        <c:manualLayout>
          <c:layoutTarget val="inner"/>
          <c:xMode val="edge"/>
          <c:yMode val="edge"/>
          <c:x val="2.9225599749941399E-2"/>
          <c:y val="2.3109243697479E-2"/>
          <c:w val="0.79581151832460695"/>
          <c:h val="0.91730328495034397"/>
        </c:manualLayout>
      </c:layout>
      <c:pie3DChart>
        <c:varyColors val="1"/>
        <c:ser>
          <c:idx val="0"/>
          <c:order val="0"/>
          <c:tx>
            <c:strRef>
              <c:f>Лист1!$B$1</c:f>
              <c:strCache>
                <c:ptCount val="1"/>
                <c:pt idx="0">
                  <c:v>2024 год - 1569850,8</c:v>
                </c:pt>
              </c:strCache>
            </c:strRef>
          </c:tx>
          <c:spPr>
            <a:gradFill>
              <a:gsLst>
                <a:gs pos="0">
                  <a:srgbClr val="435EC5"/>
                </a:gs>
                <a:gs pos="100000">
                  <a:srgbClr val="2A3F92"/>
                </a:gs>
              </a:gsLst>
              <a:lin ang="5400000"/>
            </a:gradFill>
            <a:ln w="0">
              <a:noFill/>
            </a:ln>
          </c:spPr>
          <c:explosion val="46"/>
          <c:dPt>
            <c:idx val="0"/>
            <c:bubble3D val="0"/>
            <c:spPr>
              <a:solidFill>
                <a:schemeClr val="tx2">
                  <a:lumMod val="60000"/>
                  <a:lumOff val="40000"/>
                </a:schemeClr>
              </a:solidFill>
              <a:ln w="0">
                <a:noFill/>
              </a:ln>
            </c:spPr>
            <c:extLst>
              <c:ext xmlns:c16="http://schemas.microsoft.com/office/drawing/2014/chart" uri="{C3380CC4-5D6E-409C-BE32-E72D297353CC}">
                <c16:uniqueId val="{00000001-4AB8-4385-A48E-EF1F14FAABC5}"/>
              </c:ext>
            </c:extLst>
          </c:dPt>
          <c:dPt>
            <c:idx val="1"/>
            <c:bubble3D val="0"/>
            <c:spPr>
              <a:gradFill>
                <a:gsLst>
                  <a:gs pos="0">
                    <a:srgbClr val="4EC7F2"/>
                  </a:gs>
                  <a:gs pos="100000">
                    <a:srgbClr val="12A1D2"/>
                  </a:gs>
                </a:gsLst>
                <a:lin ang="5400000"/>
              </a:gradFill>
              <a:ln w="0">
                <a:noFill/>
              </a:ln>
            </c:spPr>
            <c:extLst>
              <c:ext xmlns:c16="http://schemas.microsoft.com/office/drawing/2014/chart" uri="{C3380CC4-5D6E-409C-BE32-E72D297353CC}">
                <c16:uniqueId val="{00000003-4AB8-4385-A48E-EF1F14FAABC5}"/>
              </c:ext>
            </c:extLst>
          </c:dPt>
          <c:dPt>
            <c:idx val="2"/>
            <c:bubble3D val="0"/>
            <c:spPr>
              <a:gradFill>
                <a:gsLst>
                  <a:gs pos="0">
                    <a:srgbClr val="A0E844"/>
                  </a:gs>
                  <a:gs pos="100000">
                    <a:srgbClr val="75BF17"/>
                  </a:gs>
                </a:gsLst>
                <a:lin ang="5400000"/>
              </a:gradFill>
              <a:ln w="0">
                <a:noFill/>
              </a:ln>
            </c:spPr>
            <c:extLst>
              <c:ext xmlns:c16="http://schemas.microsoft.com/office/drawing/2014/chart" uri="{C3380CC4-5D6E-409C-BE32-E72D297353CC}">
                <c16:uniqueId val="{00000005-4AB8-4385-A48E-EF1F14FAABC5}"/>
              </c:ext>
            </c:extLst>
          </c:dPt>
          <c:dPt>
            <c:idx val="3"/>
            <c:bubble3D val="0"/>
            <c:spPr>
              <a:gradFill>
                <a:gsLst>
                  <a:gs pos="0">
                    <a:srgbClr val="52CBA9"/>
                  </a:gs>
                  <a:gs pos="100000">
                    <a:srgbClr val="2E9C7E"/>
                  </a:gs>
                </a:gsLst>
                <a:lin ang="5400000"/>
              </a:gradFill>
              <a:ln w="0">
                <a:noFill/>
              </a:ln>
            </c:spPr>
            <c:extLst>
              <c:ext xmlns:c16="http://schemas.microsoft.com/office/drawing/2014/chart" uri="{C3380CC4-5D6E-409C-BE32-E72D297353CC}">
                <c16:uniqueId val="{00000007-4AB8-4385-A48E-EF1F14FAABC5}"/>
              </c:ext>
            </c:extLst>
          </c:dPt>
          <c:dLbls>
            <c:dLbl>
              <c:idx val="0"/>
              <c:layout>
                <c:manualLayout>
                  <c:x val="0.18877448681879758"/>
                  <c:y val="-0.50978837917562148"/>
                </c:manualLayout>
              </c:layout>
              <c:tx>
                <c:rich>
                  <a:bodyPr wrap="square"/>
                  <a:lstStyle/>
                  <a:p>
                    <a:pPr>
                      <a:defRPr sz="1200" b="1" strike="noStrike" spc="-1">
                        <a:solidFill>
                          <a:srgbClr val="000000"/>
                        </a:solidFill>
                        <a:latin typeface="Calibri"/>
                        <a:ea typeface="DejaVu Sans"/>
                      </a:defRPr>
                    </a:pPr>
                    <a:r>
                      <a:rPr lang="en-US" dirty="0"/>
                      <a:t>1 917 003,9</a:t>
                    </a:r>
                  </a:p>
                </c:rich>
              </c:tx>
              <c:numFmt formatCode="#,##0.0" sourceLinked="0"/>
              <c:spPr/>
              <c:dLblPos val="bestFit"/>
              <c:showLegendKey val="0"/>
              <c:showVal val="1"/>
              <c:showCatName val="0"/>
              <c:showSerName val="0"/>
              <c:showPercent val="0"/>
              <c:showBubbleSize val="1"/>
              <c:extLst>
                <c:ext xmlns:c15="http://schemas.microsoft.com/office/drawing/2012/chart" uri="{CE6537A1-D6FC-4f65-9D91-7224C49458BB}"/>
                <c:ext xmlns:c16="http://schemas.microsoft.com/office/drawing/2014/chart" uri="{C3380CC4-5D6E-409C-BE32-E72D297353CC}">
                  <c16:uniqueId val="{00000001-4AB8-4385-A48E-EF1F14FAABC5}"/>
                </c:ext>
              </c:extLst>
            </c:dLbl>
            <c:dLbl>
              <c:idx val="1"/>
              <c:tx>
                <c:rich>
                  <a:bodyPr/>
                  <a:lstStyle/>
                  <a:p>
                    <a:r>
                      <a:rPr lang="en-US" sz="1200" b="1" strike="noStrike" spc="-1" dirty="0">
                        <a:solidFill>
                          <a:srgbClr val="000000"/>
                        </a:solidFill>
                        <a:latin typeface="Calibri"/>
                        <a:ea typeface="DejaVu Sans"/>
                      </a:rPr>
                      <a:t>9 624,7</a:t>
                    </a:r>
                  </a:p>
                </c:rich>
              </c:tx>
              <c:numFmt formatCode="#,##0.0" sourceLinked="0"/>
              <c:spPr/>
              <c:dLblPos val="bestFit"/>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3-4AB8-4385-A48E-EF1F14FAABC5}"/>
                </c:ext>
              </c:extLst>
            </c:dLbl>
            <c:dLbl>
              <c:idx val="2"/>
              <c:numFmt formatCode="#,##0.0" sourceLinked="0"/>
              <c:spPr/>
              <c:txPr>
                <a:bodyPr wrap="square"/>
                <a:lstStyle/>
                <a:p>
                  <a:pPr>
                    <a:defRPr sz="1200" b="1" strike="noStrike" spc="-1">
                      <a:solidFill>
                        <a:srgbClr val="000000"/>
                      </a:solidFill>
                      <a:latin typeface="Calibri"/>
                      <a:ea typeface="DejaVu Sans"/>
                    </a:defRPr>
                  </a:pPr>
                  <a:endParaRPr lang="ru-RU"/>
                </a:p>
              </c:txPr>
              <c:dLblPos val="bestFit"/>
              <c:showLegendKey val="0"/>
              <c:showVal val="1"/>
              <c:showCatName val="0"/>
              <c:showSerName val="0"/>
              <c:showPercent val="0"/>
              <c:showBubbleSize val="1"/>
              <c:extLst>
                <c:ext xmlns:c15="http://schemas.microsoft.com/office/drawing/2012/chart" uri="{CE6537A1-D6FC-4f65-9D91-7224C49458BB}"/>
                <c:ext xmlns:c16="http://schemas.microsoft.com/office/drawing/2014/chart" uri="{C3380CC4-5D6E-409C-BE32-E72D297353CC}">
                  <c16:uniqueId val="{00000005-4AB8-4385-A48E-EF1F14FAABC5}"/>
                </c:ext>
              </c:extLst>
            </c:dLbl>
            <c:dLbl>
              <c:idx val="3"/>
              <c:numFmt formatCode="#,##0.0" sourceLinked="0"/>
              <c:spPr/>
              <c:txPr>
                <a:bodyPr wrap="square"/>
                <a:lstStyle/>
                <a:p>
                  <a:pPr>
                    <a:defRPr sz="1200" b="1" strike="noStrike" spc="-1">
                      <a:solidFill>
                        <a:srgbClr val="000000"/>
                      </a:solidFill>
                      <a:latin typeface="Calibri"/>
                      <a:ea typeface="DejaVu Sans"/>
                    </a:defRPr>
                  </a:pPr>
                  <a:endParaRPr lang="ru-RU"/>
                </a:p>
              </c:txPr>
              <c:dLblPos val="bestFit"/>
              <c:showLegendKey val="0"/>
              <c:showVal val="1"/>
              <c:showCatName val="0"/>
              <c:showSerName val="0"/>
              <c:showPercent val="0"/>
              <c:showBubbleSize val="1"/>
              <c:extLst>
                <c:ext xmlns:c15="http://schemas.microsoft.com/office/drawing/2012/chart" uri="{CE6537A1-D6FC-4f65-9D91-7224C49458BB}"/>
                <c:ext xmlns:c16="http://schemas.microsoft.com/office/drawing/2014/chart" uri="{C3380CC4-5D6E-409C-BE32-E72D297353CC}">
                  <c16:uniqueId val="{00000007-4AB8-4385-A48E-EF1F14FAABC5}"/>
                </c:ext>
              </c:extLst>
            </c:dLbl>
            <c:numFmt formatCode="#,##0.0" sourceLinked="0"/>
            <c:spPr>
              <a:noFill/>
              <a:ln>
                <a:noFill/>
              </a:ln>
              <a:effectLst/>
            </c:spPr>
            <c:txPr>
              <a:bodyPr wrap="square"/>
              <a:lstStyle/>
              <a:p>
                <a:pPr>
                  <a:defRPr sz="1200" b="1" strike="noStrike" spc="-1">
                    <a:solidFill>
                      <a:srgbClr val="000000"/>
                    </a:solidFill>
                    <a:latin typeface="Calibri"/>
                    <a:ea typeface="DejaVu Sans"/>
                  </a:defRPr>
                </a:pPr>
                <a:endParaRPr lang="ru-RU"/>
              </a:p>
            </c:txPr>
            <c:dLblPos val="bestFit"/>
            <c:showLegendKey val="0"/>
            <c:showVal val="1"/>
            <c:showCatName val="0"/>
            <c:showSerName val="0"/>
            <c:showPercent val="0"/>
            <c:showBubbleSize val="1"/>
            <c:separator>; </c:separator>
            <c:showLeaderLines val="1"/>
            <c:extLst>
              <c:ext xmlns:c15="http://schemas.microsoft.com/office/drawing/2012/chart" uri="{CE6537A1-D6FC-4f65-9D91-7224C49458BB}"/>
            </c:extLst>
          </c:dLbls>
          <c:cat>
            <c:strRef>
              <c:f>Лист1!$A$2:$A$5</c:f>
              <c:strCache>
                <c:ptCount val="4"/>
                <c:pt idx="0">
                  <c:v>Образование</c:v>
                </c:pt>
                <c:pt idx="1">
                  <c:v>Культура</c:v>
                </c:pt>
                <c:pt idx="2">
                  <c:v>Социальная политика,здравоохранение</c:v>
                </c:pt>
                <c:pt idx="3">
                  <c:v>Физическая культура и спорт</c:v>
                </c:pt>
              </c:strCache>
            </c:strRef>
          </c:cat>
          <c:val>
            <c:numRef>
              <c:f>Лист1!$B$2:$B$5</c:f>
              <c:numCache>
                <c:formatCode>General</c:formatCode>
                <c:ptCount val="4"/>
                <c:pt idx="0">
                  <c:v>1817003.9</c:v>
                </c:pt>
                <c:pt idx="1">
                  <c:v>9624.7000000000007</c:v>
                </c:pt>
                <c:pt idx="2">
                  <c:v>130235.4</c:v>
                </c:pt>
                <c:pt idx="3">
                  <c:v>34846.800000000003</c:v>
                </c:pt>
              </c:numCache>
            </c:numRef>
          </c:val>
          <c:extLst>
            <c:ext xmlns:c16="http://schemas.microsoft.com/office/drawing/2014/chart" uri="{C3380CC4-5D6E-409C-BE32-E72D297353CC}">
              <c16:uniqueId val="{00000008-4AB8-4385-A48E-EF1F14FAABC5}"/>
            </c:ext>
          </c:extLst>
        </c:ser>
        <c:dLbls>
          <c:showLegendKey val="0"/>
          <c:showVal val="0"/>
          <c:showCatName val="0"/>
          <c:showSerName val="0"/>
          <c:showPercent val="0"/>
          <c:showBubbleSize val="0"/>
          <c:showLeaderLines val="1"/>
        </c:dLbls>
      </c:pie3DChart>
    </c:plotArea>
    <c:legend>
      <c:legendPos val="r"/>
      <c:layout>
        <c:manualLayout>
          <c:xMode val="edge"/>
          <c:yMode val="edge"/>
          <c:x val="0.65772658990656796"/>
          <c:y val="0.34344671526650317"/>
          <c:w val="0.29540546524955713"/>
          <c:h val="0.62695646176211561"/>
        </c:manualLayout>
      </c:layout>
      <c:overlay val="0"/>
      <c:spPr>
        <a:noFill/>
        <a:ln w="0">
          <a:noFill/>
        </a:ln>
      </c:spPr>
      <c:txPr>
        <a:bodyPr/>
        <a:lstStyle/>
        <a:p>
          <a:pPr>
            <a:defRPr sz="1200" b="0" strike="noStrike" spc="-1">
              <a:solidFill>
                <a:srgbClr val="000000"/>
              </a:solidFill>
              <a:latin typeface="Calibri"/>
              <a:ea typeface="DejaVu Sans"/>
            </a:defRPr>
          </a:pPr>
          <a:endParaRPr lang="ru-RU"/>
        </a:p>
      </c:txPr>
    </c:legend>
    <c:plotVisOnly val="1"/>
    <c:dispBlanksAs val="gap"/>
    <c:showDLblsOverMax val="1"/>
  </c:chart>
  <c:spPr>
    <a:noFill/>
    <a:ln w="9360">
      <a:solidFill>
        <a:srgbClr val="D9D9D9"/>
      </a:solidFill>
      <a:round/>
    </a:ln>
  </c:sp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c:style val="2"/>
  <c:chart>
    <c:autoTitleDeleted val="1"/>
    <c:plotArea>
      <c:layout>
        <c:manualLayout>
          <c:layoutTarget val="inner"/>
          <c:xMode val="edge"/>
          <c:yMode val="edge"/>
          <c:x val="0.13701236917221701"/>
          <c:y val="9.9757869249394691E-3"/>
          <c:w val="0.75872185220425004"/>
          <c:h val="0.82150121065375303"/>
        </c:manualLayout>
      </c:layout>
      <c:barChart>
        <c:barDir val="bar"/>
        <c:grouping val="clustered"/>
        <c:varyColors val="0"/>
        <c:ser>
          <c:idx val="0"/>
          <c:order val="0"/>
          <c:tx>
            <c:strRef>
              <c:f>Лист1!$B$1</c:f>
              <c:strCache>
                <c:ptCount val="1"/>
                <c:pt idx="0">
                  <c:v>Расходы на социальную сферу</c:v>
                </c:pt>
              </c:strCache>
            </c:strRef>
          </c:tx>
          <c:spPr>
            <a:gradFill>
              <a:gsLst>
                <a:gs pos="0">
                  <a:srgbClr val="436CA0"/>
                </a:gs>
                <a:gs pos="100000">
                  <a:srgbClr val="274C7A"/>
                </a:gs>
              </a:gsLst>
              <a:lin ang="5400000"/>
            </a:gradFill>
            <a:ln w="0">
              <a:noFill/>
            </a:ln>
            <a:scene3d>
              <a:camera prst="orthographicFront"/>
              <a:lightRig rig="threePt" dir="t"/>
            </a:scene3d>
            <a:sp3d>
              <a:bevelT w="190500" h="38100"/>
            </a:sp3d>
          </c:spPr>
          <c:invertIfNegative val="0"/>
          <c:dLbls>
            <c:numFmt formatCode="#,##0.0" sourceLinked="0"/>
            <c:spPr>
              <a:noFill/>
              <a:ln>
                <a:noFill/>
              </a:ln>
              <a:effectLst/>
            </c:spPr>
            <c:txPr>
              <a:bodyPr wrap="square"/>
              <a:lstStyle/>
              <a:p>
                <a:pPr>
                  <a:defRPr sz="1200" b="1" strike="noStrike" spc="-1">
                    <a:solidFill>
                      <a:srgbClr val="000000"/>
                    </a:solidFill>
                    <a:latin typeface="Calibri"/>
                    <a:ea typeface="DejaVu Sans"/>
                  </a:defRPr>
                </a:pPr>
                <a:endParaRPr lang="ru-RU"/>
              </a:p>
            </c:txPr>
            <c:dLblPos val="outEnd"/>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strRef>
              <c:f>Лист1!$A$2:$A$4</c:f>
              <c:strCache>
                <c:ptCount val="3"/>
                <c:pt idx="0">
                  <c:v>2022 год</c:v>
                </c:pt>
                <c:pt idx="1">
                  <c:v>2023 год </c:v>
                </c:pt>
                <c:pt idx="2">
                  <c:v>2024 год </c:v>
                </c:pt>
              </c:strCache>
            </c:strRef>
          </c:cat>
          <c:val>
            <c:numRef>
              <c:f>Лист1!$B$2:$B$4</c:f>
              <c:numCache>
                <c:formatCode>General</c:formatCode>
                <c:ptCount val="3"/>
                <c:pt idx="0">
                  <c:v>1487.5</c:v>
                </c:pt>
                <c:pt idx="1">
                  <c:v>1804.1</c:v>
                </c:pt>
                <c:pt idx="2">
                  <c:v>2091.6999999999998</c:v>
                </c:pt>
              </c:numCache>
            </c:numRef>
          </c:val>
          <c:extLst>
            <c:ext xmlns:c16="http://schemas.microsoft.com/office/drawing/2014/chart" uri="{C3380CC4-5D6E-409C-BE32-E72D297353CC}">
              <c16:uniqueId val="{00000000-6708-4D85-91C0-62E68A8731AA}"/>
            </c:ext>
          </c:extLst>
        </c:ser>
        <c:ser>
          <c:idx val="1"/>
          <c:order val="1"/>
          <c:tx>
            <c:strRef>
              <c:f>Лист1!$C$1</c:f>
              <c:strCache>
                <c:ptCount val="1"/>
                <c:pt idx="0">
                  <c:v>Расходы всего</c:v>
                </c:pt>
              </c:strCache>
            </c:strRef>
          </c:tx>
          <c:spPr>
            <a:solidFill>
              <a:srgbClr val="95A4DE"/>
            </a:solidFill>
            <a:ln w="0">
              <a:noFill/>
            </a:ln>
            <a:scene3d>
              <a:camera prst="orthographicFront"/>
              <a:lightRig rig="threePt" dir="t"/>
            </a:scene3d>
            <a:sp3d>
              <a:bevelT w="190500" h="38100"/>
            </a:sp3d>
          </c:spPr>
          <c:invertIfNegative val="0"/>
          <c:dPt>
            <c:idx val="1"/>
            <c:invertIfNegative val="0"/>
            <c:bubble3D val="0"/>
            <c:extLst>
              <c:ext xmlns:c16="http://schemas.microsoft.com/office/drawing/2014/chart" uri="{C3380CC4-5D6E-409C-BE32-E72D297353CC}">
                <c16:uniqueId val="{00000002-6708-4D85-91C0-62E68A8731AA}"/>
              </c:ext>
            </c:extLst>
          </c:dPt>
          <c:dLbls>
            <c:dLbl>
              <c:idx val="1"/>
              <c:layout>
                <c:manualLayout>
                  <c:x val="-1.345928111754E-2"/>
                  <c:y val="4.4171746707378102E-3"/>
                </c:manualLayout>
              </c:layout>
              <c:numFmt formatCode="#,##0.0" sourceLinked="0"/>
              <c:spPr/>
              <c:txPr>
                <a:bodyPr wrap="square"/>
                <a:lstStyle/>
                <a:p>
                  <a:pPr>
                    <a:defRPr sz="1200" b="1" strike="noStrike" spc="-1">
                      <a:solidFill>
                        <a:srgbClr val="000000"/>
                      </a:solidFill>
                      <a:latin typeface="Calibri"/>
                      <a:ea typeface="DejaVu Sans"/>
                    </a:defRPr>
                  </a:pPr>
                  <a:endParaRPr lang="ru-RU"/>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2-6708-4D85-91C0-62E68A8731AA}"/>
                </c:ext>
              </c:extLst>
            </c:dLbl>
            <c:numFmt formatCode="#,##0.0" sourceLinked="0"/>
            <c:spPr>
              <a:noFill/>
              <a:ln>
                <a:noFill/>
              </a:ln>
              <a:effectLst/>
            </c:spPr>
            <c:txPr>
              <a:bodyPr wrap="square"/>
              <a:lstStyle/>
              <a:p>
                <a:pPr>
                  <a:defRPr sz="1200" b="1" strike="noStrike" spc="-1">
                    <a:solidFill>
                      <a:srgbClr val="000000"/>
                    </a:solidFill>
                    <a:latin typeface="Calibri"/>
                    <a:ea typeface="DejaVu Sans"/>
                  </a:defRPr>
                </a:pPr>
                <a:endParaRPr lang="ru-RU"/>
              </a:p>
            </c:txPr>
            <c:dLblPos val="outEnd"/>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strRef>
              <c:f>Лист1!$A$2:$A$4</c:f>
              <c:strCache>
                <c:ptCount val="3"/>
                <c:pt idx="0">
                  <c:v>2022 год</c:v>
                </c:pt>
                <c:pt idx="1">
                  <c:v>2023 год </c:v>
                </c:pt>
                <c:pt idx="2">
                  <c:v>2024 год </c:v>
                </c:pt>
              </c:strCache>
            </c:strRef>
          </c:cat>
          <c:val>
            <c:numRef>
              <c:f>Лист1!$C$2:$C$4</c:f>
              <c:numCache>
                <c:formatCode>General</c:formatCode>
                <c:ptCount val="3"/>
                <c:pt idx="0">
                  <c:v>1725.3</c:v>
                </c:pt>
                <c:pt idx="1">
                  <c:v>2152.4</c:v>
                </c:pt>
                <c:pt idx="2">
                  <c:v>2454.6</c:v>
                </c:pt>
              </c:numCache>
            </c:numRef>
          </c:val>
          <c:extLst>
            <c:ext xmlns:c16="http://schemas.microsoft.com/office/drawing/2014/chart" uri="{C3380CC4-5D6E-409C-BE32-E72D297353CC}">
              <c16:uniqueId val="{00000003-6708-4D85-91C0-62E68A8731AA}"/>
            </c:ext>
          </c:extLst>
        </c:ser>
        <c:dLbls>
          <c:showLegendKey val="0"/>
          <c:showVal val="0"/>
          <c:showCatName val="0"/>
          <c:showSerName val="0"/>
          <c:showPercent val="0"/>
          <c:showBubbleSize val="0"/>
        </c:dLbls>
        <c:gapWidth val="95"/>
        <c:axId val="13107801"/>
        <c:axId val="15276391"/>
      </c:barChart>
      <c:catAx>
        <c:axId val="13107801"/>
        <c:scaling>
          <c:orientation val="minMax"/>
        </c:scaling>
        <c:delete val="0"/>
        <c:axPos val="l"/>
        <c:numFmt formatCode="General" sourceLinked="0"/>
        <c:majorTickMark val="none"/>
        <c:minorTickMark val="none"/>
        <c:tickLblPos val="nextTo"/>
        <c:spPr>
          <a:ln w="9360">
            <a:solidFill>
              <a:srgbClr val="8B8B8B"/>
            </a:solidFill>
            <a:round/>
          </a:ln>
        </c:spPr>
        <c:txPr>
          <a:bodyPr/>
          <a:lstStyle/>
          <a:p>
            <a:pPr>
              <a:defRPr sz="1050" b="1" strike="noStrike" spc="-1">
                <a:solidFill>
                  <a:srgbClr val="000000"/>
                </a:solidFill>
                <a:latin typeface="Calibri"/>
                <a:ea typeface="DejaVu Sans"/>
              </a:defRPr>
            </a:pPr>
            <a:endParaRPr lang="ru-RU"/>
          </a:p>
        </c:txPr>
        <c:crossAx val="15276391"/>
        <c:crosses val="autoZero"/>
        <c:auto val="1"/>
        <c:lblAlgn val="ctr"/>
        <c:lblOffset val="100"/>
        <c:noMultiLvlLbl val="0"/>
      </c:catAx>
      <c:valAx>
        <c:axId val="15276391"/>
        <c:scaling>
          <c:orientation val="minMax"/>
        </c:scaling>
        <c:delete val="1"/>
        <c:axPos val="b"/>
        <c:numFmt formatCode="General" sourceLinked="1"/>
        <c:majorTickMark val="out"/>
        <c:minorTickMark val="none"/>
        <c:tickLblPos val="none"/>
        <c:crossAx val="13107801"/>
        <c:crosses val="autoZero"/>
        <c:crossBetween val="between"/>
      </c:valAx>
      <c:spPr>
        <a:noFill/>
        <a:ln w="0">
          <a:noFill/>
        </a:ln>
      </c:spPr>
    </c:plotArea>
    <c:legend>
      <c:legendPos val="b"/>
      <c:layout>
        <c:manualLayout>
          <c:xMode val="edge"/>
          <c:yMode val="edge"/>
          <c:x val="0.123649871055627"/>
          <c:y val="0.84183800940584297"/>
          <c:w val="0.73142250974871403"/>
          <c:h val="0.105823667471957"/>
        </c:manualLayout>
      </c:layout>
      <c:overlay val="0"/>
      <c:spPr>
        <a:noFill/>
        <a:ln w="0">
          <a:noFill/>
        </a:ln>
      </c:spPr>
      <c:txPr>
        <a:bodyPr/>
        <a:lstStyle/>
        <a:p>
          <a:pPr>
            <a:defRPr sz="1200" b="1" strike="noStrike" spc="-1">
              <a:solidFill>
                <a:srgbClr val="000000"/>
              </a:solidFill>
              <a:latin typeface="Calibri"/>
              <a:ea typeface="DejaVu Sans"/>
            </a:defRPr>
          </a:pPr>
          <a:endParaRPr lang="ru-RU"/>
        </a:p>
      </c:txPr>
    </c:legend>
    <c:plotVisOnly val="1"/>
    <c:dispBlanksAs val="gap"/>
    <c:showDLblsOverMax val="1"/>
  </c:chart>
  <c:spPr>
    <a:noFill/>
    <a:ln w="9360">
      <a:noFill/>
    </a:ln>
  </c:sp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c:style val="2"/>
  <c:chart>
    <c:autoTitleDeleted val="1"/>
    <c:view3D>
      <c:rotX val="30"/>
      <c:rotY val="220"/>
      <c:rAngAx val="0"/>
      <c:perspective val="20"/>
    </c:view3D>
    <c:floor>
      <c:thickness val="0"/>
      <c:spPr>
        <a:solidFill>
          <a:srgbClr val="D9D9D9"/>
        </a:solidFill>
        <a:ln w="0">
          <a:noFill/>
        </a:ln>
      </c:spPr>
    </c:floor>
    <c:sideWall>
      <c:thickness val="0"/>
      <c:spPr>
        <a:solidFill>
          <a:srgbClr val="D9D9D9"/>
        </a:solidFill>
        <a:ln w="0">
          <a:noFill/>
        </a:ln>
      </c:spPr>
    </c:sideWall>
    <c:backWall>
      <c:thickness val="0"/>
      <c:spPr>
        <a:solidFill>
          <a:srgbClr val="D9D9D9"/>
        </a:solidFill>
        <a:ln w="0">
          <a:noFill/>
        </a:ln>
      </c:spPr>
    </c:backWall>
    <c:plotArea>
      <c:layout>
        <c:manualLayout>
          <c:layoutTarget val="inner"/>
          <c:xMode val="edge"/>
          <c:yMode val="edge"/>
          <c:x val="1.07250954072904E-2"/>
          <c:y val="8.4622597280825093E-2"/>
          <c:w val="0.61258060271088299"/>
          <c:h val="0.82958274730426596"/>
        </c:manualLayout>
      </c:layout>
      <c:pie3DChart>
        <c:varyColors val="1"/>
        <c:ser>
          <c:idx val="0"/>
          <c:order val="0"/>
          <c:tx>
            <c:strRef>
              <c:f>Лист1!$B$1</c:f>
              <c:strCache>
                <c:ptCount val="1"/>
                <c:pt idx="0">
                  <c:v>2024 год</c:v>
                </c:pt>
              </c:strCache>
            </c:strRef>
          </c:tx>
          <c:spPr>
            <a:solidFill>
              <a:srgbClr val="4E67C8"/>
            </a:solidFill>
            <a:ln w="0">
              <a:noFill/>
            </a:ln>
          </c:spPr>
          <c:explosion val="6"/>
          <c:dPt>
            <c:idx val="0"/>
            <c:bubble3D val="0"/>
            <c:spPr>
              <a:solidFill>
                <a:schemeClr val="tx2">
                  <a:lumMod val="60000"/>
                  <a:lumOff val="40000"/>
                </a:schemeClr>
              </a:solidFill>
              <a:ln w="0">
                <a:noFill/>
              </a:ln>
            </c:spPr>
            <c:extLst>
              <c:ext xmlns:c16="http://schemas.microsoft.com/office/drawing/2014/chart" uri="{C3380CC4-5D6E-409C-BE32-E72D297353CC}">
                <c16:uniqueId val="{00000001-E429-4392-AD4D-C99018609CEB}"/>
              </c:ext>
            </c:extLst>
          </c:dPt>
          <c:dPt>
            <c:idx val="1"/>
            <c:bubble3D val="0"/>
            <c:spPr>
              <a:solidFill>
                <a:srgbClr val="A7EA52"/>
              </a:solidFill>
              <a:ln w="0">
                <a:noFill/>
              </a:ln>
            </c:spPr>
            <c:extLst>
              <c:ext xmlns:c16="http://schemas.microsoft.com/office/drawing/2014/chart" uri="{C3380CC4-5D6E-409C-BE32-E72D297353CC}">
                <c16:uniqueId val="{00000003-E429-4392-AD4D-C99018609CEB}"/>
              </c:ext>
            </c:extLst>
          </c:dPt>
          <c:dLbls>
            <c:dLbl>
              <c:idx val="0"/>
              <c:tx>
                <c:rich>
                  <a:bodyPr/>
                  <a:lstStyle/>
                  <a:p>
                    <a:r>
                      <a:rPr lang="en-US" sz="1000" b="0" strike="noStrike" spc="-1">
                        <a:solidFill>
                          <a:srgbClr val="000000"/>
                        </a:solidFill>
                        <a:latin typeface="Trebuchet MS"/>
                        <a:ea typeface="DejaVu Sans"/>
                      </a:rPr>
                      <a:t>77,2 %</a:t>
                    </a:r>
                  </a:p>
                </c:rich>
              </c:tx>
              <c:numFmt formatCode="0.0%" sourceLinked="0"/>
              <c:spPr>
                <a:solidFill>
                  <a:srgbClr val="FFFFFF"/>
                </a:solidFill>
              </c:spPr>
              <c:dLblPos val="bestFit"/>
              <c:showLegendKey val="0"/>
              <c:showVal val="0"/>
              <c:showCatName val="0"/>
              <c:showSerName val="0"/>
              <c:showPercent val="1"/>
              <c:showBubbleSize val="1"/>
              <c:separator>
</c:separator>
              <c:extLst>
                <c:ext xmlns:c15="http://schemas.microsoft.com/office/drawing/2012/chart" uri="{CE6537A1-D6FC-4f65-9D91-7224C49458BB}"/>
                <c:ext xmlns:c16="http://schemas.microsoft.com/office/drawing/2014/chart" uri="{C3380CC4-5D6E-409C-BE32-E72D297353CC}">
                  <c16:uniqueId val="{00000001-E429-4392-AD4D-C99018609CEB}"/>
                </c:ext>
              </c:extLst>
            </c:dLbl>
            <c:dLbl>
              <c:idx val="1"/>
              <c:tx>
                <c:rich>
                  <a:bodyPr/>
                  <a:lstStyle/>
                  <a:p>
                    <a:r>
                      <a:rPr lang="en-US" sz="1000" b="0" strike="noStrike" spc="-1">
                        <a:solidFill>
                          <a:srgbClr val="000000"/>
                        </a:solidFill>
                        <a:latin typeface="Trebuchet MS"/>
                        <a:ea typeface="DejaVu Sans"/>
                      </a:rPr>
                      <a:t>22,8 %</a:t>
                    </a:r>
                  </a:p>
                </c:rich>
              </c:tx>
              <c:numFmt formatCode="0.0%" sourceLinked="0"/>
              <c:spPr>
                <a:solidFill>
                  <a:srgbClr val="FFFFFF"/>
                </a:solidFill>
              </c:spPr>
              <c:dLblPos val="bestFit"/>
              <c:showLegendKey val="0"/>
              <c:showVal val="0"/>
              <c:showCatName val="0"/>
              <c:showSerName val="0"/>
              <c:showPercent val="1"/>
              <c:showBubbleSize val="1"/>
              <c:separator>
</c:separator>
              <c:extLst>
                <c:ext xmlns:c15="http://schemas.microsoft.com/office/drawing/2012/chart" uri="{CE6537A1-D6FC-4f65-9D91-7224C49458BB}"/>
                <c:ext xmlns:c16="http://schemas.microsoft.com/office/drawing/2014/chart" uri="{C3380CC4-5D6E-409C-BE32-E72D297353CC}">
                  <c16:uniqueId val="{00000003-E429-4392-AD4D-C99018609CEB}"/>
                </c:ext>
              </c:extLst>
            </c:dLbl>
            <c:numFmt formatCode="0.0%" sourceLinked="0"/>
            <c:spPr>
              <a:noFill/>
              <a:ln>
                <a:noFill/>
              </a:ln>
              <a:effectLst/>
            </c:spPr>
            <c:txPr>
              <a:bodyPr wrap="square"/>
              <a:lstStyle/>
              <a:p>
                <a:pPr>
                  <a:defRPr sz="1000" b="0" strike="noStrike" spc="-1">
                    <a:solidFill>
                      <a:srgbClr val="000000"/>
                    </a:solidFill>
                    <a:latin typeface="Trebuchet MS"/>
                    <a:ea typeface="DejaVu Sans"/>
                  </a:defRPr>
                </a:pPr>
                <a:endParaRPr lang="ru-RU"/>
              </a:p>
            </c:txPr>
            <c:dLblPos val="bestFit"/>
            <c:showLegendKey val="0"/>
            <c:showVal val="0"/>
            <c:showCatName val="0"/>
            <c:showSerName val="0"/>
            <c:showPercent val="1"/>
            <c:showBubbleSize val="1"/>
            <c:separator>
</c:separator>
            <c:showLeaderLines val="1"/>
            <c:extLst>
              <c:ext xmlns:c15="http://schemas.microsoft.com/office/drawing/2012/chart" uri="{CE6537A1-D6FC-4f65-9D91-7224C49458BB}"/>
            </c:extLst>
          </c:dLbls>
          <c:cat>
            <c:strRef>
              <c:f>Лист1!$A$2:$A$3</c:f>
              <c:strCache>
                <c:ptCount val="2"/>
                <c:pt idx="0">
                  <c:v>Субсидии на выполнение муниципального задания</c:v>
                </c:pt>
                <c:pt idx="1">
                  <c:v>Другие расходы</c:v>
                </c:pt>
              </c:strCache>
            </c:strRef>
          </c:cat>
          <c:val>
            <c:numRef>
              <c:f>Лист1!$B$2:$B$3</c:f>
              <c:numCache>
                <c:formatCode>General</c:formatCode>
                <c:ptCount val="2"/>
                <c:pt idx="0">
                  <c:v>56756.7</c:v>
                </c:pt>
                <c:pt idx="1">
                  <c:v>16277.2</c:v>
                </c:pt>
              </c:numCache>
            </c:numRef>
          </c:val>
          <c:extLst>
            <c:ext xmlns:c16="http://schemas.microsoft.com/office/drawing/2014/chart" uri="{C3380CC4-5D6E-409C-BE32-E72D297353CC}">
              <c16:uniqueId val="{00000004-E429-4392-AD4D-C99018609CEB}"/>
            </c:ext>
          </c:extLst>
        </c:ser>
        <c:dLbls>
          <c:showLegendKey val="0"/>
          <c:showVal val="0"/>
          <c:showCatName val="0"/>
          <c:showSerName val="0"/>
          <c:showPercent val="0"/>
          <c:showBubbleSize val="0"/>
          <c:showLeaderLines val="1"/>
        </c:dLbls>
      </c:pie3DChart>
    </c:plotArea>
    <c:legend>
      <c:legendPos val="r"/>
      <c:layout>
        <c:manualLayout>
          <c:xMode val="edge"/>
          <c:yMode val="edge"/>
          <c:x val="0.58432608870466596"/>
          <c:y val="2.6006079478537301E-2"/>
          <c:w val="0.40267910047031802"/>
          <c:h val="0.97399392052146305"/>
        </c:manualLayout>
      </c:layout>
      <c:overlay val="0"/>
      <c:spPr>
        <a:noFill/>
        <a:ln w="9360">
          <a:noFill/>
        </a:ln>
      </c:spPr>
      <c:txPr>
        <a:bodyPr/>
        <a:lstStyle/>
        <a:p>
          <a:pPr>
            <a:defRPr sz="1000" b="0" strike="noStrike" spc="-1">
              <a:solidFill>
                <a:srgbClr val="000000"/>
              </a:solidFill>
              <a:latin typeface="Trebuchet MS"/>
              <a:ea typeface="DejaVu Sans"/>
            </a:defRPr>
          </a:pPr>
          <a:endParaRPr lang="ru-RU"/>
        </a:p>
      </c:txPr>
    </c:legend>
    <c:plotVisOnly val="1"/>
    <c:dispBlanksAs val="gap"/>
    <c:showDLblsOverMax val="1"/>
  </c:chart>
  <c:spPr>
    <a:noFill/>
    <a:ln w="9360">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c:style val="2"/>
  <c:chart>
    <c:title>
      <c:tx>
        <c:rich>
          <a:bodyPr rot="0"/>
          <a:lstStyle/>
          <a:p>
            <a:pPr>
              <a:defRPr lang="ru-RU" sz="1200" b="1" strike="noStrike" spc="-1">
                <a:solidFill>
                  <a:srgbClr val="17456F"/>
                </a:solidFill>
                <a:latin typeface="Trebuchet MS"/>
                <a:ea typeface="DejaVu Sans"/>
              </a:defRPr>
            </a:pPr>
            <a:r>
              <a:rPr lang="ru-RU" sz="1200" b="1" strike="noStrike" spc="-1">
                <a:solidFill>
                  <a:srgbClr val="17456F"/>
                </a:solidFill>
                <a:latin typeface="Trebuchet MS"/>
                <a:ea typeface="DejaVu Sans"/>
              </a:rPr>
              <a:t>Оборот розничной торговли (млн. рублей)</a:t>
            </a:r>
          </a:p>
        </c:rich>
      </c:tx>
      <c:overlay val="0"/>
      <c:spPr>
        <a:noFill/>
        <a:ln w="0">
          <a:noFill/>
        </a:ln>
      </c:spPr>
    </c:title>
    <c:autoTitleDeleted val="0"/>
    <c:plotArea>
      <c:layout/>
      <c:barChart>
        <c:barDir val="col"/>
        <c:grouping val="clustered"/>
        <c:varyColors val="0"/>
        <c:ser>
          <c:idx val="0"/>
          <c:order val="0"/>
          <c:tx>
            <c:strRef>
              <c:f>Лист1!$B$1</c:f>
              <c:strCache>
                <c:ptCount val="1"/>
                <c:pt idx="0">
                  <c:v>Ряд 1</c:v>
                </c:pt>
              </c:strCache>
            </c:strRef>
          </c:tx>
          <c:spPr>
            <a:solidFill>
              <a:srgbClr val="A7EA52"/>
            </a:solidFill>
            <a:ln w="57240">
              <a:noFill/>
            </a:ln>
            <a:scene3d>
              <a:camera prst="orthographicFront"/>
              <a:lightRig rig="threePt" dir="t"/>
            </a:scene3d>
            <a:sp3d>
              <a:bevelT w="190500" h="38100"/>
            </a:sp3d>
          </c:spPr>
          <c:invertIfNegative val="0"/>
          <c:dPt>
            <c:idx val="0"/>
            <c:invertIfNegative val="0"/>
            <c:bubble3D val="0"/>
            <c:extLst>
              <c:ext xmlns:c16="http://schemas.microsoft.com/office/drawing/2014/chart" uri="{C3380CC4-5D6E-409C-BE32-E72D297353CC}">
                <c16:uniqueId val="{00000001-4FBE-40CC-8BF2-70E9B84FE65E}"/>
              </c:ext>
            </c:extLst>
          </c:dPt>
          <c:dPt>
            <c:idx val="1"/>
            <c:invertIfNegative val="0"/>
            <c:bubble3D val="0"/>
            <c:extLst>
              <c:ext xmlns:c16="http://schemas.microsoft.com/office/drawing/2014/chart" uri="{C3380CC4-5D6E-409C-BE32-E72D297353CC}">
                <c16:uniqueId val="{00000003-4FBE-40CC-8BF2-70E9B84FE65E}"/>
              </c:ext>
            </c:extLst>
          </c:dPt>
          <c:dPt>
            <c:idx val="2"/>
            <c:invertIfNegative val="0"/>
            <c:bubble3D val="0"/>
            <c:extLst>
              <c:ext xmlns:c16="http://schemas.microsoft.com/office/drawing/2014/chart" uri="{C3380CC4-5D6E-409C-BE32-E72D297353CC}">
                <c16:uniqueId val="{00000005-4FBE-40CC-8BF2-70E9B84FE65E}"/>
              </c:ext>
            </c:extLst>
          </c:dPt>
          <c:dLbls>
            <c:dLbl>
              <c:idx val="0"/>
              <c:tx>
                <c:rich>
                  <a:bodyPr/>
                  <a:lstStyle/>
                  <a:p>
                    <a:r>
                      <a:rPr lang="en-US" sz="1200" b="0" strike="noStrike" spc="-1">
                        <a:solidFill>
                          <a:srgbClr val="000000"/>
                        </a:solidFill>
                        <a:latin typeface="Trebuchet MS"/>
                        <a:ea typeface="DejaVu Sans"/>
                      </a:rPr>
                      <a:t>11 555,7</a:t>
                    </a:r>
                  </a:p>
                </c:rich>
              </c:tx>
              <c:numFmt formatCode="General" sourceLinked="0"/>
              <c:sp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1-4FBE-40CC-8BF2-70E9B84FE65E}"/>
                </c:ext>
              </c:extLst>
            </c:dLbl>
            <c:dLbl>
              <c:idx val="1"/>
              <c:tx>
                <c:rich>
                  <a:bodyPr/>
                  <a:lstStyle/>
                  <a:p>
                    <a:r>
                      <a:rPr lang="en-US" sz="1200" b="0" strike="noStrike" spc="-1">
                        <a:solidFill>
                          <a:srgbClr val="000000"/>
                        </a:solidFill>
                        <a:latin typeface="Trebuchet MS"/>
                        <a:ea typeface="DejaVu Sans"/>
                      </a:rPr>
                      <a:t>12 582,9</a:t>
                    </a:r>
                  </a:p>
                </c:rich>
              </c:tx>
              <c:numFmt formatCode="General" sourceLinked="0"/>
              <c:sp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3-4FBE-40CC-8BF2-70E9B84FE65E}"/>
                </c:ext>
              </c:extLst>
            </c:dLbl>
            <c:dLbl>
              <c:idx val="2"/>
              <c:tx>
                <c:rich>
                  <a:bodyPr/>
                  <a:lstStyle/>
                  <a:p>
                    <a:r>
                      <a:rPr lang="en-US" sz="1200" b="0" strike="noStrike" spc="-1">
                        <a:solidFill>
                          <a:srgbClr val="000000"/>
                        </a:solidFill>
                        <a:latin typeface="Trebuchet MS"/>
                        <a:ea typeface="DejaVu Sans"/>
                      </a:rPr>
                      <a:t>13 740,6</a:t>
                    </a:r>
                  </a:p>
                </c:rich>
              </c:tx>
              <c:numFmt formatCode="General" sourceLinked="0"/>
              <c:sp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5-4FBE-40CC-8BF2-70E9B84FE65E}"/>
                </c:ext>
              </c:extLst>
            </c:dLbl>
            <c:numFmt formatCode="General" sourceLinked="0"/>
            <c:spPr>
              <a:noFill/>
              <a:ln>
                <a:noFill/>
              </a:ln>
              <a:effectLst/>
            </c:spPr>
            <c:txPr>
              <a:bodyPr wrap="square"/>
              <a:lstStyle/>
              <a:p>
                <a:pPr>
                  <a:defRPr sz="1200" b="0" strike="noStrike" spc="-1">
                    <a:solidFill>
                      <a:srgbClr val="000000"/>
                    </a:solidFill>
                    <a:latin typeface="Trebuchet MS"/>
                    <a:ea typeface="DejaVu Sans"/>
                  </a:defRPr>
                </a:pPr>
                <a:endParaRPr lang="ru-RU"/>
              </a:p>
            </c:txPr>
            <c:dLblPos val="outEnd"/>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strRef>
              <c:f>Лист1!$A$2:$A$4</c:f>
              <c:strCache>
                <c:ptCount val="3"/>
                <c:pt idx="0">
                  <c:v>2022 год</c:v>
                </c:pt>
                <c:pt idx="1">
                  <c:v>2023 год</c:v>
                </c:pt>
                <c:pt idx="2">
                  <c:v>2024 год</c:v>
                </c:pt>
              </c:strCache>
            </c:strRef>
          </c:cat>
          <c:val>
            <c:numRef>
              <c:f>Лист1!$B$2:$B$4</c:f>
              <c:numCache>
                <c:formatCode>General</c:formatCode>
                <c:ptCount val="3"/>
                <c:pt idx="0">
                  <c:v>9288.2999999999993</c:v>
                </c:pt>
                <c:pt idx="1">
                  <c:v>11650.6</c:v>
                </c:pt>
                <c:pt idx="2">
                  <c:v>13878.1</c:v>
                </c:pt>
              </c:numCache>
            </c:numRef>
          </c:val>
          <c:extLst>
            <c:ext xmlns:c16="http://schemas.microsoft.com/office/drawing/2014/chart" uri="{C3380CC4-5D6E-409C-BE32-E72D297353CC}">
              <c16:uniqueId val="{00000006-4FBE-40CC-8BF2-70E9B84FE65E}"/>
            </c:ext>
          </c:extLst>
        </c:ser>
        <c:dLbls>
          <c:showLegendKey val="0"/>
          <c:showVal val="0"/>
          <c:showCatName val="0"/>
          <c:showSerName val="0"/>
          <c:showPercent val="0"/>
          <c:showBubbleSize val="0"/>
        </c:dLbls>
        <c:gapWidth val="150"/>
        <c:overlap val="-25"/>
        <c:axId val="79031061"/>
        <c:axId val="51034991"/>
      </c:barChart>
      <c:catAx>
        <c:axId val="79031061"/>
        <c:scaling>
          <c:orientation val="minMax"/>
        </c:scaling>
        <c:delete val="0"/>
        <c:axPos val="b"/>
        <c:numFmt formatCode="General" sourceLinked="0"/>
        <c:majorTickMark val="none"/>
        <c:minorTickMark val="none"/>
        <c:tickLblPos val="nextTo"/>
        <c:spPr>
          <a:ln w="9360">
            <a:solidFill>
              <a:srgbClr val="8B8B8B"/>
            </a:solidFill>
            <a:round/>
          </a:ln>
        </c:spPr>
        <c:txPr>
          <a:bodyPr/>
          <a:lstStyle/>
          <a:p>
            <a:pPr>
              <a:defRPr sz="1200" b="0" strike="noStrike" spc="-1">
                <a:solidFill>
                  <a:srgbClr val="000000"/>
                </a:solidFill>
                <a:latin typeface="Calibri"/>
                <a:ea typeface="DejaVu Sans"/>
              </a:defRPr>
            </a:pPr>
            <a:endParaRPr lang="ru-RU"/>
          </a:p>
        </c:txPr>
        <c:crossAx val="51034991"/>
        <c:crosses val="autoZero"/>
        <c:auto val="1"/>
        <c:lblAlgn val="ctr"/>
        <c:lblOffset val="100"/>
        <c:noMultiLvlLbl val="0"/>
      </c:catAx>
      <c:valAx>
        <c:axId val="51034991"/>
        <c:scaling>
          <c:orientation val="minMax"/>
        </c:scaling>
        <c:delete val="1"/>
        <c:axPos val="l"/>
        <c:numFmt formatCode="General" sourceLinked="1"/>
        <c:majorTickMark val="none"/>
        <c:minorTickMark val="none"/>
        <c:tickLblPos val="nextTo"/>
        <c:crossAx val="79031061"/>
        <c:crosses val="autoZero"/>
        <c:crossBetween val="between"/>
      </c:valAx>
      <c:spPr>
        <a:noFill/>
        <a:ln w="0">
          <a:noFill/>
        </a:ln>
        <a:scene3d>
          <a:camera prst="orthographicFront"/>
          <a:lightRig rig="threePt" dir="t"/>
        </a:scene3d>
        <a:sp3d>
          <a:bevelT w="190500" h="38100"/>
        </a:sp3d>
      </c:spPr>
    </c:plotArea>
    <c:plotVisOnly val="1"/>
    <c:dispBlanksAs val="gap"/>
    <c:showDLblsOverMax val="1"/>
  </c:chart>
  <c:spPr>
    <a:solidFill>
      <a:srgbClr val="F9B3A7"/>
    </a:solidFill>
    <a:ln w="9360">
      <a:solidFill>
        <a:srgbClr val="D9D9D9"/>
      </a:solidFill>
      <a:round/>
    </a:ln>
    <a:scene3d>
      <a:camera prst="orthographicFront"/>
      <a:lightRig rig="threePt" dir="t"/>
    </a:scene3d>
    <a:sp3d>
      <a:bevelT w="190500" h="38100"/>
    </a:sp3d>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c:style val="2"/>
  <c:chart>
    <c:title>
      <c:tx>
        <c:rich>
          <a:bodyPr rot="0"/>
          <a:lstStyle/>
          <a:p>
            <a:pPr>
              <a:defRPr lang="ru-RU" sz="1200" b="1" strike="noStrike" spc="-1">
                <a:solidFill>
                  <a:srgbClr val="17456F"/>
                </a:solidFill>
                <a:latin typeface="Trebuchet MS"/>
                <a:ea typeface="DejaVu Sans"/>
              </a:defRPr>
            </a:pPr>
            <a:r>
              <a:rPr lang="ru-RU" sz="1200" b="1" strike="noStrike" spc="-1">
                <a:solidFill>
                  <a:srgbClr val="17456F"/>
                </a:solidFill>
                <a:latin typeface="Trebuchet MS"/>
                <a:ea typeface="DejaVu Sans"/>
              </a:rPr>
              <a:t>Объём продукции сельского хозяйства (млн. рублей)</a:t>
            </a:r>
          </a:p>
        </c:rich>
      </c:tx>
      <c:layout>
        <c:manualLayout>
          <c:xMode val="edge"/>
          <c:yMode val="edge"/>
          <c:x val="0.109761543270519"/>
          <c:y val="0"/>
        </c:manualLayout>
      </c:layout>
      <c:overlay val="0"/>
      <c:spPr>
        <a:noFill/>
        <a:ln w="0">
          <a:noFill/>
        </a:ln>
      </c:spPr>
    </c:title>
    <c:autoTitleDeleted val="0"/>
    <c:plotArea>
      <c:layout>
        <c:manualLayout>
          <c:layoutTarget val="inner"/>
          <c:xMode val="edge"/>
          <c:yMode val="edge"/>
          <c:x val="9.6365097794052001E-2"/>
          <c:y val="0.419396482168791"/>
          <c:w val="0.79476645530052703"/>
          <c:h val="0.290301758915604"/>
        </c:manualLayout>
      </c:layout>
      <c:lineChart>
        <c:grouping val="standard"/>
        <c:varyColors val="0"/>
        <c:ser>
          <c:idx val="0"/>
          <c:order val="0"/>
          <c:tx>
            <c:strRef>
              <c:f>Лист1!$B$1</c:f>
              <c:strCache>
                <c:ptCount val="1"/>
                <c:pt idx="0">
                  <c:v>Ряд 1</c:v>
                </c:pt>
              </c:strCache>
            </c:strRef>
          </c:tx>
          <c:spPr>
            <a:ln w="38160">
              <a:solidFill>
                <a:srgbClr val="A7EA52"/>
              </a:solidFill>
              <a:round/>
            </a:ln>
          </c:spPr>
          <c:marker>
            <c:symbol val="none"/>
          </c:marker>
          <c:dPt>
            <c:idx val="0"/>
            <c:bubble3D val="0"/>
            <c:extLst>
              <c:ext xmlns:c16="http://schemas.microsoft.com/office/drawing/2014/chart" uri="{C3380CC4-5D6E-409C-BE32-E72D297353CC}">
                <c16:uniqueId val="{00000000-515A-4BA2-9B92-D4AFBF251C20}"/>
              </c:ext>
            </c:extLst>
          </c:dPt>
          <c:dPt>
            <c:idx val="1"/>
            <c:bubble3D val="0"/>
            <c:extLst>
              <c:ext xmlns:c16="http://schemas.microsoft.com/office/drawing/2014/chart" uri="{C3380CC4-5D6E-409C-BE32-E72D297353CC}">
                <c16:uniqueId val="{00000001-515A-4BA2-9B92-D4AFBF251C20}"/>
              </c:ext>
            </c:extLst>
          </c:dPt>
          <c:dPt>
            <c:idx val="2"/>
            <c:bubble3D val="0"/>
            <c:extLst>
              <c:ext xmlns:c16="http://schemas.microsoft.com/office/drawing/2014/chart" uri="{C3380CC4-5D6E-409C-BE32-E72D297353CC}">
                <c16:uniqueId val="{00000002-515A-4BA2-9B92-D4AFBF251C20}"/>
              </c:ext>
            </c:extLst>
          </c:dPt>
          <c:dLbls>
            <c:dLbl>
              <c:idx val="0"/>
              <c:layout>
                <c:manualLayout>
                  <c:x val="-8.9813929404669396E-2"/>
                  <c:y val="-9.3749888005275395E-2"/>
                </c:manualLayout>
              </c:layout>
              <c:numFmt formatCode="#,##0.0" sourceLinked="0"/>
              <c:spPr/>
              <c:txPr>
                <a:bodyPr wrap="square"/>
                <a:lstStyle/>
                <a:p>
                  <a:pPr>
                    <a:defRPr sz="1500" b="1" strike="noStrike" spc="-1">
                      <a:solidFill>
                        <a:srgbClr val="000000"/>
                      </a:solidFill>
                      <a:latin typeface="Calibri"/>
                      <a:ea typeface="DejaVu Sans"/>
                    </a:defRPr>
                  </a:pPr>
                  <a:endParaRPr lang="ru-RU"/>
                </a:p>
              </c:txPr>
              <c:dLblPos val="r"/>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0-515A-4BA2-9B92-D4AFBF251C20}"/>
                </c:ext>
              </c:extLst>
            </c:dLbl>
            <c:dLbl>
              <c:idx val="1"/>
              <c:layout>
                <c:manualLayout>
                  <c:x val="-9.5352252527496906E-2"/>
                  <c:y val="-7.5561048772358697E-2"/>
                </c:manualLayout>
              </c:layout>
              <c:numFmt formatCode="#,##0.0" sourceLinked="0"/>
              <c:spPr/>
              <c:txPr>
                <a:bodyPr wrap="square"/>
                <a:lstStyle/>
                <a:p>
                  <a:pPr>
                    <a:defRPr sz="1500" b="1" strike="noStrike" spc="-1">
                      <a:solidFill>
                        <a:srgbClr val="000000"/>
                      </a:solidFill>
                      <a:latin typeface="Calibri"/>
                      <a:ea typeface="DejaVu Sans"/>
                    </a:defRPr>
                  </a:pPr>
                  <a:endParaRPr lang="ru-RU"/>
                </a:p>
              </c:txPr>
              <c:dLblPos val="r"/>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1-515A-4BA2-9B92-D4AFBF251C20}"/>
                </c:ext>
              </c:extLst>
            </c:dLbl>
            <c:dLbl>
              <c:idx val="2"/>
              <c:layout>
                <c:manualLayout>
                  <c:x val="-8.7404474899614296E-2"/>
                  <c:y val="-8.0689511201264399E-2"/>
                </c:manualLayout>
              </c:layout>
              <c:numFmt formatCode="#,##0.0" sourceLinked="0"/>
              <c:spPr/>
              <c:txPr>
                <a:bodyPr wrap="square"/>
                <a:lstStyle/>
                <a:p>
                  <a:pPr>
                    <a:defRPr sz="1500" b="1" strike="noStrike" spc="-1">
                      <a:solidFill>
                        <a:srgbClr val="000000"/>
                      </a:solidFill>
                      <a:latin typeface="Calibri"/>
                      <a:ea typeface="DejaVu Sans"/>
                    </a:defRPr>
                  </a:pPr>
                  <a:endParaRPr lang="ru-RU"/>
                </a:p>
              </c:txPr>
              <c:dLblPos val="r"/>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2-515A-4BA2-9B92-D4AFBF251C20}"/>
                </c:ext>
              </c:extLst>
            </c:dLbl>
            <c:numFmt formatCode="#,##0.0" sourceLinked="0"/>
            <c:spPr>
              <a:noFill/>
              <a:ln>
                <a:noFill/>
              </a:ln>
              <a:effectLst/>
            </c:spPr>
            <c:txPr>
              <a:bodyPr wrap="square"/>
              <a:lstStyle/>
              <a:p>
                <a:pPr>
                  <a:defRPr sz="1500" b="1" strike="noStrike" spc="-1">
                    <a:solidFill>
                      <a:srgbClr val="000000"/>
                    </a:solidFill>
                    <a:latin typeface="Calibri"/>
                    <a:ea typeface="DejaVu Sans"/>
                  </a:defRPr>
                </a:pPr>
                <a:endParaRPr lang="ru-RU"/>
              </a:p>
            </c:txPr>
            <c:dLblPos val="r"/>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strRef>
              <c:f>Лист1!$A$2:$A$4</c:f>
              <c:strCache>
                <c:ptCount val="3"/>
                <c:pt idx="0">
                  <c:v>2022 год</c:v>
                </c:pt>
                <c:pt idx="1">
                  <c:v>2023 год</c:v>
                </c:pt>
                <c:pt idx="2">
                  <c:v>2024 год</c:v>
                </c:pt>
              </c:strCache>
            </c:strRef>
          </c:cat>
          <c:val>
            <c:numRef>
              <c:f>Лист1!$B$2:$B$4</c:f>
              <c:numCache>
                <c:formatCode>General</c:formatCode>
                <c:ptCount val="3"/>
                <c:pt idx="0">
                  <c:v>25348.3</c:v>
                </c:pt>
                <c:pt idx="1">
                  <c:v>24134</c:v>
                </c:pt>
                <c:pt idx="2">
                  <c:v>25004.7</c:v>
                </c:pt>
              </c:numCache>
            </c:numRef>
          </c:val>
          <c:smooth val="0"/>
          <c:extLst>
            <c:ext xmlns:c16="http://schemas.microsoft.com/office/drawing/2014/chart" uri="{C3380CC4-5D6E-409C-BE32-E72D297353CC}">
              <c16:uniqueId val="{00000003-515A-4BA2-9B92-D4AFBF251C20}"/>
            </c:ext>
          </c:extLst>
        </c:ser>
        <c:dLbls>
          <c:showLegendKey val="0"/>
          <c:showVal val="0"/>
          <c:showCatName val="0"/>
          <c:showSerName val="0"/>
          <c:showPercent val="0"/>
          <c:showBubbleSize val="0"/>
        </c:dLbls>
        <c:hiLowLines>
          <c:spPr>
            <a:ln w="0">
              <a:noFill/>
            </a:ln>
          </c:spPr>
        </c:hiLowLines>
        <c:smooth val="0"/>
        <c:axId val="88313653"/>
        <c:axId val="8382615"/>
      </c:lineChart>
      <c:catAx>
        <c:axId val="88313653"/>
        <c:scaling>
          <c:orientation val="minMax"/>
        </c:scaling>
        <c:delete val="0"/>
        <c:axPos val="b"/>
        <c:numFmt formatCode="General" sourceLinked="0"/>
        <c:majorTickMark val="none"/>
        <c:minorTickMark val="none"/>
        <c:tickLblPos val="nextTo"/>
        <c:spPr>
          <a:ln w="9360">
            <a:solidFill>
              <a:srgbClr val="8B8B8B"/>
            </a:solidFill>
            <a:round/>
          </a:ln>
        </c:spPr>
        <c:txPr>
          <a:bodyPr/>
          <a:lstStyle/>
          <a:p>
            <a:pPr>
              <a:defRPr sz="1200" b="0" strike="noStrike" spc="-1">
                <a:solidFill>
                  <a:srgbClr val="000000"/>
                </a:solidFill>
                <a:latin typeface="Calibri"/>
                <a:ea typeface="DejaVu Sans"/>
              </a:defRPr>
            </a:pPr>
            <a:endParaRPr lang="ru-RU"/>
          </a:p>
        </c:txPr>
        <c:crossAx val="8382615"/>
        <c:crosses val="autoZero"/>
        <c:auto val="1"/>
        <c:lblAlgn val="ctr"/>
        <c:lblOffset val="100"/>
        <c:noMultiLvlLbl val="0"/>
      </c:catAx>
      <c:valAx>
        <c:axId val="8382615"/>
        <c:scaling>
          <c:orientation val="minMax"/>
        </c:scaling>
        <c:delete val="1"/>
        <c:axPos val="l"/>
        <c:numFmt formatCode="General" sourceLinked="1"/>
        <c:majorTickMark val="none"/>
        <c:minorTickMark val="none"/>
        <c:tickLblPos val="nextTo"/>
        <c:crossAx val="88313653"/>
        <c:crosses val="autoZero"/>
        <c:crossBetween val="between"/>
      </c:valAx>
      <c:spPr>
        <a:noFill/>
        <a:ln w="0">
          <a:noFill/>
        </a:ln>
      </c:spPr>
    </c:plotArea>
    <c:plotVisOnly val="1"/>
    <c:dispBlanksAs val="gap"/>
    <c:showDLblsOverMax val="1"/>
  </c:chart>
  <c:spPr>
    <a:solidFill>
      <a:srgbClr val="F9B3A7"/>
    </a:solidFill>
    <a:ln w="9360">
      <a:solidFill>
        <a:srgbClr val="D9D9D9"/>
      </a:solidFill>
      <a:round/>
    </a:ln>
    <a:scene3d>
      <a:camera prst="orthographicFront"/>
      <a:lightRig rig="threePt" dir="t"/>
    </a:scene3d>
    <a:sp3d>
      <a:bevelT w="190500" h="38100"/>
    </a:sp3d>
  </c:sp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c:style val="2"/>
  <c:chart>
    <c:title>
      <c:tx>
        <c:rich>
          <a:bodyPr rot="0"/>
          <a:lstStyle/>
          <a:p>
            <a:pPr>
              <a:defRPr lang="ru-RU" sz="1400" b="1" strike="noStrike" spc="-1">
                <a:solidFill>
                  <a:srgbClr val="17456F"/>
                </a:solidFill>
                <a:latin typeface="Trebuchet MS"/>
                <a:ea typeface="DejaVu Sans"/>
              </a:defRPr>
            </a:pPr>
            <a:r>
              <a:rPr lang="ru-RU" sz="1400" b="1" strike="noStrike" spc="-1">
                <a:solidFill>
                  <a:srgbClr val="17456F"/>
                </a:solidFill>
                <a:latin typeface="Trebuchet MS"/>
                <a:ea typeface="DejaVu Sans"/>
              </a:rPr>
              <a:t>Прибыль прибыльных предприятий (млн. рублей)</a:t>
            </a:r>
          </a:p>
        </c:rich>
      </c:tx>
      <c:layout>
        <c:manualLayout>
          <c:xMode val="edge"/>
          <c:yMode val="edge"/>
          <c:x val="0.14028038217698"/>
          <c:y val="0"/>
        </c:manualLayout>
      </c:layout>
      <c:overlay val="0"/>
      <c:spPr>
        <a:noFill/>
        <a:ln w="0">
          <a:noFill/>
        </a:ln>
      </c:spPr>
    </c:title>
    <c:autoTitleDeleted val="0"/>
    <c:plotArea>
      <c:layout>
        <c:manualLayout>
          <c:layoutTarget val="inner"/>
          <c:xMode val="edge"/>
          <c:yMode val="edge"/>
          <c:x val="0.19555317439057099"/>
          <c:y val="0.19481374226668399"/>
          <c:w val="0.685954103044915"/>
          <c:h val="0.78070290904304296"/>
        </c:manualLayout>
      </c:layout>
      <c:barChart>
        <c:barDir val="bar"/>
        <c:grouping val="clustered"/>
        <c:varyColors val="0"/>
        <c:ser>
          <c:idx val="0"/>
          <c:order val="0"/>
          <c:tx>
            <c:strRef>
              <c:f>Лист1!$B$1</c:f>
              <c:strCache>
                <c:ptCount val="1"/>
                <c:pt idx="0">
                  <c:v>Ряд 1</c:v>
                </c:pt>
              </c:strCache>
            </c:strRef>
          </c:tx>
          <c:spPr>
            <a:solidFill>
              <a:srgbClr val="006699"/>
            </a:solidFill>
            <a:ln w="0">
              <a:noFill/>
            </a:ln>
            <a:scene3d>
              <a:camera prst="orthographicFront"/>
              <a:lightRig rig="threePt" dir="t"/>
            </a:scene3d>
            <a:sp3d>
              <a:bevelT w="190500" h="38100"/>
            </a:sp3d>
          </c:spPr>
          <c:invertIfNegative val="0"/>
          <c:dLbls>
            <c:numFmt formatCode="#,##0.00" sourceLinked="0"/>
            <c:spPr>
              <a:noFill/>
              <a:ln>
                <a:noFill/>
              </a:ln>
              <a:effectLst/>
            </c:spPr>
            <c:txPr>
              <a:bodyPr wrap="square"/>
              <a:lstStyle/>
              <a:p>
                <a:pPr>
                  <a:defRPr sz="1100" b="1" strike="noStrike" spc="-1">
                    <a:solidFill>
                      <a:srgbClr val="000000"/>
                    </a:solidFill>
                    <a:latin typeface="Calibri"/>
                    <a:ea typeface="DejaVu Sans"/>
                  </a:defRPr>
                </a:pPr>
                <a:endParaRPr lang="ru-RU"/>
              </a:p>
            </c:txPr>
            <c:dLblPos val="outEnd"/>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numRef>
              <c:f>Лист1!$A$2:$A$4</c:f>
              <c:numCache>
                <c:formatCode>General</c:formatCode>
                <c:ptCount val="3"/>
              </c:numCache>
            </c:numRef>
          </c:cat>
          <c:val>
            <c:numRef>
              <c:f>Лист1!$B$2:$B$4</c:f>
              <c:numCache>
                <c:formatCode>General</c:formatCode>
                <c:ptCount val="3"/>
                <c:pt idx="0">
                  <c:v>14988.3</c:v>
                </c:pt>
                <c:pt idx="1">
                  <c:v>16512.2</c:v>
                </c:pt>
                <c:pt idx="2">
                  <c:v>17281.3</c:v>
                </c:pt>
              </c:numCache>
            </c:numRef>
          </c:val>
          <c:extLst>
            <c:ext xmlns:c16="http://schemas.microsoft.com/office/drawing/2014/chart" uri="{C3380CC4-5D6E-409C-BE32-E72D297353CC}">
              <c16:uniqueId val="{00000000-8394-44FA-B6D8-E1F7FFD0753F}"/>
            </c:ext>
          </c:extLst>
        </c:ser>
        <c:dLbls>
          <c:showLegendKey val="0"/>
          <c:showVal val="0"/>
          <c:showCatName val="0"/>
          <c:showSerName val="0"/>
          <c:showPercent val="0"/>
          <c:showBubbleSize val="0"/>
        </c:dLbls>
        <c:gapWidth val="150"/>
        <c:overlap val="-25"/>
        <c:axId val="71951205"/>
        <c:axId val="22230049"/>
      </c:barChart>
      <c:catAx>
        <c:axId val="71951205"/>
        <c:scaling>
          <c:orientation val="minMax"/>
        </c:scaling>
        <c:delete val="0"/>
        <c:axPos val="l"/>
        <c:numFmt formatCode="General" sourceLinked="0"/>
        <c:majorTickMark val="none"/>
        <c:minorTickMark val="none"/>
        <c:tickLblPos val="nextTo"/>
        <c:spPr>
          <a:ln w="9360">
            <a:solidFill>
              <a:srgbClr val="8B8B8B"/>
            </a:solidFill>
            <a:round/>
          </a:ln>
        </c:spPr>
        <c:txPr>
          <a:bodyPr/>
          <a:lstStyle/>
          <a:p>
            <a:pPr>
              <a:defRPr sz="1000" b="0" strike="noStrike" spc="-1">
                <a:solidFill>
                  <a:srgbClr val="000000"/>
                </a:solidFill>
                <a:latin typeface="Trebuchet MS"/>
                <a:ea typeface="DejaVu Sans"/>
              </a:defRPr>
            </a:pPr>
            <a:endParaRPr lang="ru-RU"/>
          </a:p>
        </c:txPr>
        <c:crossAx val="22230049"/>
        <c:crosses val="autoZero"/>
        <c:auto val="1"/>
        <c:lblAlgn val="ctr"/>
        <c:lblOffset val="100"/>
        <c:noMultiLvlLbl val="0"/>
      </c:catAx>
      <c:valAx>
        <c:axId val="22230049"/>
        <c:scaling>
          <c:orientation val="minMax"/>
        </c:scaling>
        <c:delete val="1"/>
        <c:axPos val="b"/>
        <c:numFmt formatCode="General" sourceLinked="1"/>
        <c:majorTickMark val="none"/>
        <c:minorTickMark val="none"/>
        <c:tickLblPos val="nextTo"/>
        <c:crossAx val="71951205"/>
        <c:crosses val="autoZero"/>
        <c:crossBetween val="between"/>
      </c:valAx>
      <c:spPr>
        <a:noFill/>
        <a:ln w="0">
          <a:noFill/>
        </a:ln>
      </c:spPr>
    </c:plotArea>
    <c:plotVisOnly val="1"/>
    <c:dispBlanksAs val="gap"/>
    <c:showDLblsOverMax val="1"/>
  </c:chart>
  <c:spPr>
    <a:solidFill>
      <a:srgbClr val="F9B3A7"/>
    </a:solidFill>
    <a:ln w="9360">
      <a:solidFill>
        <a:srgbClr val="D9D9D9"/>
      </a:solidFill>
      <a:round/>
    </a:ln>
    <a:scene3d>
      <a:camera prst="orthographicFront"/>
      <a:lightRig rig="threePt" dir="t"/>
    </a:scene3d>
    <a:sp3d>
      <a:bevelT w="190500" h="38100"/>
    </a:sp3d>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c:style val="2"/>
  <c:chart>
    <c:title>
      <c:tx>
        <c:rich>
          <a:bodyPr rot="0"/>
          <a:lstStyle/>
          <a:p>
            <a:pPr>
              <a:defRPr lang="ru-RU" sz="1200" b="1" strike="noStrike" spc="-1">
                <a:solidFill>
                  <a:srgbClr val="17456F"/>
                </a:solidFill>
                <a:latin typeface="Trebuchet MS"/>
                <a:ea typeface="DejaVu Sans"/>
              </a:defRPr>
            </a:pPr>
            <a:r>
              <a:rPr lang="ru-RU" sz="1200" b="1" strike="noStrike" spc="-1">
                <a:solidFill>
                  <a:srgbClr val="17456F"/>
                </a:solidFill>
                <a:latin typeface="Trebuchet MS"/>
                <a:ea typeface="DejaVu Sans"/>
              </a:rPr>
              <a:t>Среднегодовой уровень регистрируемой безработицы 
(в % к численности рабочей силы)</a:t>
            </a:r>
          </a:p>
        </c:rich>
      </c:tx>
      <c:layout>
        <c:manualLayout>
          <c:xMode val="edge"/>
          <c:yMode val="edge"/>
          <c:x val="0.17272483700991301"/>
          <c:y val="8.0684202033241901E-4"/>
        </c:manualLayout>
      </c:layout>
      <c:overlay val="0"/>
      <c:spPr>
        <a:noFill/>
        <a:ln w="0">
          <a:noFill/>
        </a:ln>
      </c:spPr>
    </c:title>
    <c:autoTitleDeleted val="0"/>
    <c:plotArea>
      <c:layout>
        <c:manualLayout>
          <c:layoutTarget val="inner"/>
          <c:xMode val="edge"/>
          <c:yMode val="edge"/>
          <c:x val="1.5986424935250501E-2"/>
          <c:y val="0.45360658383088598"/>
          <c:w val="0.96749129231043995"/>
          <c:h val="0.28465386477327698"/>
        </c:manualLayout>
      </c:layout>
      <c:lineChart>
        <c:grouping val="standard"/>
        <c:varyColors val="0"/>
        <c:ser>
          <c:idx val="0"/>
          <c:order val="0"/>
          <c:tx>
            <c:strRef>
              <c:f>Лист1!$B$1</c:f>
              <c:strCache>
                <c:ptCount val="1"/>
                <c:pt idx="0">
                  <c:v>Ряд 1</c:v>
                </c:pt>
              </c:strCache>
            </c:strRef>
          </c:tx>
          <c:spPr>
            <a:ln w="57240">
              <a:solidFill>
                <a:srgbClr val="A7EA52"/>
              </a:solidFill>
              <a:round/>
            </a:ln>
          </c:spPr>
          <c:marker>
            <c:symbol val="none"/>
          </c:marker>
          <c:dPt>
            <c:idx val="0"/>
            <c:bubble3D val="0"/>
            <c:extLst>
              <c:ext xmlns:c16="http://schemas.microsoft.com/office/drawing/2014/chart" uri="{C3380CC4-5D6E-409C-BE32-E72D297353CC}">
                <c16:uniqueId val="{00000000-9979-4A63-A5E3-FF7648F379C2}"/>
              </c:ext>
            </c:extLst>
          </c:dPt>
          <c:dPt>
            <c:idx val="1"/>
            <c:bubble3D val="0"/>
            <c:extLst>
              <c:ext xmlns:c16="http://schemas.microsoft.com/office/drawing/2014/chart" uri="{C3380CC4-5D6E-409C-BE32-E72D297353CC}">
                <c16:uniqueId val="{00000001-9979-4A63-A5E3-FF7648F379C2}"/>
              </c:ext>
            </c:extLst>
          </c:dPt>
          <c:dPt>
            <c:idx val="2"/>
            <c:bubble3D val="0"/>
            <c:extLst>
              <c:ext xmlns:c16="http://schemas.microsoft.com/office/drawing/2014/chart" uri="{C3380CC4-5D6E-409C-BE32-E72D297353CC}">
                <c16:uniqueId val="{00000002-9979-4A63-A5E3-FF7648F379C2}"/>
              </c:ext>
            </c:extLst>
          </c:dPt>
          <c:dLbls>
            <c:dLbl>
              <c:idx val="0"/>
              <c:layout>
                <c:manualLayout>
                  <c:x val="-4.2571898141585802E-2"/>
                  <c:y val="-9.375E-2"/>
                </c:manualLayout>
              </c:layout>
              <c:numFmt formatCode="General" sourceLinked="0"/>
              <c:spPr/>
              <c:txPr>
                <a:bodyPr wrap="square"/>
                <a:lstStyle/>
                <a:p>
                  <a:pPr>
                    <a:defRPr sz="1500" b="1" strike="noStrike" spc="-1">
                      <a:solidFill>
                        <a:srgbClr val="000000"/>
                      </a:solidFill>
                      <a:latin typeface="Calibri"/>
                      <a:ea typeface="DejaVu Sans"/>
                    </a:defRPr>
                  </a:pPr>
                  <a:endParaRPr lang="ru-RU"/>
                </a:p>
              </c:txPr>
              <c:dLblPos val="r"/>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0-9979-4A63-A5E3-FF7648F379C2}"/>
                </c:ext>
              </c:extLst>
            </c:dLbl>
            <c:dLbl>
              <c:idx val="1"/>
              <c:layout>
                <c:manualLayout>
                  <c:x val="-6.3857847212378693E-2"/>
                  <c:y val="-8.1250000000000003E-2"/>
                </c:manualLayout>
              </c:layout>
              <c:numFmt formatCode="General" sourceLinked="0"/>
              <c:spPr/>
              <c:txPr>
                <a:bodyPr wrap="square"/>
                <a:lstStyle/>
                <a:p>
                  <a:pPr>
                    <a:defRPr sz="1500" b="1" strike="noStrike" spc="-1">
                      <a:solidFill>
                        <a:srgbClr val="000000"/>
                      </a:solidFill>
                      <a:latin typeface="Calibri"/>
                      <a:ea typeface="DejaVu Sans"/>
                    </a:defRPr>
                  </a:pPr>
                  <a:endParaRPr lang="ru-RU"/>
                </a:p>
              </c:txPr>
              <c:dLblPos val="r"/>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1-9979-4A63-A5E3-FF7648F379C2}"/>
                </c:ext>
              </c:extLst>
            </c:dLbl>
            <c:dLbl>
              <c:idx val="2"/>
              <c:layout>
                <c:manualLayout>
                  <c:x val="-4.9611106428787598E-2"/>
                  <c:y val="-7.4999999999999997E-2"/>
                </c:manualLayout>
              </c:layout>
              <c:numFmt formatCode="General" sourceLinked="0"/>
              <c:spPr/>
              <c:txPr>
                <a:bodyPr wrap="square"/>
                <a:lstStyle/>
                <a:p>
                  <a:pPr>
                    <a:defRPr sz="1500" b="1" strike="noStrike" spc="-1">
                      <a:solidFill>
                        <a:srgbClr val="000000"/>
                      </a:solidFill>
                      <a:latin typeface="Calibri"/>
                      <a:ea typeface="DejaVu Sans"/>
                    </a:defRPr>
                  </a:pPr>
                  <a:endParaRPr lang="ru-RU"/>
                </a:p>
              </c:txPr>
              <c:dLblPos val="r"/>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2-9979-4A63-A5E3-FF7648F379C2}"/>
                </c:ext>
              </c:extLst>
            </c:dLbl>
            <c:numFmt formatCode="General" sourceLinked="0"/>
            <c:spPr>
              <a:noFill/>
              <a:ln>
                <a:noFill/>
              </a:ln>
              <a:effectLst/>
            </c:spPr>
            <c:txPr>
              <a:bodyPr wrap="square"/>
              <a:lstStyle/>
              <a:p>
                <a:pPr>
                  <a:defRPr sz="1500" b="1" strike="noStrike" spc="-1">
                    <a:solidFill>
                      <a:srgbClr val="000000"/>
                    </a:solidFill>
                    <a:latin typeface="Calibri"/>
                    <a:ea typeface="DejaVu Sans"/>
                  </a:defRPr>
                </a:pPr>
                <a:endParaRPr lang="ru-RU"/>
              </a:p>
            </c:txPr>
            <c:dLblPos val="r"/>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strRef>
              <c:f>Лист1!$A$2:$A$4</c:f>
              <c:strCache>
                <c:ptCount val="3"/>
                <c:pt idx="0">
                  <c:v>2022 год</c:v>
                </c:pt>
                <c:pt idx="1">
                  <c:v>2023 год</c:v>
                </c:pt>
                <c:pt idx="2">
                  <c:v>2024 год</c:v>
                </c:pt>
              </c:strCache>
            </c:strRef>
          </c:cat>
          <c:val>
            <c:numRef>
              <c:f>Лист1!$B$2:$B$4</c:f>
              <c:numCache>
                <c:formatCode>General</c:formatCode>
                <c:ptCount val="3"/>
                <c:pt idx="0">
                  <c:v>0.4</c:v>
                </c:pt>
                <c:pt idx="1">
                  <c:v>0.4</c:v>
                </c:pt>
                <c:pt idx="2">
                  <c:v>0.2</c:v>
                </c:pt>
              </c:numCache>
            </c:numRef>
          </c:val>
          <c:smooth val="0"/>
          <c:extLst>
            <c:ext xmlns:c16="http://schemas.microsoft.com/office/drawing/2014/chart" uri="{C3380CC4-5D6E-409C-BE32-E72D297353CC}">
              <c16:uniqueId val="{00000003-9979-4A63-A5E3-FF7648F379C2}"/>
            </c:ext>
          </c:extLst>
        </c:ser>
        <c:dLbls>
          <c:showLegendKey val="0"/>
          <c:showVal val="0"/>
          <c:showCatName val="0"/>
          <c:showSerName val="0"/>
          <c:showPercent val="0"/>
          <c:showBubbleSize val="0"/>
        </c:dLbls>
        <c:hiLowLines>
          <c:spPr>
            <a:ln w="0">
              <a:noFill/>
            </a:ln>
          </c:spPr>
        </c:hiLowLines>
        <c:smooth val="0"/>
        <c:axId val="45424284"/>
        <c:axId val="38013451"/>
      </c:lineChart>
      <c:catAx>
        <c:axId val="45424284"/>
        <c:scaling>
          <c:orientation val="minMax"/>
        </c:scaling>
        <c:delete val="0"/>
        <c:axPos val="b"/>
        <c:numFmt formatCode="General" sourceLinked="0"/>
        <c:majorTickMark val="none"/>
        <c:minorTickMark val="none"/>
        <c:tickLblPos val="nextTo"/>
        <c:spPr>
          <a:ln w="9360">
            <a:solidFill>
              <a:srgbClr val="8B8B8B"/>
            </a:solidFill>
            <a:round/>
          </a:ln>
        </c:spPr>
        <c:txPr>
          <a:bodyPr/>
          <a:lstStyle/>
          <a:p>
            <a:pPr>
              <a:defRPr sz="1200" b="0" strike="noStrike" spc="-1">
                <a:solidFill>
                  <a:srgbClr val="000000"/>
                </a:solidFill>
                <a:latin typeface="Calibri"/>
                <a:ea typeface="DejaVu Sans"/>
              </a:defRPr>
            </a:pPr>
            <a:endParaRPr lang="ru-RU"/>
          </a:p>
        </c:txPr>
        <c:crossAx val="38013451"/>
        <c:crosses val="autoZero"/>
        <c:auto val="1"/>
        <c:lblAlgn val="ctr"/>
        <c:lblOffset val="100"/>
        <c:noMultiLvlLbl val="0"/>
      </c:catAx>
      <c:valAx>
        <c:axId val="38013451"/>
        <c:scaling>
          <c:orientation val="minMax"/>
        </c:scaling>
        <c:delete val="1"/>
        <c:axPos val="l"/>
        <c:numFmt formatCode="General" sourceLinked="1"/>
        <c:majorTickMark val="none"/>
        <c:minorTickMark val="none"/>
        <c:tickLblPos val="nextTo"/>
        <c:crossAx val="45424284"/>
        <c:crosses val="autoZero"/>
        <c:crossBetween val="between"/>
      </c:valAx>
      <c:spPr>
        <a:noFill/>
        <a:ln w="0">
          <a:noFill/>
        </a:ln>
      </c:spPr>
    </c:plotArea>
    <c:plotVisOnly val="1"/>
    <c:dispBlanksAs val="gap"/>
    <c:showDLblsOverMax val="1"/>
  </c:chart>
  <c:spPr>
    <a:solidFill>
      <a:srgbClr val="F9B3A7"/>
    </a:solidFill>
    <a:ln w="9360">
      <a:solidFill>
        <a:srgbClr val="D9D9D9"/>
      </a:solidFill>
      <a:round/>
    </a:ln>
    <a:scene3d>
      <a:camera prst="orthographicFront"/>
      <a:lightRig rig="threePt" dir="t"/>
    </a:scene3d>
    <a:sp3d>
      <a:bevelT w="190500" h="38100"/>
    </a:sp3d>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c:style val="2"/>
  <c:chart>
    <c:title>
      <c:tx>
        <c:rich>
          <a:bodyPr rot="0"/>
          <a:lstStyle/>
          <a:p>
            <a:pPr>
              <a:defRPr lang="ru-RU" sz="1200" b="1" strike="noStrike" spc="-1">
                <a:solidFill>
                  <a:srgbClr val="17456F"/>
                </a:solidFill>
                <a:latin typeface="Trebuchet MS"/>
                <a:ea typeface="DejaVu Sans"/>
              </a:defRPr>
            </a:pPr>
            <a:r>
              <a:rPr lang="ru-RU" sz="1200" b="1" strike="noStrike" spc="-1">
                <a:solidFill>
                  <a:srgbClr val="17456F"/>
                </a:solidFill>
                <a:latin typeface="Trebuchet MS"/>
                <a:ea typeface="DejaVu Sans"/>
              </a:rPr>
              <a:t>Оборот общественного питания 
(млн. рублей)</a:t>
            </a:r>
          </a:p>
        </c:rich>
      </c:tx>
      <c:layout>
        <c:manualLayout>
          <c:xMode val="edge"/>
          <c:yMode val="edge"/>
          <c:x val="0.109707269330012"/>
          <c:y val="0"/>
        </c:manualLayout>
      </c:layout>
      <c:overlay val="0"/>
      <c:spPr>
        <a:noFill/>
        <a:ln w="0">
          <a:noFill/>
        </a:ln>
      </c:spPr>
    </c:title>
    <c:autoTitleDeleted val="0"/>
    <c:plotArea>
      <c:layout>
        <c:manualLayout>
          <c:layoutTarget val="inner"/>
          <c:xMode val="edge"/>
          <c:yMode val="edge"/>
          <c:x val="9.6360886199839901E-2"/>
          <c:y val="0.41950770040805602"/>
          <c:w val="0.79482160334549301"/>
          <c:h val="0.290509411609846"/>
        </c:manualLayout>
      </c:layout>
      <c:lineChart>
        <c:grouping val="standard"/>
        <c:varyColors val="0"/>
        <c:ser>
          <c:idx val="0"/>
          <c:order val="0"/>
          <c:tx>
            <c:strRef>
              <c:f>Лист1!$B$1</c:f>
              <c:strCache>
                <c:ptCount val="1"/>
                <c:pt idx="0">
                  <c:v>Ряд 1</c:v>
                </c:pt>
              </c:strCache>
            </c:strRef>
          </c:tx>
          <c:spPr>
            <a:ln w="38160">
              <a:solidFill>
                <a:srgbClr val="A7EA52"/>
              </a:solidFill>
              <a:round/>
            </a:ln>
          </c:spPr>
          <c:marker>
            <c:symbol val="none"/>
          </c:marker>
          <c:dPt>
            <c:idx val="0"/>
            <c:bubble3D val="0"/>
            <c:extLst>
              <c:ext xmlns:c16="http://schemas.microsoft.com/office/drawing/2014/chart" uri="{C3380CC4-5D6E-409C-BE32-E72D297353CC}">
                <c16:uniqueId val="{00000000-4ED2-4C82-87A2-DD60381AA9C0}"/>
              </c:ext>
            </c:extLst>
          </c:dPt>
          <c:dPt>
            <c:idx val="1"/>
            <c:bubble3D val="0"/>
            <c:extLst>
              <c:ext xmlns:c16="http://schemas.microsoft.com/office/drawing/2014/chart" uri="{C3380CC4-5D6E-409C-BE32-E72D297353CC}">
                <c16:uniqueId val="{00000001-4ED2-4C82-87A2-DD60381AA9C0}"/>
              </c:ext>
            </c:extLst>
          </c:dPt>
          <c:dPt>
            <c:idx val="2"/>
            <c:bubble3D val="0"/>
            <c:extLst>
              <c:ext xmlns:c16="http://schemas.microsoft.com/office/drawing/2014/chart" uri="{C3380CC4-5D6E-409C-BE32-E72D297353CC}">
                <c16:uniqueId val="{00000002-4ED2-4C82-87A2-DD60381AA9C0}"/>
              </c:ext>
            </c:extLst>
          </c:dPt>
          <c:dLbls>
            <c:dLbl>
              <c:idx val="0"/>
              <c:layout>
                <c:manualLayout>
                  <c:x val="-8.9813929404669396E-2"/>
                  <c:y val="-9.3749888005275395E-2"/>
                </c:manualLayout>
              </c:layout>
              <c:numFmt formatCode="#,##0.0" sourceLinked="0"/>
              <c:spPr/>
              <c:txPr>
                <a:bodyPr wrap="square"/>
                <a:lstStyle/>
                <a:p>
                  <a:pPr>
                    <a:defRPr sz="1500" b="1" strike="noStrike" spc="-1">
                      <a:solidFill>
                        <a:srgbClr val="000000"/>
                      </a:solidFill>
                      <a:latin typeface="Calibri"/>
                      <a:ea typeface="DejaVu Sans"/>
                    </a:defRPr>
                  </a:pPr>
                  <a:endParaRPr lang="ru-RU"/>
                </a:p>
              </c:txPr>
              <c:dLblPos val="r"/>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0-4ED2-4C82-87A2-DD60381AA9C0}"/>
                </c:ext>
              </c:extLst>
            </c:dLbl>
            <c:dLbl>
              <c:idx val="1"/>
              <c:layout>
                <c:manualLayout>
                  <c:x val="-9.5352252527496906E-2"/>
                  <c:y val="-7.5561048772358697E-2"/>
                </c:manualLayout>
              </c:layout>
              <c:numFmt formatCode="#,##0.0" sourceLinked="0"/>
              <c:spPr/>
              <c:txPr>
                <a:bodyPr wrap="square"/>
                <a:lstStyle/>
                <a:p>
                  <a:pPr>
                    <a:defRPr sz="1500" b="1" strike="noStrike" spc="-1">
                      <a:solidFill>
                        <a:srgbClr val="000000"/>
                      </a:solidFill>
                      <a:latin typeface="Calibri"/>
                      <a:ea typeface="DejaVu Sans"/>
                    </a:defRPr>
                  </a:pPr>
                  <a:endParaRPr lang="ru-RU"/>
                </a:p>
              </c:txPr>
              <c:dLblPos val="r"/>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1-4ED2-4C82-87A2-DD60381AA9C0}"/>
                </c:ext>
              </c:extLst>
            </c:dLbl>
            <c:dLbl>
              <c:idx val="2"/>
              <c:layout>
                <c:manualLayout>
                  <c:x val="-8.7404474899614296E-2"/>
                  <c:y val="-8.0689511201264399E-2"/>
                </c:manualLayout>
              </c:layout>
              <c:numFmt formatCode="#,##0.0" sourceLinked="0"/>
              <c:spPr/>
              <c:txPr>
                <a:bodyPr wrap="square"/>
                <a:lstStyle/>
                <a:p>
                  <a:pPr>
                    <a:defRPr sz="1500" b="1" strike="noStrike" spc="-1">
                      <a:solidFill>
                        <a:srgbClr val="000000"/>
                      </a:solidFill>
                      <a:latin typeface="Calibri"/>
                      <a:ea typeface="DejaVu Sans"/>
                    </a:defRPr>
                  </a:pPr>
                  <a:endParaRPr lang="ru-RU"/>
                </a:p>
              </c:txPr>
              <c:dLblPos val="r"/>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2-4ED2-4C82-87A2-DD60381AA9C0}"/>
                </c:ext>
              </c:extLst>
            </c:dLbl>
            <c:numFmt formatCode="#,##0.0" sourceLinked="0"/>
            <c:spPr>
              <a:noFill/>
              <a:ln>
                <a:noFill/>
              </a:ln>
              <a:effectLst/>
            </c:spPr>
            <c:txPr>
              <a:bodyPr wrap="square"/>
              <a:lstStyle/>
              <a:p>
                <a:pPr>
                  <a:defRPr sz="1500" b="1" strike="noStrike" spc="-1">
                    <a:solidFill>
                      <a:srgbClr val="000000"/>
                    </a:solidFill>
                    <a:latin typeface="Calibri"/>
                    <a:ea typeface="DejaVu Sans"/>
                  </a:defRPr>
                </a:pPr>
                <a:endParaRPr lang="ru-RU"/>
              </a:p>
            </c:txPr>
            <c:dLblPos val="r"/>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strRef>
              <c:f>Лист1!$A$2:$A$4</c:f>
              <c:strCache>
                <c:ptCount val="3"/>
                <c:pt idx="0">
                  <c:v>        2022 год                                 </c:v>
                </c:pt>
                <c:pt idx="1">
                  <c:v>        2023 год                                 </c:v>
                </c:pt>
                <c:pt idx="2">
                  <c:v>        2024 год                                 </c:v>
                </c:pt>
              </c:strCache>
            </c:strRef>
          </c:cat>
          <c:val>
            <c:numRef>
              <c:f>Лист1!$B$2:$B$4</c:f>
              <c:numCache>
                <c:formatCode>General</c:formatCode>
                <c:ptCount val="3"/>
                <c:pt idx="0">
                  <c:v>157.6</c:v>
                </c:pt>
                <c:pt idx="1">
                  <c:v>184.5</c:v>
                </c:pt>
                <c:pt idx="2">
                  <c:v>225.1</c:v>
                </c:pt>
              </c:numCache>
            </c:numRef>
          </c:val>
          <c:smooth val="0"/>
          <c:extLst>
            <c:ext xmlns:c16="http://schemas.microsoft.com/office/drawing/2014/chart" uri="{C3380CC4-5D6E-409C-BE32-E72D297353CC}">
              <c16:uniqueId val="{00000003-4ED2-4C82-87A2-DD60381AA9C0}"/>
            </c:ext>
          </c:extLst>
        </c:ser>
        <c:dLbls>
          <c:showLegendKey val="0"/>
          <c:showVal val="0"/>
          <c:showCatName val="0"/>
          <c:showSerName val="0"/>
          <c:showPercent val="0"/>
          <c:showBubbleSize val="0"/>
        </c:dLbls>
        <c:hiLowLines>
          <c:spPr>
            <a:ln w="0">
              <a:noFill/>
            </a:ln>
          </c:spPr>
        </c:hiLowLines>
        <c:smooth val="0"/>
        <c:axId val="67298764"/>
        <c:axId val="34912517"/>
      </c:lineChart>
      <c:catAx>
        <c:axId val="67298764"/>
        <c:scaling>
          <c:orientation val="minMax"/>
        </c:scaling>
        <c:delete val="0"/>
        <c:axPos val="b"/>
        <c:numFmt formatCode="General" sourceLinked="0"/>
        <c:majorTickMark val="none"/>
        <c:minorTickMark val="none"/>
        <c:tickLblPos val="nextTo"/>
        <c:spPr>
          <a:ln w="9360">
            <a:solidFill>
              <a:srgbClr val="8B8B8B"/>
            </a:solidFill>
            <a:round/>
          </a:ln>
        </c:spPr>
        <c:txPr>
          <a:bodyPr/>
          <a:lstStyle/>
          <a:p>
            <a:pPr>
              <a:defRPr sz="1200" b="0" strike="noStrike" spc="-1">
                <a:solidFill>
                  <a:srgbClr val="000000"/>
                </a:solidFill>
                <a:latin typeface="Calibri"/>
                <a:ea typeface="DejaVu Sans"/>
              </a:defRPr>
            </a:pPr>
            <a:endParaRPr lang="ru-RU"/>
          </a:p>
        </c:txPr>
        <c:crossAx val="34912517"/>
        <c:crosses val="autoZero"/>
        <c:auto val="1"/>
        <c:lblAlgn val="ctr"/>
        <c:lblOffset val="100"/>
        <c:noMultiLvlLbl val="0"/>
      </c:catAx>
      <c:valAx>
        <c:axId val="34912517"/>
        <c:scaling>
          <c:orientation val="minMax"/>
        </c:scaling>
        <c:delete val="1"/>
        <c:axPos val="l"/>
        <c:numFmt formatCode="General" sourceLinked="1"/>
        <c:majorTickMark val="none"/>
        <c:minorTickMark val="none"/>
        <c:tickLblPos val="nextTo"/>
        <c:crossAx val="67298764"/>
        <c:crosses val="autoZero"/>
        <c:crossBetween val="between"/>
      </c:valAx>
      <c:spPr>
        <a:noFill/>
        <a:ln w="0">
          <a:noFill/>
        </a:ln>
      </c:spPr>
    </c:plotArea>
    <c:plotVisOnly val="1"/>
    <c:dispBlanksAs val="gap"/>
    <c:showDLblsOverMax val="1"/>
  </c:chart>
  <c:spPr>
    <a:solidFill>
      <a:srgbClr val="F9B3A7"/>
    </a:solidFill>
    <a:ln w="9360">
      <a:solidFill>
        <a:srgbClr val="D9D9D9"/>
      </a:solidFill>
      <a:round/>
    </a:ln>
    <a:scene3d>
      <a:camera prst="orthographicFront"/>
      <a:lightRig rig="threePt" dir="t"/>
    </a:scene3d>
    <a:sp3d>
      <a:bevelT w="190500" h="38100"/>
    </a:sp3d>
  </c:sp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c:style val="2"/>
  <c:chart>
    <c:title>
      <c:tx>
        <c:rich>
          <a:bodyPr rot="0"/>
          <a:lstStyle/>
          <a:p>
            <a:pPr>
              <a:defRPr lang="ru-RU" sz="1200" b="1" strike="noStrike" spc="-1">
                <a:solidFill>
                  <a:srgbClr val="17456F"/>
                </a:solidFill>
                <a:latin typeface="Trebuchet MS"/>
                <a:ea typeface="DejaVu Sans"/>
              </a:defRPr>
            </a:pPr>
            <a:r>
              <a:rPr lang="ru-RU" sz="1200" b="1" strike="noStrike" spc="-1">
                <a:solidFill>
                  <a:srgbClr val="17456F"/>
                </a:solidFill>
                <a:latin typeface="Trebuchet MS"/>
                <a:ea typeface="DejaVu Sans"/>
              </a:rPr>
              <a:t>Среднемесячная заработная плата по крупным и средним организациям (рублей)</a:t>
            </a:r>
          </a:p>
        </c:rich>
      </c:tx>
      <c:layout>
        <c:manualLayout>
          <c:xMode val="edge"/>
          <c:yMode val="edge"/>
          <c:x val="0.12608581205580399"/>
          <c:y val="3.4694206874293997E-2"/>
        </c:manualLayout>
      </c:layout>
      <c:overlay val="0"/>
      <c:spPr>
        <a:noFill/>
        <a:ln w="0">
          <a:noFill/>
        </a:ln>
      </c:spPr>
    </c:title>
    <c:autoTitleDeleted val="0"/>
    <c:plotArea>
      <c:layout/>
      <c:barChart>
        <c:barDir val="col"/>
        <c:grouping val="clustered"/>
        <c:varyColors val="0"/>
        <c:ser>
          <c:idx val="0"/>
          <c:order val="0"/>
          <c:tx>
            <c:strRef>
              <c:f>Лист1!$B$1</c:f>
              <c:strCache>
                <c:ptCount val="1"/>
                <c:pt idx="0">
                  <c:v>Ряд 1</c:v>
                </c:pt>
              </c:strCache>
            </c:strRef>
          </c:tx>
          <c:spPr>
            <a:solidFill>
              <a:srgbClr val="A7EA52"/>
            </a:solidFill>
            <a:ln w="57240">
              <a:solidFill>
                <a:srgbClr val="95A4DE"/>
              </a:solidFill>
              <a:round/>
            </a:ln>
            <a:scene3d>
              <a:camera prst="orthographicFront"/>
              <a:lightRig rig="threePt" dir="t"/>
            </a:scene3d>
            <a:sp3d>
              <a:bevelT w="190500" h="38100"/>
            </a:sp3d>
          </c:spPr>
          <c:invertIfNegative val="0"/>
          <c:dPt>
            <c:idx val="0"/>
            <c:invertIfNegative val="0"/>
            <c:bubble3D val="0"/>
            <c:spPr>
              <a:solidFill>
                <a:srgbClr val="95A4DE"/>
              </a:solidFill>
              <a:ln w="57240">
                <a:solidFill>
                  <a:srgbClr val="95A4DE"/>
                </a:solidFill>
                <a:round/>
              </a:ln>
              <a:scene3d>
                <a:camera prst="orthographicFront"/>
                <a:lightRig rig="threePt" dir="t"/>
              </a:scene3d>
              <a:sp3d>
                <a:bevelT w="190500" h="38100"/>
              </a:sp3d>
            </c:spPr>
            <c:extLst>
              <c:ext xmlns:c16="http://schemas.microsoft.com/office/drawing/2014/chart" uri="{C3380CC4-5D6E-409C-BE32-E72D297353CC}">
                <c16:uniqueId val="{00000001-5370-400E-833C-E51DD3A0D0D6}"/>
              </c:ext>
            </c:extLst>
          </c:dPt>
          <c:dPt>
            <c:idx val="1"/>
            <c:invertIfNegative val="0"/>
            <c:bubble3D val="0"/>
            <c:spPr>
              <a:solidFill>
                <a:srgbClr val="95A4DE"/>
              </a:solidFill>
              <a:ln w="57240">
                <a:solidFill>
                  <a:srgbClr val="95A4DE"/>
                </a:solidFill>
                <a:round/>
              </a:ln>
              <a:scene3d>
                <a:camera prst="orthographicFront"/>
                <a:lightRig rig="threePt" dir="t"/>
              </a:scene3d>
              <a:sp3d>
                <a:bevelT w="190500" h="38100"/>
              </a:sp3d>
            </c:spPr>
            <c:extLst>
              <c:ext xmlns:c16="http://schemas.microsoft.com/office/drawing/2014/chart" uri="{C3380CC4-5D6E-409C-BE32-E72D297353CC}">
                <c16:uniqueId val="{00000003-5370-400E-833C-E51DD3A0D0D6}"/>
              </c:ext>
            </c:extLst>
          </c:dPt>
          <c:dPt>
            <c:idx val="2"/>
            <c:invertIfNegative val="0"/>
            <c:bubble3D val="0"/>
            <c:spPr>
              <a:solidFill>
                <a:srgbClr val="95A4DE"/>
              </a:solidFill>
              <a:ln w="57240">
                <a:solidFill>
                  <a:srgbClr val="95A4DE"/>
                </a:solidFill>
                <a:round/>
              </a:ln>
              <a:scene3d>
                <a:camera prst="orthographicFront"/>
                <a:lightRig rig="threePt" dir="t"/>
              </a:scene3d>
              <a:sp3d>
                <a:bevelT w="190500" h="38100"/>
              </a:sp3d>
            </c:spPr>
            <c:extLst>
              <c:ext xmlns:c16="http://schemas.microsoft.com/office/drawing/2014/chart" uri="{C3380CC4-5D6E-409C-BE32-E72D297353CC}">
                <c16:uniqueId val="{00000005-5370-400E-833C-E51DD3A0D0D6}"/>
              </c:ext>
            </c:extLst>
          </c:dPt>
          <c:dLbls>
            <c:dLbl>
              <c:idx val="0"/>
              <c:tx>
                <c:rich>
                  <a:bodyPr/>
                  <a:lstStyle/>
                  <a:p>
                    <a:r>
                      <a:rPr lang="en-US" sz="1200" b="0" strike="noStrike" spc="-1" dirty="0">
                        <a:solidFill>
                          <a:srgbClr val="000000"/>
                        </a:solidFill>
                        <a:latin typeface="Trebuchet MS"/>
                        <a:ea typeface="DejaVu Sans"/>
                      </a:rPr>
                      <a:t>51</a:t>
                    </a:r>
                    <a:r>
                      <a:rPr lang="en-US" sz="1200" b="0" strike="noStrike" spc="-1" baseline="0" dirty="0">
                        <a:solidFill>
                          <a:srgbClr val="000000"/>
                        </a:solidFill>
                        <a:latin typeface="Trebuchet MS"/>
                        <a:ea typeface="DejaVu Sans"/>
                      </a:rPr>
                      <a:t> 327,1</a:t>
                    </a:r>
                    <a:endParaRPr lang="en-US" sz="1200" b="0" strike="noStrike" spc="-1" dirty="0">
                      <a:solidFill>
                        <a:srgbClr val="000000"/>
                      </a:solidFill>
                      <a:latin typeface="Trebuchet MS"/>
                      <a:ea typeface="DejaVu Sans"/>
                    </a:endParaRPr>
                  </a:p>
                  <a:p>
                    <a:endParaRPr lang="en-US" dirty="0"/>
                  </a:p>
                </c:rich>
              </c:tx>
              <c:numFmt formatCode="General" sourceLinked="0"/>
              <c:sp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1-5370-400E-833C-E51DD3A0D0D6}"/>
                </c:ext>
              </c:extLst>
            </c:dLbl>
            <c:dLbl>
              <c:idx val="1"/>
              <c:layout>
                <c:manualLayout>
                  <c:x val="3.0941981105413198E-3"/>
                  <c:y val="0"/>
                </c:manualLayout>
              </c:layout>
              <c:tx>
                <c:rich>
                  <a:bodyPr/>
                  <a:lstStyle/>
                  <a:p>
                    <a:r>
                      <a:rPr lang="en-US" sz="1200" b="0" strike="noStrike" spc="-1" dirty="0">
                        <a:solidFill>
                          <a:srgbClr val="000000"/>
                        </a:solidFill>
                        <a:latin typeface="Trebuchet MS"/>
                        <a:ea typeface="DejaVu Sans"/>
                      </a:rPr>
                      <a:t>58</a:t>
                    </a:r>
                    <a:r>
                      <a:rPr lang="en-US" sz="1200" b="0" strike="noStrike" spc="-1" baseline="0" dirty="0">
                        <a:solidFill>
                          <a:srgbClr val="000000"/>
                        </a:solidFill>
                        <a:latin typeface="Trebuchet MS"/>
                        <a:ea typeface="DejaVu Sans"/>
                      </a:rPr>
                      <a:t> 526,0</a:t>
                    </a:r>
                    <a:endParaRPr lang="en-US" sz="1200" b="0" strike="noStrike" spc="-1" dirty="0">
                      <a:solidFill>
                        <a:srgbClr val="000000"/>
                      </a:solidFill>
                      <a:latin typeface="Trebuchet MS"/>
                      <a:ea typeface="DejaVu Sans"/>
                    </a:endParaRPr>
                  </a:p>
                </c:rich>
              </c:tx>
              <c:numFmt formatCode="General" sourceLinked="0"/>
              <c:sp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3-5370-400E-833C-E51DD3A0D0D6}"/>
                </c:ext>
              </c:extLst>
            </c:dLbl>
            <c:dLbl>
              <c:idx val="2"/>
              <c:layout>
                <c:manualLayout>
                  <c:x val="1.5472208740939101E-3"/>
                  <c:y val="0.12516552820296001"/>
                </c:manualLayout>
              </c:layout>
              <c:tx>
                <c:rich>
                  <a:bodyPr/>
                  <a:lstStyle/>
                  <a:p>
                    <a:r>
                      <a:rPr lang="en-US" sz="1200" b="0" strike="noStrike" spc="-1" dirty="0">
                        <a:solidFill>
                          <a:srgbClr val="000000"/>
                        </a:solidFill>
                        <a:latin typeface="Trebuchet MS"/>
                        <a:ea typeface="DejaVu Sans"/>
                      </a:rPr>
                      <a:t>68</a:t>
                    </a:r>
                    <a:r>
                      <a:rPr lang="en-US" sz="1200" b="0" strike="noStrike" spc="-1" baseline="0" dirty="0">
                        <a:solidFill>
                          <a:srgbClr val="000000"/>
                        </a:solidFill>
                        <a:latin typeface="Trebuchet MS"/>
                        <a:ea typeface="DejaVu Sans"/>
                      </a:rPr>
                      <a:t> 515,0</a:t>
                    </a:r>
                    <a:endParaRPr lang="en-US" sz="1200" b="0" strike="noStrike" spc="-1" dirty="0">
                      <a:solidFill>
                        <a:srgbClr val="000000"/>
                      </a:solidFill>
                      <a:latin typeface="Trebuchet MS"/>
                      <a:ea typeface="DejaVu Sans"/>
                    </a:endParaRPr>
                  </a:p>
                  <a:p>
                    <a:endParaRPr lang="en-US" dirty="0"/>
                  </a:p>
                </c:rich>
              </c:tx>
              <c:numFmt formatCode="General" sourceLinked="0"/>
              <c:sp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5-5370-400E-833C-E51DD3A0D0D6}"/>
                </c:ext>
              </c:extLst>
            </c:dLbl>
            <c:numFmt formatCode="General" sourceLinked="0"/>
            <c:spPr>
              <a:noFill/>
              <a:ln>
                <a:noFill/>
              </a:ln>
              <a:effectLst/>
            </c:spPr>
            <c:txPr>
              <a:bodyPr wrap="square"/>
              <a:lstStyle/>
              <a:p>
                <a:pPr>
                  <a:defRPr sz="1200" b="0" strike="noStrike" spc="-1">
                    <a:solidFill>
                      <a:srgbClr val="000000"/>
                    </a:solidFill>
                    <a:latin typeface="Trebuchet MS"/>
                    <a:ea typeface="DejaVu Sans"/>
                  </a:defRPr>
                </a:pPr>
                <a:endParaRPr lang="ru-RU"/>
              </a:p>
            </c:txPr>
            <c:dLblPos val="outEnd"/>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strRef>
              <c:f>Лист1!$A$2:$A$4</c:f>
              <c:strCache>
                <c:ptCount val="3"/>
                <c:pt idx="0">
                  <c:v>2022 год</c:v>
                </c:pt>
                <c:pt idx="1">
                  <c:v>2023 год</c:v>
                </c:pt>
                <c:pt idx="2">
                  <c:v>2024 год</c:v>
                </c:pt>
              </c:strCache>
            </c:strRef>
          </c:cat>
          <c:val>
            <c:numRef>
              <c:f>Лист1!$B$2:$B$4</c:f>
              <c:numCache>
                <c:formatCode>General</c:formatCode>
                <c:ptCount val="3"/>
                <c:pt idx="0">
                  <c:v>51327.1</c:v>
                </c:pt>
                <c:pt idx="1">
                  <c:v>58526</c:v>
                </c:pt>
                <c:pt idx="2">
                  <c:v>68515</c:v>
                </c:pt>
              </c:numCache>
            </c:numRef>
          </c:val>
          <c:extLst>
            <c:ext xmlns:c16="http://schemas.microsoft.com/office/drawing/2014/chart" uri="{C3380CC4-5D6E-409C-BE32-E72D297353CC}">
              <c16:uniqueId val="{00000006-5370-400E-833C-E51DD3A0D0D6}"/>
            </c:ext>
          </c:extLst>
        </c:ser>
        <c:dLbls>
          <c:showLegendKey val="0"/>
          <c:showVal val="0"/>
          <c:showCatName val="0"/>
          <c:showSerName val="0"/>
          <c:showPercent val="0"/>
          <c:showBubbleSize val="0"/>
        </c:dLbls>
        <c:gapWidth val="150"/>
        <c:overlap val="-25"/>
        <c:axId val="44201235"/>
        <c:axId val="30354835"/>
      </c:barChart>
      <c:catAx>
        <c:axId val="44201235"/>
        <c:scaling>
          <c:orientation val="minMax"/>
        </c:scaling>
        <c:delete val="0"/>
        <c:axPos val="b"/>
        <c:numFmt formatCode="General" sourceLinked="0"/>
        <c:majorTickMark val="none"/>
        <c:minorTickMark val="none"/>
        <c:tickLblPos val="nextTo"/>
        <c:spPr>
          <a:ln w="9360">
            <a:solidFill>
              <a:srgbClr val="8B8B8B"/>
            </a:solidFill>
            <a:round/>
          </a:ln>
        </c:spPr>
        <c:txPr>
          <a:bodyPr/>
          <a:lstStyle/>
          <a:p>
            <a:pPr>
              <a:defRPr sz="1200" b="0" strike="noStrike" spc="-1">
                <a:solidFill>
                  <a:srgbClr val="000000"/>
                </a:solidFill>
                <a:latin typeface="Calibri"/>
                <a:ea typeface="DejaVu Sans"/>
              </a:defRPr>
            </a:pPr>
            <a:endParaRPr lang="ru-RU"/>
          </a:p>
        </c:txPr>
        <c:crossAx val="30354835"/>
        <c:crosses val="autoZero"/>
        <c:auto val="1"/>
        <c:lblAlgn val="ctr"/>
        <c:lblOffset val="100"/>
        <c:noMultiLvlLbl val="0"/>
      </c:catAx>
      <c:valAx>
        <c:axId val="30354835"/>
        <c:scaling>
          <c:orientation val="minMax"/>
        </c:scaling>
        <c:delete val="1"/>
        <c:axPos val="l"/>
        <c:numFmt formatCode="General" sourceLinked="1"/>
        <c:majorTickMark val="none"/>
        <c:minorTickMark val="none"/>
        <c:tickLblPos val="nextTo"/>
        <c:crossAx val="44201235"/>
        <c:crosses val="autoZero"/>
        <c:crossBetween val="between"/>
      </c:valAx>
      <c:spPr>
        <a:noFill/>
        <a:ln w="0">
          <a:noFill/>
        </a:ln>
      </c:spPr>
    </c:plotArea>
    <c:plotVisOnly val="1"/>
    <c:dispBlanksAs val="gap"/>
    <c:showDLblsOverMax val="1"/>
  </c:chart>
  <c:spPr>
    <a:solidFill>
      <a:srgbClr val="DCE1F4"/>
    </a:solidFill>
    <a:ln w="9360">
      <a:solidFill>
        <a:srgbClr val="D9D9D9"/>
      </a:solidFill>
      <a:round/>
    </a:ln>
    <a:scene3d>
      <a:camera prst="orthographicFront"/>
      <a:lightRig rig="threePt" dir="t"/>
    </a:scene3d>
    <a:sp3d>
      <a:bevelT w="190500" h="38100"/>
    </a:sp3d>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c:style val="2"/>
  <c:chart>
    <c:title>
      <c:tx>
        <c:rich>
          <a:bodyPr rot="0"/>
          <a:lstStyle/>
          <a:p>
            <a:pPr>
              <a:defRPr lang="ru-RU" sz="1200" b="1" strike="noStrike" spc="-1">
                <a:solidFill>
                  <a:srgbClr val="17456F"/>
                </a:solidFill>
                <a:latin typeface="Trebuchet MS"/>
                <a:ea typeface="DejaVu Sans"/>
              </a:defRPr>
            </a:pPr>
            <a:r>
              <a:rPr lang="ru-RU" sz="1200" b="1" strike="noStrike" spc="-1">
                <a:solidFill>
                  <a:srgbClr val="17456F"/>
                </a:solidFill>
                <a:latin typeface="Trebuchet MS"/>
                <a:ea typeface="DejaVu Sans"/>
              </a:rPr>
              <a:t>Инвестиции в основной капитал по крупным и средним организациям 
(млн. рублей)</a:t>
            </a:r>
          </a:p>
        </c:rich>
      </c:tx>
      <c:overlay val="0"/>
      <c:spPr>
        <a:noFill/>
        <a:ln w="0">
          <a:noFill/>
        </a:ln>
      </c:spPr>
    </c:title>
    <c:autoTitleDeleted val="0"/>
    <c:plotArea>
      <c:layout>
        <c:manualLayout>
          <c:layoutTarget val="inner"/>
          <c:xMode val="edge"/>
          <c:yMode val="edge"/>
          <c:x val="3.4041090002578898E-2"/>
          <c:y val="0.283324552160169"/>
          <c:w val="0.93148800825238498"/>
          <c:h val="0.58587987355110605"/>
        </c:manualLayout>
      </c:layout>
      <c:barChart>
        <c:barDir val="col"/>
        <c:grouping val="clustered"/>
        <c:varyColors val="0"/>
        <c:ser>
          <c:idx val="0"/>
          <c:order val="0"/>
          <c:tx>
            <c:strRef>
              <c:f>Лист1!$B$1</c:f>
              <c:strCache>
                <c:ptCount val="1"/>
                <c:pt idx="0">
                  <c:v>Ряд 1</c:v>
                </c:pt>
              </c:strCache>
            </c:strRef>
          </c:tx>
          <c:spPr>
            <a:solidFill>
              <a:srgbClr val="A7EA52"/>
            </a:solidFill>
            <a:ln w="57240">
              <a:solidFill>
                <a:srgbClr val="95A4DE"/>
              </a:solidFill>
              <a:round/>
            </a:ln>
            <a:scene3d>
              <a:camera prst="orthographicFront"/>
              <a:lightRig rig="threePt" dir="t"/>
            </a:scene3d>
            <a:sp3d>
              <a:bevelT w="190500" h="38100"/>
            </a:sp3d>
          </c:spPr>
          <c:invertIfNegative val="0"/>
          <c:dPt>
            <c:idx val="0"/>
            <c:invertIfNegative val="0"/>
            <c:bubble3D val="0"/>
            <c:spPr>
              <a:solidFill>
                <a:srgbClr val="B8C2E9"/>
              </a:solidFill>
              <a:ln w="57240">
                <a:solidFill>
                  <a:srgbClr val="95A4DE"/>
                </a:solidFill>
                <a:round/>
              </a:ln>
              <a:scene3d>
                <a:camera prst="orthographicFront"/>
                <a:lightRig rig="threePt" dir="t"/>
              </a:scene3d>
              <a:sp3d>
                <a:bevelT w="190500" h="38100"/>
              </a:sp3d>
            </c:spPr>
            <c:extLst>
              <c:ext xmlns:c16="http://schemas.microsoft.com/office/drawing/2014/chart" uri="{C3380CC4-5D6E-409C-BE32-E72D297353CC}">
                <c16:uniqueId val="{00000001-A203-44C3-8F7E-0BB6CEA01D59}"/>
              </c:ext>
            </c:extLst>
          </c:dPt>
          <c:dPt>
            <c:idx val="1"/>
            <c:invertIfNegative val="0"/>
            <c:bubble3D val="0"/>
            <c:spPr>
              <a:solidFill>
                <a:srgbClr val="B8C2E9"/>
              </a:solidFill>
              <a:ln w="57240">
                <a:solidFill>
                  <a:srgbClr val="95A4DE"/>
                </a:solidFill>
                <a:round/>
              </a:ln>
              <a:scene3d>
                <a:camera prst="orthographicFront"/>
                <a:lightRig rig="threePt" dir="t"/>
              </a:scene3d>
              <a:sp3d>
                <a:bevelT w="190500" h="38100"/>
              </a:sp3d>
            </c:spPr>
            <c:extLst>
              <c:ext xmlns:c16="http://schemas.microsoft.com/office/drawing/2014/chart" uri="{C3380CC4-5D6E-409C-BE32-E72D297353CC}">
                <c16:uniqueId val="{00000003-A203-44C3-8F7E-0BB6CEA01D59}"/>
              </c:ext>
            </c:extLst>
          </c:dPt>
          <c:dPt>
            <c:idx val="2"/>
            <c:invertIfNegative val="0"/>
            <c:bubble3D val="0"/>
            <c:spPr>
              <a:solidFill>
                <a:srgbClr val="B8C2E9"/>
              </a:solidFill>
              <a:ln w="57240">
                <a:solidFill>
                  <a:srgbClr val="95A4DE"/>
                </a:solidFill>
                <a:round/>
              </a:ln>
              <a:scene3d>
                <a:camera prst="orthographicFront"/>
                <a:lightRig rig="threePt" dir="t"/>
              </a:scene3d>
              <a:sp3d>
                <a:bevelT w="190500" h="38100"/>
              </a:sp3d>
            </c:spPr>
            <c:extLst>
              <c:ext xmlns:c16="http://schemas.microsoft.com/office/drawing/2014/chart" uri="{C3380CC4-5D6E-409C-BE32-E72D297353CC}">
                <c16:uniqueId val="{00000005-A203-44C3-8F7E-0BB6CEA01D59}"/>
              </c:ext>
            </c:extLst>
          </c:dPt>
          <c:dLbls>
            <c:dLbl>
              <c:idx val="0"/>
              <c:tx>
                <c:rich>
                  <a:bodyPr/>
                  <a:lstStyle/>
                  <a:p>
                    <a:r>
                      <a:rPr lang="en-US" sz="1200" b="0" strike="noStrike" spc="-1" dirty="0">
                        <a:solidFill>
                          <a:srgbClr val="000000"/>
                        </a:solidFill>
                        <a:latin typeface="Trebuchet MS"/>
                        <a:ea typeface="DejaVu Sans"/>
                      </a:rPr>
                      <a:t>2 245,2</a:t>
                    </a:r>
                  </a:p>
                </c:rich>
              </c:tx>
              <c:numFmt formatCode="0.0" sourceLinked="0"/>
              <c:sp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1-A203-44C3-8F7E-0BB6CEA01D59}"/>
                </c:ext>
              </c:extLst>
            </c:dLbl>
            <c:dLbl>
              <c:idx val="1"/>
              <c:tx>
                <c:rich>
                  <a:bodyPr/>
                  <a:lstStyle/>
                  <a:p>
                    <a:r>
                      <a:rPr lang="en-US" sz="1200" b="0" strike="noStrike" spc="-1" dirty="0">
                        <a:solidFill>
                          <a:srgbClr val="000000"/>
                        </a:solidFill>
                        <a:latin typeface="Trebuchet MS"/>
                        <a:ea typeface="DejaVu Sans"/>
                      </a:rPr>
                      <a:t>2 187,0</a:t>
                    </a:r>
                  </a:p>
                </c:rich>
              </c:tx>
              <c:numFmt formatCode="0.0" sourceLinked="0"/>
              <c:sp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3-A203-44C3-8F7E-0BB6CEA01D59}"/>
                </c:ext>
              </c:extLst>
            </c:dLbl>
            <c:dLbl>
              <c:idx val="2"/>
              <c:layout>
                <c:manualLayout>
                  <c:x val="9.0944526941659706E-3"/>
                  <c:y val="4.64451367736136E-3"/>
                </c:manualLayout>
              </c:layout>
              <c:tx>
                <c:rich>
                  <a:bodyPr/>
                  <a:lstStyle/>
                  <a:p>
                    <a:r>
                      <a:rPr lang="en-US" sz="1200" b="0" strike="noStrike" spc="-1" dirty="0">
                        <a:solidFill>
                          <a:srgbClr val="000000"/>
                        </a:solidFill>
                        <a:latin typeface="Trebuchet MS"/>
                        <a:ea typeface="DejaVu Sans"/>
                      </a:rPr>
                      <a:t>2</a:t>
                    </a:r>
                    <a:r>
                      <a:rPr lang="en-US" sz="1200" b="0" strike="noStrike" spc="-1" baseline="0" dirty="0">
                        <a:solidFill>
                          <a:srgbClr val="000000"/>
                        </a:solidFill>
                        <a:latin typeface="Trebuchet MS"/>
                        <a:ea typeface="DejaVu Sans"/>
                      </a:rPr>
                      <a:t> 685,6</a:t>
                    </a:r>
                    <a:endParaRPr lang="en-US" sz="1200" b="0" strike="noStrike" spc="-1" dirty="0">
                      <a:solidFill>
                        <a:srgbClr val="000000"/>
                      </a:solidFill>
                      <a:latin typeface="Trebuchet MS"/>
                      <a:ea typeface="DejaVu Sans"/>
                    </a:endParaRPr>
                  </a:p>
                </c:rich>
              </c:tx>
              <c:numFmt formatCode="0.0" sourceLinked="0"/>
              <c:sp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5-A203-44C3-8F7E-0BB6CEA01D59}"/>
                </c:ext>
              </c:extLst>
            </c:dLbl>
            <c:numFmt formatCode="0.0" sourceLinked="0"/>
            <c:spPr>
              <a:noFill/>
              <a:ln>
                <a:noFill/>
              </a:ln>
              <a:effectLst/>
            </c:spPr>
            <c:txPr>
              <a:bodyPr wrap="square"/>
              <a:lstStyle/>
              <a:p>
                <a:pPr>
                  <a:defRPr sz="1200" b="0" strike="noStrike" spc="-1">
                    <a:solidFill>
                      <a:srgbClr val="000000"/>
                    </a:solidFill>
                    <a:latin typeface="Trebuchet MS"/>
                    <a:ea typeface="DejaVu Sans"/>
                  </a:defRPr>
                </a:pPr>
                <a:endParaRPr lang="ru-RU"/>
              </a:p>
            </c:txPr>
            <c:dLblPos val="outEnd"/>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strRef>
              <c:f>Лист1!$A$2:$A$4</c:f>
              <c:strCache>
                <c:ptCount val="3"/>
                <c:pt idx="0">
                  <c:v>2022 год</c:v>
                </c:pt>
                <c:pt idx="1">
                  <c:v>2023 год</c:v>
                </c:pt>
                <c:pt idx="2">
                  <c:v>2024 год</c:v>
                </c:pt>
              </c:strCache>
            </c:strRef>
          </c:cat>
          <c:val>
            <c:numRef>
              <c:f>Лист1!$B$2:$B$4</c:f>
              <c:numCache>
                <c:formatCode>General</c:formatCode>
                <c:ptCount val="3"/>
                <c:pt idx="0">
                  <c:v>2245.1999999999998</c:v>
                </c:pt>
                <c:pt idx="1">
                  <c:v>2187</c:v>
                </c:pt>
                <c:pt idx="2">
                  <c:v>2686.6</c:v>
                </c:pt>
              </c:numCache>
            </c:numRef>
          </c:val>
          <c:extLst>
            <c:ext xmlns:c16="http://schemas.microsoft.com/office/drawing/2014/chart" uri="{C3380CC4-5D6E-409C-BE32-E72D297353CC}">
              <c16:uniqueId val="{00000006-A203-44C3-8F7E-0BB6CEA01D59}"/>
            </c:ext>
          </c:extLst>
        </c:ser>
        <c:dLbls>
          <c:showLegendKey val="0"/>
          <c:showVal val="0"/>
          <c:showCatName val="0"/>
          <c:showSerName val="0"/>
          <c:showPercent val="0"/>
          <c:showBubbleSize val="0"/>
        </c:dLbls>
        <c:gapWidth val="150"/>
        <c:overlap val="-25"/>
        <c:axId val="16960488"/>
        <c:axId val="64449734"/>
      </c:barChart>
      <c:catAx>
        <c:axId val="16960488"/>
        <c:scaling>
          <c:orientation val="minMax"/>
        </c:scaling>
        <c:delete val="0"/>
        <c:axPos val="b"/>
        <c:numFmt formatCode="General" sourceLinked="0"/>
        <c:majorTickMark val="none"/>
        <c:minorTickMark val="none"/>
        <c:tickLblPos val="nextTo"/>
        <c:spPr>
          <a:ln w="9360">
            <a:solidFill>
              <a:srgbClr val="8B8B8B"/>
            </a:solidFill>
            <a:round/>
          </a:ln>
        </c:spPr>
        <c:txPr>
          <a:bodyPr/>
          <a:lstStyle/>
          <a:p>
            <a:pPr>
              <a:defRPr sz="1200" b="0" strike="noStrike" spc="-1">
                <a:solidFill>
                  <a:srgbClr val="000000"/>
                </a:solidFill>
                <a:latin typeface="Calibri"/>
                <a:ea typeface="DejaVu Sans"/>
              </a:defRPr>
            </a:pPr>
            <a:endParaRPr lang="ru-RU"/>
          </a:p>
        </c:txPr>
        <c:crossAx val="64449734"/>
        <c:crosses val="autoZero"/>
        <c:auto val="1"/>
        <c:lblAlgn val="ctr"/>
        <c:lblOffset val="100"/>
        <c:noMultiLvlLbl val="0"/>
      </c:catAx>
      <c:valAx>
        <c:axId val="64449734"/>
        <c:scaling>
          <c:orientation val="minMax"/>
        </c:scaling>
        <c:delete val="1"/>
        <c:axPos val="l"/>
        <c:numFmt formatCode="General" sourceLinked="1"/>
        <c:majorTickMark val="none"/>
        <c:minorTickMark val="none"/>
        <c:tickLblPos val="nextTo"/>
        <c:crossAx val="16960488"/>
        <c:crosses val="autoZero"/>
        <c:crossBetween val="between"/>
      </c:valAx>
      <c:spPr>
        <a:noFill/>
        <a:ln w="0">
          <a:noFill/>
        </a:ln>
      </c:spPr>
    </c:plotArea>
    <c:plotVisOnly val="1"/>
    <c:dispBlanksAs val="gap"/>
    <c:showDLblsOverMax val="1"/>
  </c:chart>
  <c:spPr>
    <a:solidFill>
      <a:srgbClr val="FFE6D3"/>
    </a:solidFill>
    <a:ln w="9360">
      <a:solidFill>
        <a:srgbClr val="D9D9D9"/>
      </a:solidFill>
      <a:round/>
    </a:ln>
    <a:scene3d>
      <a:camera prst="orthographicFront"/>
      <a:lightRig rig="threePt" dir="t"/>
    </a:scene3d>
    <a:sp3d>
      <a:bevelT w="190500" h="38100"/>
    </a:sp3d>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c:style val="2"/>
  <c:chart>
    <c:autoTitleDeleted val="1"/>
    <c:plotArea>
      <c:layout>
        <c:manualLayout>
          <c:layoutTarget val="inner"/>
          <c:xMode val="edge"/>
          <c:yMode val="edge"/>
          <c:x val="5.518409308256296E-2"/>
          <c:y val="7.6808686247723135E-2"/>
          <c:w val="0.94461954981758933"/>
          <c:h val="0.92134722933743174"/>
        </c:manualLayout>
      </c:layout>
      <c:barChart>
        <c:barDir val="bar"/>
        <c:grouping val="percentStacked"/>
        <c:varyColors val="0"/>
        <c:ser>
          <c:idx val="0"/>
          <c:order val="0"/>
          <c:spPr>
            <a:solidFill>
              <a:srgbClr val="006699"/>
            </a:solidFill>
            <a:ln w="9360">
              <a:solidFill>
                <a:srgbClr val="7BAD3C"/>
              </a:solidFill>
              <a:round/>
            </a:ln>
            <a:scene3d>
              <a:camera prst="orthographicFront"/>
              <a:lightRig rig="threePt" dir="t"/>
            </a:scene3d>
            <a:sp3d>
              <a:bevelT w="190500" h="38100"/>
            </a:sp3d>
          </c:spPr>
          <c:invertIfNegative val="0"/>
          <c:cat>
            <c:numRef>
              <c:f>Лист1!$A$1:$A$5</c:f>
              <c:numCache>
                <c:formatCode>General</c:formatCode>
                <c:ptCount val="5"/>
              </c:numCache>
            </c:numRef>
          </c:cat>
          <c:val>
            <c:numRef>
              <c:f>Лист1!$B$1:$B$5</c:f>
              <c:numCache>
                <c:formatCode>General</c:formatCode>
                <c:ptCount val="5"/>
                <c:pt idx="0">
                  <c:v>0</c:v>
                </c:pt>
              </c:numCache>
            </c:numRef>
          </c:val>
          <c:extLst>
            <c:ext xmlns:c15="http://schemas.microsoft.com/office/drawing/2012/chart" uri="{02D57815-91ED-43cb-92C2-25804820EDAC}">
              <c15:filteredSeriesTitle>
                <c15:tx>
                  <c:strRef>
                    <c:extLst>
                      <c:ext uri="{02D57815-91ED-43cb-92C2-25804820EDAC}">
                        <c15:formulaRef>
                          <c15:sqref>Лист1!#REF!</c15:sqref>
                        </c15:formulaRef>
                      </c:ext>
                    </c:extLst>
                    <c:strCache>
                      <c:ptCount val="1"/>
                      <c:pt idx="0">
                        <c:v>#REF!</c:v>
                      </c:pt>
                    </c:strCache>
                  </c:strRef>
                </c15:tx>
              </c15:filteredSeriesTitle>
            </c:ext>
            <c:ext xmlns:c16="http://schemas.microsoft.com/office/drawing/2014/chart" uri="{C3380CC4-5D6E-409C-BE32-E72D297353CC}">
              <c16:uniqueId val="{00000000-149F-4187-BE19-F7D98FB2E9FA}"/>
            </c:ext>
          </c:extLst>
        </c:ser>
        <c:ser>
          <c:idx val="1"/>
          <c:order val="1"/>
          <c:spPr>
            <a:solidFill>
              <a:srgbClr val="9EE0F8"/>
            </a:solidFill>
            <a:ln w="9360">
              <a:solidFill>
                <a:srgbClr val="7BAD3C"/>
              </a:solidFill>
              <a:round/>
            </a:ln>
            <a:scene3d>
              <a:camera prst="orthographicFront"/>
              <a:lightRig rig="threePt" dir="t"/>
            </a:scene3d>
            <a:sp3d>
              <a:bevelT w="190500" h="38100"/>
            </a:sp3d>
          </c:spPr>
          <c:invertIfNegative val="0"/>
          <c:dPt>
            <c:idx val="0"/>
            <c:invertIfNegative val="0"/>
            <c:bubble3D val="0"/>
            <c:extLst>
              <c:ext xmlns:c16="http://schemas.microsoft.com/office/drawing/2014/chart" uri="{C3380CC4-5D6E-409C-BE32-E72D297353CC}">
                <c16:uniqueId val="{00000002-149F-4187-BE19-F7D98FB2E9FA}"/>
              </c:ext>
            </c:extLst>
          </c:dPt>
          <c:dPt>
            <c:idx val="1"/>
            <c:invertIfNegative val="0"/>
            <c:bubble3D val="0"/>
            <c:extLst>
              <c:ext xmlns:c16="http://schemas.microsoft.com/office/drawing/2014/chart" uri="{C3380CC4-5D6E-409C-BE32-E72D297353CC}">
                <c16:uniqueId val="{00000004-149F-4187-BE19-F7D98FB2E9FA}"/>
              </c:ext>
            </c:extLst>
          </c:dPt>
          <c:dPt>
            <c:idx val="2"/>
            <c:invertIfNegative val="0"/>
            <c:bubble3D val="0"/>
            <c:extLst>
              <c:ext xmlns:c16="http://schemas.microsoft.com/office/drawing/2014/chart" uri="{C3380CC4-5D6E-409C-BE32-E72D297353CC}">
                <c16:uniqueId val="{00000006-149F-4187-BE19-F7D98FB2E9FA}"/>
              </c:ext>
            </c:extLst>
          </c:dPt>
          <c:dPt>
            <c:idx val="4"/>
            <c:invertIfNegative val="0"/>
            <c:bubble3D val="0"/>
            <c:extLst>
              <c:ext xmlns:c16="http://schemas.microsoft.com/office/drawing/2014/chart" uri="{C3380CC4-5D6E-409C-BE32-E72D297353CC}">
                <c16:uniqueId val="{00000008-149F-4187-BE19-F7D98FB2E9FA}"/>
              </c:ext>
            </c:extLst>
          </c:dPt>
          <c:dLbls>
            <c:dLbl>
              <c:idx val="0"/>
              <c:tx>
                <c:rich>
                  <a:bodyPr/>
                  <a:lstStyle/>
                  <a:p>
                    <a:r>
                      <a:rPr lang="en-US" sz="900" b="0" strike="noStrike" spc="-1">
                        <a:solidFill>
                          <a:srgbClr val="000000"/>
                        </a:solidFill>
                        <a:latin typeface="Trebuchet MS"/>
                        <a:ea typeface="DejaVu Sans"/>
                      </a:rPr>
                      <a:t>14,1</a:t>
                    </a:r>
                  </a:p>
                </c:rich>
              </c:tx>
              <c:numFmt formatCode="#,##0.0" sourceLinked="0"/>
              <c:spPr/>
              <c:dLblPos val="ctr"/>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2-149F-4187-BE19-F7D98FB2E9FA}"/>
                </c:ext>
              </c:extLst>
            </c:dLbl>
            <c:dLbl>
              <c:idx val="1"/>
              <c:layout>
                <c:manualLayout>
                  <c:x val="1.2734893608487301E-3"/>
                  <c:y val="-4.2788229261353896E-3"/>
                </c:manualLayout>
              </c:layout>
              <c:numFmt formatCode="#,##0.0" sourceLinked="0"/>
              <c:spPr/>
              <c:txPr>
                <a:bodyPr wrap="square"/>
                <a:lstStyle/>
                <a:p>
                  <a:pPr>
                    <a:defRPr sz="900" b="1" strike="noStrike" spc="-1">
                      <a:solidFill>
                        <a:srgbClr val="000000"/>
                      </a:solidFill>
                      <a:latin typeface="Trebuchet MS"/>
                      <a:ea typeface="DejaVu Sans"/>
                    </a:defRPr>
                  </a:pPr>
                  <a:endParaRPr lang="ru-RU"/>
                </a:p>
              </c:txPr>
              <c:dLblPos val="ctr"/>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4-149F-4187-BE19-F7D98FB2E9FA}"/>
                </c:ext>
              </c:extLst>
            </c:dLbl>
            <c:dLbl>
              <c:idx val="2"/>
              <c:layout>
                <c:manualLayout>
                  <c:x val="-1.2734893608487301E-3"/>
                  <c:y val="-8.5576458522707705E-3"/>
                </c:manualLayout>
              </c:layout>
              <c:numFmt formatCode="#,##0.0" sourceLinked="0"/>
              <c:spPr/>
              <c:txPr>
                <a:bodyPr wrap="square"/>
                <a:lstStyle/>
                <a:p>
                  <a:pPr>
                    <a:defRPr sz="900" b="1" strike="noStrike" spc="-1">
                      <a:solidFill>
                        <a:srgbClr val="000000"/>
                      </a:solidFill>
                      <a:latin typeface="Trebuchet MS"/>
                      <a:ea typeface="DejaVu Sans"/>
                    </a:defRPr>
                  </a:pPr>
                  <a:endParaRPr lang="ru-RU"/>
                </a:p>
              </c:txPr>
              <c:dLblPos val="ctr"/>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6-149F-4187-BE19-F7D98FB2E9FA}"/>
                </c:ext>
              </c:extLst>
            </c:dLbl>
            <c:dLbl>
              <c:idx val="4"/>
              <c:layout>
                <c:manualLayout>
                  <c:x val="1.2734893608487301E-3"/>
                  <c:y val="-6.4182343892029998E-3"/>
                </c:manualLayout>
              </c:layout>
              <c:numFmt formatCode="#,##0.0" sourceLinked="0"/>
              <c:spPr/>
              <c:txPr>
                <a:bodyPr wrap="square"/>
                <a:lstStyle/>
                <a:p>
                  <a:pPr>
                    <a:defRPr sz="900" b="1" strike="noStrike" spc="-1">
                      <a:solidFill>
                        <a:srgbClr val="000000"/>
                      </a:solidFill>
                      <a:latin typeface="Trebuchet MS"/>
                      <a:ea typeface="DejaVu Sans"/>
                    </a:defRPr>
                  </a:pPr>
                  <a:endParaRPr lang="ru-RU"/>
                </a:p>
              </c:txPr>
              <c:dLblPos val="ctr"/>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8-149F-4187-BE19-F7D98FB2E9FA}"/>
                </c:ext>
              </c:extLst>
            </c:dLbl>
            <c:numFmt formatCode="#,##0.0" sourceLinked="0"/>
            <c:spPr>
              <a:noFill/>
              <a:ln>
                <a:noFill/>
              </a:ln>
              <a:effectLst/>
            </c:spPr>
            <c:txPr>
              <a:bodyPr wrap="square"/>
              <a:lstStyle/>
              <a:p>
                <a:pPr>
                  <a:defRPr sz="900" b="1" strike="noStrike" spc="-1">
                    <a:solidFill>
                      <a:srgbClr val="000000"/>
                    </a:solidFill>
                    <a:latin typeface="Trebuchet MS"/>
                    <a:ea typeface="DejaVu Sans"/>
                  </a:defRPr>
                </a:pPr>
                <a:endParaRPr lang="ru-RU"/>
              </a:p>
            </c:txPr>
            <c:dLblPos val="ctr"/>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numRef>
              <c:f>Лист1!$A$1:$A$5</c:f>
              <c:numCache>
                <c:formatCode>General</c:formatCode>
                <c:ptCount val="5"/>
              </c:numCache>
            </c:numRef>
          </c:cat>
          <c:val>
            <c:numRef>
              <c:f>Лист1!$C$1:$C$5</c:f>
              <c:numCache>
                <c:formatCode>General</c:formatCode>
                <c:ptCount val="5"/>
              </c:numCache>
            </c:numRef>
          </c:val>
          <c:extLst>
            <c:ext xmlns:c15="http://schemas.microsoft.com/office/drawing/2012/chart" uri="{02D57815-91ED-43cb-92C2-25804820EDAC}">
              <c15:filteredSeriesTitle>
                <c15:tx>
                  <c:strRef>
                    <c:extLst>
                      <c:ext uri="{02D57815-91ED-43cb-92C2-25804820EDAC}">
                        <c15:formulaRef>
                          <c15:sqref>Лист1!#REF!</c15:sqref>
                        </c15:formulaRef>
                      </c:ext>
                    </c:extLst>
                    <c:strCache>
                      <c:ptCount val="1"/>
                      <c:pt idx="0">
                        <c:v>#REF!</c:v>
                      </c:pt>
                    </c:strCache>
                  </c:strRef>
                </c15:tx>
              </c15:filteredSeriesTitle>
            </c:ext>
            <c:ext xmlns:c16="http://schemas.microsoft.com/office/drawing/2014/chart" uri="{C3380CC4-5D6E-409C-BE32-E72D297353CC}">
              <c16:uniqueId val="{00000009-149F-4187-BE19-F7D98FB2E9FA}"/>
            </c:ext>
          </c:extLst>
        </c:ser>
        <c:ser>
          <c:idx val="2"/>
          <c:order val="2"/>
          <c:spPr>
            <a:solidFill>
              <a:srgbClr val="FFC000"/>
            </a:solidFill>
            <a:ln w="9360">
              <a:solidFill>
                <a:srgbClr val="919ACA"/>
              </a:solidFill>
              <a:round/>
            </a:ln>
            <a:scene3d>
              <a:camera prst="orthographicFront"/>
              <a:lightRig rig="threePt" dir="t"/>
            </a:scene3d>
            <a:sp3d>
              <a:bevelT w="190500" h="38100"/>
            </a:sp3d>
          </c:spPr>
          <c:invertIfNegative val="0"/>
          <c:dLbls>
            <c:numFmt formatCode="#,##0.0" sourceLinked="0"/>
            <c:spPr>
              <a:noFill/>
              <a:ln>
                <a:noFill/>
              </a:ln>
              <a:effectLst/>
            </c:spPr>
            <c:txPr>
              <a:bodyPr wrap="square"/>
              <a:lstStyle/>
              <a:p>
                <a:pPr>
                  <a:defRPr sz="900" b="1" strike="noStrike" spc="-1">
                    <a:solidFill>
                      <a:srgbClr val="000000"/>
                    </a:solidFill>
                    <a:latin typeface="Trebuchet MS"/>
                    <a:ea typeface="DejaVu Sans"/>
                  </a:defRPr>
                </a:pPr>
                <a:endParaRPr lang="ru-RU"/>
              </a:p>
            </c:txPr>
            <c:dLblPos val="ctr"/>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numRef>
              <c:f>Лист1!$A$1:$A$5</c:f>
              <c:numCache>
                <c:formatCode>General</c:formatCode>
                <c:ptCount val="5"/>
              </c:numCache>
            </c:numRef>
          </c:cat>
          <c:val>
            <c:numRef>
              <c:f>Лист1!$D$1:$D$5</c:f>
              <c:numCache>
                <c:formatCode>General</c:formatCode>
                <c:ptCount val="5"/>
              </c:numCache>
            </c:numRef>
          </c:val>
          <c:extLst>
            <c:ext xmlns:c15="http://schemas.microsoft.com/office/drawing/2012/chart" uri="{02D57815-91ED-43cb-92C2-25804820EDAC}">
              <c15:filteredSeriesTitle>
                <c15:tx>
                  <c:strRef>
                    <c:extLst>
                      <c:ext uri="{02D57815-91ED-43cb-92C2-25804820EDAC}">
                        <c15:formulaRef>
                          <c15:sqref>Лист1!#REF!</c15:sqref>
                        </c15:formulaRef>
                      </c:ext>
                    </c:extLst>
                    <c:strCache>
                      <c:ptCount val="1"/>
                      <c:pt idx="0">
                        <c:v>#REF!</c:v>
                      </c:pt>
                    </c:strCache>
                  </c:strRef>
                </c15:tx>
              </c15:filteredSeriesTitle>
            </c:ext>
            <c:ext xmlns:c16="http://schemas.microsoft.com/office/drawing/2014/chart" uri="{C3380CC4-5D6E-409C-BE32-E72D297353CC}">
              <c16:uniqueId val="{0000000A-149F-4187-BE19-F7D98FB2E9FA}"/>
            </c:ext>
          </c:extLst>
        </c:ser>
        <c:ser>
          <c:idx val="3"/>
          <c:order val="3"/>
          <c:spPr>
            <a:solidFill>
              <a:srgbClr val="C0EF94"/>
            </a:solidFill>
            <a:ln w="9360">
              <a:solidFill>
                <a:srgbClr val="7BAD3C"/>
              </a:solidFill>
              <a:round/>
            </a:ln>
            <a:scene3d>
              <a:camera prst="orthographicFront"/>
              <a:lightRig rig="threePt" dir="t"/>
            </a:scene3d>
            <a:sp3d>
              <a:bevelT w="190500" h="38100"/>
            </a:sp3d>
          </c:spPr>
          <c:invertIfNegative val="0"/>
          <c:dLbls>
            <c:numFmt formatCode="#,##0.0" sourceLinked="0"/>
            <c:spPr>
              <a:noFill/>
              <a:ln>
                <a:noFill/>
              </a:ln>
              <a:effectLst/>
            </c:spPr>
            <c:txPr>
              <a:bodyPr wrap="square"/>
              <a:lstStyle/>
              <a:p>
                <a:pPr>
                  <a:defRPr sz="900" b="1" strike="noStrike" spc="-1">
                    <a:solidFill>
                      <a:srgbClr val="000000"/>
                    </a:solidFill>
                    <a:latin typeface="Trebuchet MS"/>
                    <a:ea typeface="DejaVu Sans"/>
                  </a:defRPr>
                </a:pPr>
                <a:endParaRPr lang="ru-RU"/>
              </a:p>
            </c:txPr>
            <c:dLblPos val="ctr"/>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numRef>
              <c:f>Лист1!$A$1:$A$5</c:f>
              <c:numCache>
                <c:formatCode>General</c:formatCode>
                <c:ptCount val="5"/>
              </c:numCache>
            </c:numRef>
          </c:cat>
          <c:val>
            <c:numRef>
              <c:f>Лист1!$E$1:$E$5</c:f>
              <c:numCache>
                <c:formatCode>General</c:formatCode>
                <c:ptCount val="5"/>
              </c:numCache>
            </c:numRef>
          </c:val>
          <c:extLst>
            <c:ext xmlns:c15="http://schemas.microsoft.com/office/drawing/2012/chart" uri="{02D57815-91ED-43cb-92C2-25804820EDAC}">
              <c15:filteredSeriesTitle>
                <c15:tx>
                  <c:strRef>
                    <c:extLst>
                      <c:ext uri="{02D57815-91ED-43cb-92C2-25804820EDAC}">
                        <c15:formulaRef>
                          <c15:sqref>Лист1!#REF!</c15:sqref>
                        </c15:formulaRef>
                      </c:ext>
                    </c:extLst>
                    <c:strCache>
                      <c:ptCount val="1"/>
                      <c:pt idx="0">
                        <c:v>#REF!</c:v>
                      </c:pt>
                    </c:strCache>
                  </c:strRef>
                </c15:tx>
              </c15:filteredSeriesTitle>
            </c:ext>
            <c:ext xmlns:c16="http://schemas.microsoft.com/office/drawing/2014/chart" uri="{C3380CC4-5D6E-409C-BE32-E72D297353CC}">
              <c16:uniqueId val="{0000000B-149F-4187-BE19-F7D98FB2E9FA}"/>
            </c:ext>
          </c:extLst>
        </c:ser>
        <c:ser>
          <c:idx val="4"/>
          <c:order val="4"/>
          <c:spPr>
            <a:solidFill>
              <a:srgbClr val="00B0F0"/>
            </a:solidFill>
            <a:ln w="9360">
              <a:solidFill>
                <a:srgbClr val="7BAD3C"/>
              </a:solidFill>
              <a:round/>
            </a:ln>
            <a:scene3d>
              <a:camera prst="orthographicFront"/>
              <a:lightRig rig="threePt" dir="t"/>
            </a:scene3d>
            <a:sp3d>
              <a:bevelT w="190500" h="38100"/>
            </a:sp3d>
          </c:spPr>
          <c:invertIfNegative val="0"/>
          <c:dLbls>
            <c:numFmt formatCode="#,##0.0" sourceLinked="0"/>
            <c:spPr>
              <a:noFill/>
              <a:ln>
                <a:noFill/>
              </a:ln>
              <a:effectLst/>
            </c:spPr>
            <c:txPr>
              <a:bodyPr wrap="square"/>
              <a:lstStyle/>
              <a:p>
                <a:pPr>
                  <a:defRPr sz="900" b="1" strike="noStrike" spc="-1">
                    <a:solidFill>
                      <a:srgbClr val="000000"/>
                    </a:solidFill>
                    <a:latin typeface="Trebuchet MS"/>
                    <a:ea typeface="DejaVu Sans"/>
                  </a:defRPr>
                </a:pPr>
                <a:endParaRPr lang="ru-RU"/>
              </a:p>
            </c:txPr>
            <c:dLblPos val="ctr"/>
            <c:showLegendKey val="0"/>
            <c:showVal val="1"/>
            <c:showCatName val="0"/>
            <c:showSerName val="0"/>
            <c:showPercent val="0"/>
            <c:showBubbleSize val="1"/>
            <c:separator>; </c:separator>
            <c:showLeaderLines val="0"/>
            <c:extLst>
              <c:ext xmlns:c15="http://schemas.microsoft.com/office/drawing/2012/chart" uri="{CE6537A1-D6FC-4f65-9D91-7224C49458BB}">
                <c15:showLeaderLines val="0"/>
              </c:ext>
            </c:extLst>
          </c:dLbls>
          <c:cat>
            <c:numRef>
              <c:f>Лист1!$A$1:$A$5</c:f>
              <c:numCache>
                <c:formatCode>General</c:formatCode>
                <c:ptCount val="5"/>
              </c:numCache>
            </c:numRef>
          </c:cat>
          <c:val>
            <c:numRef>
              <c:f>Лист1!$F$1:$F$5</c:f>
              <c:numCache>
                <c:formatCode>General</c:formatCode>
                <c:ptCount val="5"/>
              </c:numCache>
            </c:numRef>
          </c:val>
          <c:extLst>
            <c:ext xmlns:c15="http://schemas.microsoft.com/office/drawing/2012/chart" uri="{02D57815-91ED-43cb-92C2-25804820EDAC}">
              <c15:filteredSeriesTitle>
                <c15:tx>
                  <c:strRef>
                    <c:extLst>
                      <c:ext uri="{02D57815-91ED-43cb-92C2-25804820EDAC}">
                        <c15:formulaRef>
                          <c15:sqref>Лист1!#REF!</c15:sqref>
                        </c15:formulaRef>
                      </c:ext>
                    </c:extLst>
                    <c:strCache>
                      <c:ptCount val="1"/>
                      <c:pt idx="0">
                        <c:v>#REF!</c:v>
                      </c:pt>
                    </c:strCache>
                  </c:strRef>
                </c15:tx>
              </c15:filteredSeriesTitle>
            </c:ext>
            <c:ext xmlns:c16="http://schemas.microsoft.com/office/drawing/2014/chart" uri="{C3380CC4-5D6E-409C-BE32-E72D297353CC}">
              <c16:uniqueId val="{0000000C-149F-4187-BE19-F7D98FB2E9FA}"/>
            </c:ext>
          </c:extLst>
        </c:ser>
        <c:dLbls>
          <c:showLegendKey val="0"/>
          <c:showVal val="0"/>
          <c:showCatName val="0"/>
          <c:showSerName val="0"/>
          <c:showPercent val="0"/>
          <c:showBubbleSize val="0"/>
        </c:dLbls>
        <c:gapWidth val="150"/>
        <c:overlap val="100"/>
        <c:axId val="4591894"/>
        <c:axId val="67927213"/>
      </c:barChart>
      <c:catAx>
        <c:axId val="4591894"/>
        <c:scaling>
          <c:orientation val="minMax"/>
        </c:scaling>
        <c:delete val="1"/>
        <c:axPos val="l"/>
        <c:numFmt formatCode="General" sourceLinked="0"/>
        <c:majorTickMark val="none"/>
        <c:minorTickMark val="none"/>
        <c:tickLblPos val="nextTo"/>
        <c:crossAx val="67927213"/>
        <c:crosses val="autoZero"/>
        <c:auto val="1"/>
        <c:lblAlgn val="ctr"/>
        <c:lblOffset val="100"/>
        <c:noMultiLvlLbl val="0"/>
      </c:catAx>
      <c:valAx>
        <c:axId val="67927213"/>
        <c:scaling>
          <c:orientation val="minMax"/>
        </c:scaling>
        <c:delete val="1"/>
        <c:axPos val="b"/>
        <c:numFmt formatCode="0%" sourceLinked="1"/>
        <c:majorTickMark val="out"/>
        <c:minorTickMark val="none"/>
        <c:tickLblPos val="nextTo"/>
        <c:crossAx val="4591894"/>
        <c:crosses val="autoZero"/>
        <c:crossBetween val="between"/>
      </c:valAx>
      <c:spPr>
        <a:noFill/>
        <a:ln w="0">
          <a:noFill/>
        </a:ln>
      </c:spPr>
    </c:plotArea>
    <c:plotVisOnly val="1"/>
    <c:dispBlanksAs val="gap"/>
    <c:showDLblsOverMax val="1"/>
  </c:chart>
  <c:spPr>
    <a:noFill/>
    <a:ln w="9360">
      <a:noFill/>
    </a:ln>
  </c:sp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cdr:x>
      <cdr:y>0.61255</cdr:y>
    </cdr:from>
    <cdr:to>
      <cdr:x>0.17817</cdr:x>
      <cdr:y>0.99839</cdr:y>
    </cdr:to>
    <cdr:sp macro="" textlink="">
      <cdr:nvSpPr>
        <cdr:cNvPr id="296" name="TextBox 1"/>
        <cdr:cNvSpPr/>
      </cdr:nvSpPr>
      <cdr:spPr>
        <a:xfrm xmlns:a="http://schemas.openxmlformats.org/drawingml/2006/main">
          <a:off x="0" y="1366560"/>
          <a:ext cx="718200" cy="86076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userShapes>
</file>

<file path=ppt/drawings/drawing2.xml><?xml version="1.0" encoding="utf-8"?>
<c:userShapes xmlns:c="http://schemas.openxmlformats.org/drawingml/2006/chart">
  <cdr:relSizeAnchor xmlns:cdr="http://schemas.openxmlformats.org/drawingml/2006/chartDrawing">
    <cdr:from>
      <cdr:x>0</cdr:x>
      <cdr:y>0.61255</cdr:y>
    </cdr:from>
    <cdr:to>
      <cdr:x>0.17817</cdr:x>
      <cdr:y>0.99839</cdr:y>
    </cdr:to>
    <cdr:sp macro="" textlink="">
      <cdr:nvSpPr>
        <cdr:cNvPr id="299" name="TextBox 1"/>
        <cdr:cNvSpPr/>
      </cdr:nvSpPr>
      <cdr:spPr>
        <a:xfrm xmlns:a="http://schemas.openxmlformats.org/drawingml/2006/main">
          <a:off x="0" y="1366560"/>
          <a:ext cx="718200" cy="86076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userShapes>
</file>

<file path=ppt/drawings/drawing3.xml><?xml version="1.0" encoding="utf-8"?>
<c:userShapes xmlns:c="http://schemas.openxmlformats.org/drawingml/2006/chart">
  <cdr:relSizeAnchor xmlns:cdr="http://schemas.openxmlformats.org/drawingml/2006/chartDrawing">
    <cdr:from>
      <cdr:x>0</cdr:x>
      <cdr:y>0.61261</cdr:y>
    </cdr:from>
    <cdr:to>
      <cdr:x>0.17813</cdr:x>
      <cdr:y>0.99868</cdr:y>
    </cdr:to>
    <cdr:sp macro="" textlink="">
      <cdr:nvSpPr>
        <cdr:cNvPr id="311" name="TextBox 1"/>
        <cdr:cNvSpPr/>
      </cdr:nvSpPr>
      <cdr:spPr>
        <a:xfrm xmlns:a="http://schemas.openxmlformats.org/drawingml/2006/main">
          <a:off x="0" y="1675440"/>
          <a:ext cx="720720" cy="105588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userShapes>
</file>

<file path=ppt/drawings/drawing4.xml><?xml version="1.0" encoding="utf-8"?>
<c:userShapes xmlns:c="http://schemas.openxmlformats.org/drawingml/2006/chart">
  <cdr:relSizeAnchor xmlns:cdr="http://schemas.openxmlformats.org/drawingml/2006/chartDrawing">
    <cdr:from>
      <cdr:x>0</cdr:x>
      <cdr:y>0</cdr:y>
    </cdr:from>
    <cdr:to>
      <cdr:x>0.1438</cdr:x>
      <cdr:y>0.03139</cdr:y>
    </cdr:to>
    <cdr:sp macro="" textlink="">
      <cdr:nvSpPr>
        <cdr:cNvPr id="339" name="TextBox 1"/>
        <cdr:cNvSpPr/>
      </cdr:nvSpPr>
      <cdr:spPr>
        <a:xfrm xmlns:a="http://schemas.openxmlformats.org/drawingml/2006/main">
          <a:off x="0" y="0"/>
          <a:ext cx="1221633" cy="172413"/>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txBody>
        <a:bodyPr xmlns:a="http://schemas.openxmlformats.org/drawingml/2006/main" vertOverflow="clip" lIns="90000" tIns="45000" rIns="90000" bIns="45000" anchor="t">
          <a:noAutofit/>
        </a:bodyPr>
        <a:lstStyle xmlns:a="http://schemas.openxmlformats.org/drawingml/2006/main"/>
        <a:p xmlns:a="http://schemas.openxmlformats.org/drawingml/2006/main">
          <a:pPr algn="just">
            <a:lnSpc>
              <a:spcPct val="100000"/>
            </a:lnSpc>
            <a:buNone/>
          </a:pPr>
          <a:r>
            <a:rPr lang="ru-RU" sz="1200" b="0" strike="noStrike" spc="-1" dirty="0">
              <a:solidFill>
                <a:srgbClr val="000000"/>
              </a:solidFill>
              <a:latin typeface="Calibri"/>
              <a:ea typeface="DejaVu Sans"/>
            </a:rPr>
            <a:t>м</a:t>
          </a:r>
          <a:r>
            <a:rPr lang="ru-RU" sz="1100" b="0" strike="noStrike" spc="-1" dirty="0">
              <a:solidFill>
                <a:srgbClr val="000000"/>
              </a:solidFill>
              <a:latin typeface="Calibri"/>
              <a:ea typeface="DejaVu Sans"/>
            </a:rPr>
            <a:t>лн. рублей</a:t>
          </a:r>
          <a:endParaRPr sz="1100" b="0" strike="noStrike" spc="-1" dirty="0">
            <a:latin typeface="Times New Roman"/>
          </a:endParaRPr>
        </a:p>
      </cdr:txBody>
    </cdr:sp>
  </cdr:relSizeAnchor>
  <cdr:relSizeAnchor xmlns:cdr="http://schemas.openxmlformats.org/drawingml/2006/chartDrawing">
    <cdr:from>
      <cdr:x>0.48773</cdr:x>
      <cdr:y>0.25068</cdr:y>
    </cdr:from>
    <cdr:to>
      <cdr:x>0.55532</cdr:x>
      <cdr:y>0.31675</cdr:y>
    </cdr:to>
    <cdr:sp macro="" textlink="">
      <cdr:nvSpPr>
        <cdr:cNvPr id="340" name="TextBox 3"/>
        <cdr:cNvSpPr/>
      </cdr:nvSpPr>
      <cdr:spPr>
        <a:xfrm xmlns:a="http://schemas.openxmlformats.org/drawingml/2006/main" rot="-19627200">
          <a:off x="4143600" y="1392840"/>
          <a:ext cx="574200" cy="367200"/>
        </a:xfrm>
        <a:prstGeom xmlns:a="http://schemas.openxmlformats.org/drawingml/2006/main" prst="rect">
          <a:avLst/>
        </a:prstGeom>
        <a:noFill xmlns:a="http://schemas.openxmlformats.org/drawingml/2006/main"/>
        <a:ln xmlns:a="http://schemas.openxmlformats.org/drawingml/2006/main" w="0">
          <a:noFill/>
        </a:ln>
        <a:scene3d xmlns:a="http://schemas.openxmlformats.org/drawingml/2006/main">
          <a:camera prst="orthographicFront">
            <a:rot lat="0" lon="0" rev="780000"/>
          </a:camera>
          <a:lightRig rig="threePt" dir="t"/>
        </a:scene3d>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txBody>
        <a:bodyPr xmlns:a="http://schemas.openxmlformats.org/drawingml/2006/main" vertOverflow="clip" lIns="90000" tIns="45000" rIns="90000" bIns="45000" anchor="t">
          <a:noAutofit/>
        </a:bodyPr>
        <a:lstStyle xmlns:a="http://schemas.openxmlformats.org/drawingml/2006/main"/>
        <a:p xmlns:a="http://schemas.openxmlformats.org/drawingml/2006/main">
          <a:pPr>
            <a:lnSpc>
              <a:spcPct val="100000"/>
            </a:lnSpc>
            <a:buNone/>
          </a:pPr>
          <a:endParaRPr sz="1000" b="0" strike="noStrike" spc="-1">
            <a:latin typeface="Times New Roman"/>
          </a:endParaRPr>
        </a:p>
        <a:p xmlns:a="http://schemas.openxmlformats.org/drawingml/2006/main">
          <a:pPr>
            <a:lnSpc>
              <a:spcPct val="100000"/>
            </a:lnSpc>
            <a:buNone/>
          </a:pPr>
          <a:endParaRPr sz="1000" b="0" strike="noStrike" spc="-1">
            <a:latin typeface="Times New Roman"/>
          </a:endParaRPr>
        </a:p>
      </cdr:txBody>
    </cdr:sp>
  </cdr:relSizeAnchor>
  <cdr:relSizeAnchor xmlns:cdr="http://schemas.openxmlformats.org/drawingml/2006/chartDrawing">
    <cdr:from>
      <cdr:x>0.5846</cdr:x>
      <cdr:y>0.22114</cdr:y>
    </cdr:from>
    <cdr:to>
      <cdr:x>0.66914</cdr:x>
      <cdr:y>0.29758</cdr:y>
    </cdr:to>
    <cdr:sp macro="" textlink="">
      <cdr:nvSpPr>
        <cdr:cNvPr id="341" name="TextBox 4"/>
        <cdr:cNvSpPr/>
      </cdr:nvSpPr>
      <cdr:spPr>
        <a:xfrm xmlns:a="http://schemas.openxmlformats.org/drawingml/2006/main">
          <a:off x="4966200" y="1228680"/>
          <a:ext cx="718200" cy="424800"/>
        </a:xfrm>
        <a:prstGeom xmlns:a="http://schemas.openxmlformats.org/drawingml/2006/main" prst="rect">
          <a:avLst/>
        </a:prstGeom>
        <a:noFill xmlns:a="http://schemas.openxmlformats.org/drawingml/2006/main"/>
        <a:ln xmlns:a="http://schemas.openxmlformats.org/drawingml/2006/main" w="0">
          <a:noFill/>
        </a:ln>
        <a:scene3d xmlns:a="http://schemas.openxmlformats.org/drawingml/2006/main">
          <a:camera prst="orthographicFront">
            <a:rot lat="0" lon="0" rev="2400000"/>
          </a:camera>
          <a:lightRig rig="threePt" dir="t"/>
        </a:scene3d>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txBody>
        <a:bodyPr xmlns:a="http://schemas.openxmlformats.org/drawingml/2006/main" vertOverflow="clip" lIns="90000" tIns="45000" rIns="90000" bIns="45000" anchor="t">
          <a:noAutofit/>
        </a:bodyPr>
        <a:lstStyle xmlns:a="http://schemas.openxmlformats.org/drawingml/2006/main"/>
        <a:p xmlns:a="http://schemas.openxmlformats.org/drawingml/2006/main">
          <a:pPr>
            <a:lnSpc>
              <a:spcPct val="100000"/>
            </a:lnSpc>
            <a:buNone/>
          </a:pPr>
          <a:endParaRPr sz="1000" b="0" strike="noStrike" spc="-1">
            <a:latin typeface="Times New Roman"/>
          </a:endParaRPr>
        </a:p>
        <a:p xmlns:a="http://schemas.openxmlformats.org/drawingml/2006/main">
          <a:pPr>
            <a:lnSpc>
              <a:spcPct val="100000"/>
            </a:lnSpc>
            <a:buNone/>
          </a:pPr>
          <a:endParaRPr sz="1000" b="0" strike="noStrike" spc="-1">
            <a:latin typeface="Times New Roman"/>
          </a:endParaRPr>
        </a:p>
      </cdr:txBody>
    </cdr:sp>
  </cdr:relSizeAnchor>
  <cdr:relSizeAnchor xmlns:cdr="http://schemas.openxmlformats.org/drawingml/2006/chartDrawing">
    <cdr:from>
      <cdr:x>0.10187</cdr:x>
      <cdr:y>0.49773</cdr:y>
    </cdr:from>
    <cdr:to>
      <cdr:x>0.14581</cdr:x>
      <cdr:y>0.54172</cdr:y>
    </cdr:to>
    <cdr:sp macro="" textlink="">
      <cdr:nvSpPr>
        <cdr:cNvPr id="346" name="TextBox 25"/>
        <cdr:cNvSpPr/>
      </cdr:nvSpPr>
      <cdr:spPr>
        <a:xfrm xmlns:a="http://schemas.openxmlformats.org/drawingml/2006/main" rot="8902200">
          <a:off x="865080" y="2765880"/>
          <a:ext cx="373320" cy="24444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dr:relSizeAnchor xmlns:cdr="http://schemas.openxmlformats.org/drawingml/2006/chartDrawing">
    <cdr:from>
      <cdr:x>0.29789</cdr:x>
      <cdr:y>0.48096</cdr:y>
    </cdr:from>
    <cdr:to>
      <cdr:x>0.34006</cdr:x>
      <cdr:y>0.5364</cdr:y>
    </cdr:to>
    <cdr:sp macro="" textlink="">
      <cdr:nvSpPr>
        <cdr:cNvPr id="347" name="TextBox 2"/>
        <cdr:cNvSpPr/>
      </cdr:nvSpPr>
      <cdr:spPr>
        <a:xfrm xmlns:a="http://schemas.openxmlformats.org/drawingml/2006/main" rot="2439000">
          <a:off x="2530800" y="2672640"/>
          <a:ext cx="358200" cy="30816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dr:relSizeAnchor xmlns:cdr="http://schemas.openxmlformats.org/drawingml/2006/chartDrawing">
    <cdr:from>
      <cdr:x>0.27321</cdr:x>
      <cdr:y>0.47696</cdr:y>
    </cdr:from>
    <cdr:to>
      <cdr:x>0.3393</cdr:x>
      <cdr:y>0.55813</cdr:y>
    </cdr:to>
    <cdr:sp macro="" textlink="">
      <cdr:nvSpPr>
        <cdr:cNvPr id="348" name="TextBox 5"/>
        <cdr:cNvSpPr/>
      </cdr:nvSpPr>
      <cdr:spPr>
        <a:xfrm xmlns:a="http://schemas.openxmlformats.org/drawingml/2006/main" rot="19213200">
          <a:off x="2321035" y="2650630"/>
          <a:ext cx="561388" cy="451068"/>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dr:relSizeAnchor xmlns:cdr="http://schemas.openxmlformats.org/drawingml/2006/chartDrawing">
    <cdr:from>
      <cdr:x>0.29828</cdr:x>
      <cdr:y>0.47202</cdr:y>
    </cdr:from>
    <cdr:to>
      <cdr:x>0.35679</cdr:x>
      <cdr:y>0.5344</cdr:y>
    </cdr:to>
    <cdr:sp macro="" textlink="">
      <cdr:nvSpPr>
        <cdr:cNvPr id="349" name="TextBox 6"/>
        <cdr:cNvSpPr/>
      </cdr:nvSpPr>
      <cdr:spPr>
        <a:xfrm xmlns:a="http://schemas.openxmlformats.org/drawingml/2006/main" rot="2392200">
          <a:off x="2533680" y="2622960"/>
          <a:ext cx="497160" cy="34668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dr:relSizeAnchor xmlns:cdr="http://schemas.openxmlformats.org/drawingml/2006/chartDrawing">
    <cdr:from>
      <cdr:x>0.28891</cdr:x>
      <cdr:y>0.46211</cdr:y>
    </cdr:from>
    <cdr:to>
      <cdr:x>0.35781</cdr:x>
      <cdr:y>0.54593</cdr:y>
    </cdr:to>
    <cdr:sp macro="" textlink="">
      <cdr:nvSpPr>
        <cdr:cNvPr id="350" name="TextBox 7"/>
        <cdr:cNvSpPr/>
      </cdr:nvSpPr>
      <cdr:spPr>
        <a:xfrm xmlns:a="http://schemas.openxmlformats.org/drawingml/2006/main" rot="2415000">
          <a:off x="2454480" y="2568240"/>
          <a:ext cx="585360" cy="46584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dr:relSizeAnchor xmlns:cdr="http://schemas.openxmlformats.org/drawingml/2006/chartDrawing">
    <cdr:from>
      <cdr:x>0.30539</cdr:x>
      <cdr:y>0.44229</cdr:y>
    </cdr:from>
    <cdr:to>
      <cdr:x>0.36646</cdr:x>
      <cdr:y>0.51503</cdr:y>
    </cdr:to>
    <cdr:sp macro="" textlink="">
      <cdr:nvSpPr>
        <cdr:cNvPr id="351" name="TextBox 10"/>
        <cdr:cNvSpPr/>
      </cdr:nvSpPr>
      <cdr:spPr>
        <a:xfrm xmlns:a="http://schemas.openxmlformats.org/drawingml/2006/main" rot="2352600">
          <a:off x="2594160" y="2458080"/>
          <a:ext cx="518760" cy="40428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dr:relSizeAnchor xmlns:cdr="http://schemas.openxmlformats.org/drawingml/2006/chartDrawing">
    <cdr:from>
      <cdr:x>0.27624</cdr:x>
      <cdr:y>0.45854</cdr:y>
    </cdr:from>
    <cdr:to>
      <cdr:x>0.3429</cdr:x>
      <cdr:y>0.55992</cdr:y>
    </cdr:to>
    <cdr:sp macro="" textlink="">
      <cdr:nvSpPr>
        <cdr:cNvPr id="352" name="TextBox 11"/>
        <cdr:cNvSpPr/>
      </cdr:nvSpPr>
      <cdr:spPr>
        <a:xfrm xmlns:a="http://schemas.openxmlformats.org/drawingml/2006/main" rot="2310600">
          <a:off x="2346480" y="2548080"/>
          <a:ext cx="566280" cy="56340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dr:relSizeAnchor xmlns:cdr="http://schemas.openxmlformats.org/drawingml/2006/chartDrawing">
    <cdr:from>
      <cdr:x>0.27251</cdr:x>
      <cdr:y>0.44151</cdr:y>
    </cdr:from>
    <cdr:to>
      <cdr:x>0.35896</cdr:x>
      <cdr:y>0.57488</cdr:y>
    </cdr:to>
    <cdr:sp macro="" textlink="">
      <cdr:nvSpPr>
        <cdr:cNvPr id="353" name="TextBox 12"/>
        <cdr:cNvSpPr/>
      </cdr:nvSpPr>
      <cdr:spPr>
        <a:xfrm xmlns:a="http://schemas.openxmlformats.org/drawingml/2006/main">
          <a:off x="2315160" y="2453760"/>
          <a:ext cx="734400" cy="74124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dr:relSizeAnchor xmlns:cdr="http://schemas.openxmlformats.org/drawingml/2006/chartDrawing">
    <cdr:from>
      <cdr:x>0.27861</cdr:x>
      <cdr:y>0.49074</cdr:y>
    </cdr:from>
    <cdr:to>
      <cdr:x>0.32395</cdr:x>
      <cdr:y>0.56678</cdr:y>
    </cdr:to>
    <cdr:sp macro="" textlink="">
      <cdr:nvSpPr>
        <cdr:cNvPr id="354" name="TextBox 13"/>
        <cdr:cNvSpPr/>
      </cdr:nvSpPr>
      <cdr:spPr>
        <a:xfrm xmlns:a="http://schemas.openxmlformats.org/drawingml/2006/main" rot="19279800">
          <a:off x="2367000" y="2727360"/>
          <a:ext cx="385200" cy="42264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dr:relSizeAnchor xmlns:cdr="http://schemas.openxmlformats.org/drawingml/2006/chartDrawing">
    <cdr:from>
      <cdr:x>0.28251</cdr:x>
      <cdr:y>0.46794</cdr:y>
    </cdr:from>
    <cdr:to>
      <cdr:x>0.36192</cdr:x>
      <cdr:y>0.52993</cdr:y>
    </cdr:to>
    <cdr:sp macro="" textlink="">
      <cdr:nvSpPr>
        <cdr:cNvPr id="355" name="TextBox 14"/>
        <cdr:cNvSpPr/>
      </cdr:nvSpPr>
      <cdr:spPr>
        <a:xfrm xmlns:a="http://schemas.openxmlformats.org/drawingml/2006/main" rot="2343000">
          <a:off x="2400120" y="2600280"/>
          <a:ext cx="674640" cy="34452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dr:relSizeAnchor xmlns:cdr="http://schemas.openxmlformats.org/drawingml/2006/chartDrawing">
    <cdr:from>
      <cdr:x>0.31434</cdr:x>
      <cdr:y>0.63493</cdr:y>
    </cdr:from>
    <cdr:to>
      <cdr:x>0.42176</cdr:x>
      <cdr:y>0.67185</cdr:y>
    </cdr:to>
    <cdr:sp macro="" textlink="">
      <cdr:nvSpPr>
        <cdr:cNvPr id="356" name="TextBox 16"/>
        <cdr:cNvSpPr/>
      </cdr:nvSpPr>
      <cdr:spPr>
        <a:xfrm xmlns:a="http://schemas.openxmlformats.org/drawingml/2006/main">
          <a:off x="2670480" y="3528720"/>
          <a:ext cx="912600" cy="20520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dr:relSizeAnchor xmlns:cdr="http://schemas.openxmlformats.org/drawingml/2006/chartDrawing">
    <cdr:from>
      <cdr:x>0.33438</cdr:x>
      <cdr:y>0.51116</cdr:y>
    </cdr:from>
    <cdr:to>
      <cdr:x>0.42551</cdr:x>
      <cdr:y>0.58505</cdr:y>
    </cdr:to>
    <cdr:sp macro="" textlink="">
      <cdr:nvSpPr>
        <cdr:cNvPr id="357" name="TextBox 17"/>
        <cdr:cNvSpPr/>
      </cdr:nvSpPr>
      <cdr:spPr>
        <a:xfrm xmlns:a="http://schemas.openxmlformats.org/drawingml/2006/main" rot="9160868" flipH="1" flipV="1">
          <a:off x="2840639" y="2942700"/>
          <a:ext cx="774227" cy="425374"/>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txBody>
        <a:bodyPr xmlns:a="http://schemas.openxmlformats.org/drawingml/2006/main" vertOverflow="clip" wrap="none" lIns="90000" tIns="45000" rIns="90000" bIns="45000" anchor="t">
          <a:noAutofit/>
        </a:bodyPr>
        <a:lstStyle xmlns:a="http://schemas.openxmlformats.org/drawingml/2006/main"/>
        <a:p xmlns:a="http://schemas.openxmlformats.org/drawingml/2006/main">
          <a:pPr>
            <a:lnSpc>
              <a:spcPct val="100000"/>
            </a:lnSpc>
            <a:buNone/>
          </a:pPr>
          <a:r>
            <a:rPr lang="ru-RU" sz="600" b="1" strike="noStrike" spc="-1" dirty="0">
              <a:solidFill>
                <a:srgbClr val="FF0000"/>
              </a:solidFill>
              <a:latin typeface="Calibri"/>
              <a:ea typeface="DejaVu Sans"/>
            </a:rPr>
            <a:t>+12,8%</a:t>
          </a:r>
          <a:endParaRPr sz="600" b="0" strike="noStrike" spc="-1" dirty="0">
            <a:latin typeface="Times New Roman"/>
          </a:endParaRPr>
        </a:p>
      </cdr:txBody>
    </cdr:sp>
  </cdr:relSizeAnchor>
  <cdr:relSizeAnchor xmlns:cdr="http://schemas.openxmlformats.org/drawingml/2006/chartDrawing">
    <cdr:from>
      <cdr:x>0.36281</cdr:x>
      <cdr:y>0.48536</cdr:y>
    </cdr:from>
    <cdr:to>
      <cdr:x>0.42417</cdr:x>
      <cdr:y>0.55778</cdr:y>
    </cdr:to>
    <cdr:sp macro="" textlink="">
      <cdr:nvSpPr>
        <cdr:cNvPr id="358" name="TextBox 18"/>
        <cdr:cNvSpPr/>
      </cdr:nvSpPr>
      <cdr:spPr>
        <a:xfrm xmlns:a="http://schemas.openxmlformats.org/drawingml/2006/main" rot="19057800">
          <a:off x="3082320" y="2697480"/>
          <a:ext cx="521280" cy="40248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dr:relSizeAnchor xmlns:cdr="http://schemas.openxmlformats.org/drawingml/2006/chartDrawing">
    <cdr:from>
      <cdr:x>0.43636</cdr:x>
      <cdr:y>0.45531</cdr:y>
    </cdr:from>
    <cdr:to>
      <cdr:x>0.52303</cdr:x>
      <cdr:y>0.52059</cdr:y>
    </cdr:to>
    <cdr:sp macro="" textlink="">
      <cdr:nvSpPr>
        <cdr:cNvPr id="359" name="TextBox 19"/>
        <cdr:cNvSpPr/>
      </cdr:nvSpPr>
      <cdr:spPr>
        <a:xfrm xmlns:a="http://schemas.openxmlformats.org/drawingml/2006/main" rot="19335963">
          <a:off x="3707027" y="2621134"/>
          <a:ext cx="736272" cy="375837"/>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txBody>
        <a:bodyPr xmlns:a="http://schemas.openxmlformats.org/drawingml/2006/main" vertOverflow="clip" wrap="none" lIns="90000" tIns="45000" rIns="90000" bIns="45000" anchor="t">
          <a:noAutofit/>
        </a:bodyPr>
        <a:lstStyle xmlns:a="http://schemas.openxmlformats.org/drawingml/2006/main"/>
        <a:p xmlns:a="http://schemas.openxmlformats.org/drawingml/2006/main">
          <a:pPr>
            <a:lnSpc>
              <a:spcPct val="100000"/>
            </a:lnSpc>
            <a:buNone/>
          </a:pPr>
          <a:r>
            <a:rPr lang="ru-RU" sz="600" b="1" strike="noStrike" spc="-1" dirty="0">
              <a:solidFill>
                <a:srgbClr val="FF0000"/>
              </a:solidFill>
              <a:latin typeface="Calibri"/>
              <a:ea typeface="DejaVu Sans"/>
            </a:rPr>
            <a:t>+14,6%</a:t>
          </a:r>
          <a:endParaRPr sz="600" b="0" strike="noStrike" spc="-1" dirty="0">
            <a:latin typeface="Times New Roman"/>
          </a:endParaRPr>
        </a:p>
      </cdr:txBody>
    </cdr:sp>
  </cdr:relSizeAnchor>
  <cdr:relSizeAnchor xmlns:cdr="http://schemas.openxmlformats.org/drawingml/2006/chartDrawing">
    <cdr:from>
      <cdr:x>0.35307</cdr:x>
      <cdr:y>0.48866</cdr:y>
    </cdr:from>
    <cdr:to>
      <cdr:x>0.42307</cdr:x>
      <cdr:y>0.55512</cdr:y>
    </cdr:to>
    <cdr:sp macro="" textlink="">
      <cdr:nvSpPr>
        <cdr:cNvPr id="360" name="TextBox 20"/>
        <cdr:cNvSpPr/>
      </cdr:nvSpPr>
      <cdr:spPr>
        <a:xfrm xmlns:a="http://schemas.openxmlformats.org/drawingml/2006/main" rot="19140600">
          <a:off x="2999160" y="2715840"/>
          <a:ext cx="594720" cy="36936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dr:relSizeAnchor xmlns:cdr="http://schemas.openxmlformats.org/drawingml/2006/chartDrawing">
    <cdr:from>
      <cdr:x>0.36002</cdr:x>
      <cdr:y>0.48873</cdr:y>
    </cdr:from>
    <cdr:to>
      <cdr:x>0.42116</cdr:x>
      <cdr:y>0.56108</cdr:y>
    </cdr:to>
    <cdr:sp macro="" textlink="">
      <cdr:nvSpPr>
        <cdr:cNvPr id="361" name="TextBox 22"/>
        <cdr:cNvSpPr/>
      </cdr:nvSpPr>
      <cdr:spPr>
        <a:xfrm xmlns:a="http://schemas.openxmlformats.org/drawingml/2006/main" rot="19170600">
          <a:off x="3058200" y="2715840"/>
          <a:ext cx="519480" cy="40212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dr:relSizeAnchor xmlns:cdr="http://schemas.openxmlformats.org/drawingml/2006/chartDrawing">
    <cdr:from>
      <cdr:x>0.32258</cdr:x>
      <cdr:y>0.53216</cdr:y>
    </cdr:from>
    <cdr:to>
      <cdr:x>0.38865</cdr:x>
      <cdr:y>0.59373</cdr:y>
    </cdr:to>
    <cdr:sp macro="" textlink="">
      <cdr:nvSpPr>
        <cdr:cNvPr id="362" name="TextBox 23"/>
        <cdr:cNvSpPr/>
      </cdr:nvSpPr>
      <cdr:spPr>
        <a:xfrm xmlns:a="http://schemas.openxmlformats.org/drawingml/2006/main" rot="19620322">
          <a:off x="2740368" y="2957403"/>
          <a:ext cx="561361" cy="342122"/>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sp>
  </cdr:relSizeAnchor>
  <cdr:relSizeAnchor xmlns:cdr="http://schemas.openxmlformats.org/drawingml/2006/chartDrawing">
    <cdr:from>
      <cdr:x>0.53536</cdr:x>
      <cdr:y>0.40738</cdr:y>
    </cdr:from>
    <cdr:to>
      <cdr:x>0.61524</cdr:x>
      <cdr:y>0.48182</cdr:y>
    </cdr:to>
    <cdr:sp macro="" textlink="">
      <cdr:nvSpPr>
        <cdr:cNvPr id="363" name="TextBox 24"/>
        <cdr:cNvSpPr/>
      </cdr:nvSpPr>
      <cdr:spPr>
        <a:xfrm xmlns:a="http://schemas.openxmlformats.org/drawingml/2006/main" rot="19195200">
          <a:off x="4548023" y="2263941"/>
          <a:ext cx="678617" cy="413678"/>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txBody>
        <a:bodyPr xmlns:a="http://schemas.openxmlformats.org/drawingml/2006/main" vertOverflow="clip" wrap="none" lIns="90000" tIns="45000" rIns="90000" bIns="45000" anchor="t">
          <a:noAutofit/>
        </a:bodyPr>
        <a:lstStyle xmlns:a="http://schemas.openxmlformats.org/drawingml/2006/main"/>
        <a:p xmlns:a="http://schemas.openxmlformats.org/drawingml/2006/main">
          <a:pPr>
            <a:lnSpc>
              <a:spcPct val="100000"/>
            </a:lnSpc>
            <a:buNone/>
          </a:pPr>
          <a:r>
            <a:rPr lang="ru-RU" sz="600" b="1" strike="noStrike" spc="-1" dirty="0">
              <a:solidFill>
                <a:srgbClr val="FF0000"/>
              </a:solidFill>
              <a:latin typeface="Calibri"/>
              <a:ea typeface="DejaVu Sans"/>
            </a:rPr>
            <a:t>+12,0%</a:t>
          </a:r>
          <a:endParaRPr sz="600" b="0" strike="noStrike" spc="-1" dirty="0">
            <a:latin typeface="Times New Roman"/>
          </a:endParaRPr>
        </a:p>
      </cdr:txBody>
    </cdr:sp>
  </cdr:relSizeAnchor>
  <cdr:relSizeAnchor xmlns:cdr="http://schemas.openxmlformats.org/drawingml/2006/chartDrawing">
    <cdr:from>
      <cdr:x>0.65062</cdr:x>
      <cdr:y>0.27826</cdr:y>
    </cdr:from>
    <cdr:to>
      <cdr:x>0.71885</cdr:x>
      <cdr:y>0.40409</cdr:y>
    </cdr:to>
    <cdr:sp macro="" textlink="">
      <cdr:nvSpPr>
        <cdr:cNvPr id="364" name="TextBox 26"/>
        <cdr:cNvSpPr/>
      </cdr:nvSpPr>
      <cdr:spPr>
        <a:xfrm xmlns:a="http://schemas.openxmlformats.org/drawingml/2006/main" rot="18795554">
          <a:off x="5467432" y="1606204"/>
          <a:ext cx="699247" cy="579629"/>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txBody>
        <a:bodyPr xmlns:a="http://schemas.openxmlformats.org/drawingml/2006/main" vertOverflow="clip" wrap="none" lIns="90000" tIns="45000" rIns="90000" bIns="45000" anchor="t">
          <a:noAutofit/>
        </a:bodyPr>
        <a:lstStyle xmlns:a="http://schemas.openxmlformats.org/drawingml/2006/main"/>
        <a:p xmlns:a="http://schemas.openxmlformats.org/drawingml/2006/main">
          <a:pPr>
            <a:lnSpc>
              <a:spcPct val="100000"/>
            </a:lnSpc>
            <a:buNone/>
          </a:pPr>
          <a:r>
            <a:rPr lang="ru-RU" sz="600" b="1" strike="noStrike" spc="-1" dirty="0">
              <a:solidFill>
                <a:srgbClr val="FF0000"/>
              </a:solidFill>
              <a:latin typeface="Calibri"/>
              <a:ea typeface="DejaVu Sans"/>
            </a:rPr>
            <a:t>+47,1,%</a:t>
          </a:r>
          <a:endParaRPr sz="600" b="0" strike="noStrike" spc="-1" dirty="0">
            <a:latin typeface="Times New Roman"/>
          </a:endParaRPr>
        </a:p>
      </cdr:txBody>
    </cdr:sp>
  </cdr:relSizeAnchor>
  <cdr:relSizeAnchor xmlns:cdr="http://schemas.openxmlformats.org/drawingml/2006/chartDrawing">
    <cdr:from>
      <cdr:x>0.75568</cdr:x>
      <cdr:y>0.10474</cdr:y>
    </cdr:from>
    <cdr:to>
      <cdr:x>0.79364</cdr:x>
      <cdr:y>0.22936</cdr:y>
    </cdr:to>
    <cdr:sp macro="" textlink="">
      <cdr:nvSpPr>
        <cdr:cNvPr id="365" name="TextBox 27"/>
        <cdr:cNvSpPr/>
      </cdr:nvSpPr>
      <cdr:spPr>
        <a:xfrm xmlns:a="http://schemas.openxmlformats.org/drawingml/2006/main" rot="18804769">
          <a:off x="6222208" y="800431"/>
          <a:ext cx="717427" cy="322499"/>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txBody>
        <a:bodyPr xmlns:a="http://schemas.openxmlformats.org/drawingml/2006/main" vertOverflow="clip" wrap="none" lIns="90000" tIns="45000" rIns="90000" bIns="45000" anchor="t">
          <a:noAutofit/>
        </a:bodyPr>
        <a:lstStyle xmlns:a="http://schemas.openxmlformats.org/drawingml/2006/main"/>
        <a:p xmlns:a="http://schemas.openxmlformats.org/drawingml/2006/main">
          <a:pPr>
            <a:lnSpc>
              <a:spcPct val="100000"/>
            </a:lnSpc>
            <a:buNone/>
          </a:pPr>
          <a:r>
            <a:rPr lang="ru-RU" sz="600" b="1" strike="noStrike" spc="-1" dirty="0">
              <a:solidFill>
                <a:srgbClr val="FF0000"/>
              </a:solidFill>
              <a:latin typeface="Calibri"/>
              <a:ea typeface="DejaVu Sans"/>
            </a:rPr>
            <a:t>+</a:t>
          </a:r>
          <a:r>
            <a:rPr lang="ru-RU" sz="600" b="1" spc="-1" dirty="0">
              <a:solidFill>
                <a:srgbClr val="FF0000"/>
              </a:solidFill>
              <a:latin typeface="Calibri"/>
              <a:ea typeface="DejaVu Sans"/>
            </a:rPr>
            <a:t>21,4</a:t>
          </a:r>
          <a:r>
            <a:rPr lang="ru-RU" sz="600" b="1" strike="noStrike" spc="-1" dirty="0">
              <a:solidFill>
                <a:srgbClr val="FF0000"/>
              </a:solidFill>
              <a:latin typeface="Calibri"/>
              <a:ea typeface="DejaVu Sans"/>
            </a:rPr>
            <a:t>%</a:t>
          </a:r>
          <a:endParaRPr sz="600" b="0" strike="noStrike" spc="-1" dirty="0">
            <a:latin typeface="Times New Roman"/>
          </a:endParaRPr>
        </a:p>
      </cdr:txBody>
    </cdr:sp>
  </cdr:relSizeAnchor>
  <cdr:relSizeAnchor xmlns:cdr="http://schemas.openxmlformats.org/drawingml/2006/chartDrawing">
    <cdr:from>
      <cdr:x>0.79135</cdr:x>
      <cdr:y>0.25165</cdr:y>
    </cdr:from>
    <cdr:to>
      <cdr:x>0.86313</cdr:x>
      <cdr:y>0.3196</cdr:y>
    </cdr:to>
    <cdr:sp macro="" textlink="">
      <cdr:nvSpPr>
        <cdr:cNvPr id="366" name="TextBox 28"/>
        <cdr:cNvSpPr/>
      </cdr:nvSpPr>
      <cdr:spPr>
        <a:xfrm xmlns:a="http://schemas.openxmlformats.org/drawingml/2006/main" rot="19323600">
          <a:off x="6723000" y="1398600"/>
          <a:ext cx="609840" cy="37764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txBody>
        <a:bodyPr xmlns:a="http://schemas.openxmlformats.org/drawingml/2006/main" vertOverflow="clip" wrap="none" lIns="90000" tIns="45000" rIns="90000" bIns="45000" anchor="t">
          <a:noAutofit/>
        </a:bodyPr>
        <a:lstStyle xmlns:a="http://schemas.openxmlformats.org/drawingml/2006/main"/>
        <a:p xmlns:a="http://schemas.openxmlformats.org/drawingml/2006/main">
          <a:pPr>
            <a:lnSpc>
              <a:spcPct val="100000"/>
            </a:lnSpc>
            <a:buNone/>
          </a:pPr>
          <a:endParaRPr lang="ru-RU" sz="600" b="1" spc="-1" dirty="0">
            <a:solidFill>
              <a:srgbClr val="FF0000"/>
            </a:solidFill>
            <a:latin typeface="Calibri"/>
            <a:ea typeface="DejaVu Sans"/>
          </a:endParaRPr>
        </a:p>
        <a:p xmlns:a="http://schemas.openxmlformats.org/drawingml/2006/main">
          <a:pPr>
            <a:lnSpc>
              <a:spcPct val="100000"/>
            </a:lnSpc>
            <a:buNone/>
          </a:pPr>
          <a:endParaRPr sz="600" b="0" strike="noStrike" spc="-1" dirty="0">
            <a:latin typeface="Times New Roman"/>
          </a:endParaRPr>
        </a:p>
      </cdr:txBody>
    </cdr:sp>
  </cdr:relSizeAnchor>
  <cdr:relSizeAnchor xmlns:cdr="http://schemas.openxmlformats.org/drawingml/2006/chartDrawing">
    <cdr:from>
      <cdr:x>0.87567</cdr:x>
      <cdr:y>0.24453</cdr:y>
    </cdr:from>
    <cdr:to>
      <cdr:x>0.93669</cdr:x>
      <cdr:y>0.32271</cdr:y>
    </cdr:to>
    <cdr:sp macro="" textlink="">
      <cdr:nvSpPr>
        <cdr:cNvPr id="367" name="TextBox 29"/>
        <cdr:cNvSpPr/>
      </cdr:nvSpPr>
      <cdr:spPr>
        <a:xfrm xmlns:a="http://schemas.openxmlformats.org/drawingml/2006/main" rot="19981800">
          <a:off x="7439400" y="1358640"/>
          <a:ext cx="518400" cy="434520"/>
        </a:xfrm>
        <a:prstGeom xmlns:a="http://schemas.openxmlformats.org/drawingml/2006/main" prst="rect">
          <a:avLst/>
        </a:prstGeom>
        <a:noFill xmlns:a="http://schemas.openxmlformats.org/drawingml/2006/main"/>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txBody>
        <a:bodyPr xmlns:a="http://schemas.openxmlformats.org/drawingml/2006/main" vertOverflow="clip" wrap="none" lIns="90000" tIns="45000" rIns="90000" bIns="45000" anchor="t">
          <a:noAutofit/>
        </a:bodyPr>
        <a:lstStyle xmlns:a="http://schemas.openxmlformats.org/drawingml/2006/main"/>
        <a:p xmlns:a="http://schemas.openxmlformats.org/drawingml/2006/main">
          <a:pPr>
            <a:lnSpc>
              <a:spcPct val="100000"/>
            </a:lnSpc>
            <a:buNone/>
          </a:pPr>
          <a:endParaRPr sz="600" b="0" strike="noStrike" spc="-1" dirty="0">
            <a:latin typeface="Times New Roman"/>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0.26304</cdr:x>
      <cdr:y>0.1128</cdr:y>
    </cdr:from>
    <cdr:to>
      <cdr:x>0.45397</cdr:x>
      <cdr:y>0.19677</cdr:y>
    </cdr:to>
    <cdr:sp macro="" textlink="">
      <cdr:nvSpPr>
        <cdr:cNvPr id="446" name="Поле 3"/>
        <cdr:cNvSpPr/>
      </cdr:nvSpPr>
      <cdr:spPr>
        <a:xfrm xmlns:a="http://schemas.openxmlformats.org/drawingml/2006/main">
          <a:off x="1194185" y="419237"/>
          <a:ext cx="866815" cy="312086"/>
        </a:xfrm>
        <a:prstGeom xmlns:a="http://schemas.openxmlformats.org/drawingml/2006/main" prst="rect">
          <a:avLst/>
        </a:prstGeom>
        <a:solidFill xmlns:a="http://schemas.openxmlformats.org/drawingml/2006/main">
          <a:schemeClr val="tx2">
            <a:lumMod val="25000"/>
            <a:lumOff val="75000"/>
          </a:schemeClr>
        </a:solidFill>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txBody>
        <a:bodyPr xmlns:a="http://schemas.openxmlformats.org/drawingml/2006/main" vertOverflow="clip" wrap="none" lIns="90000" tIns="45000" rIns="90000" bIns="45000" anchor="t">
          <a:noAutofit/>
        </a:bodyPr>
        <a:lstStyle xmlns:a="http://schemas.openxmlformats.org/drawingml/2006/main"/>
        <a:p xmlns:a="http://schemas.openxmlformats.org/drawingml/2006/main">
          <a:pPr algn="ctr">
            <a:lnSpc>
              <a:spcPct val="100000"/>
            </a:lnSpc>
            <a:buNone/>
          </a:pPr>
          <a:r>
            <a:rPr lang="ru-RU" sz="1100" b="1" strike="noStrike" spc="-1" dirty="0">
              <a:solidFill>
                <a:srgbClr val="000000"/>
              </a:solidFill>
              <a:latin typeface="Times New Roman"/>
              <a:ea typeface="DejaVu Sans"/>
            </a:rPr>
            <a:t>85 %</a:t>
          </a:r>
          <a:endParaRPr sz="1100" b="0" strike="noStrike" spc="-1" dirty="0">
            <a:latin typeface="Times New Roman"/>
          </a:endParaRPr>
        </a:p>
      </cdr:txBody>
    </cdr:sp>
  </cdr:relSizeAnchor>
  <cdr:relSizeAnchor xmlns:cdr="http://schemas.openxmlformats.org/drawingml/2006/chartDrawing">
    <cdr:from>
      <cdr:x>0.26102</cdr:x>
      <cdr:y>0.39487</cdr:y>
    </cdr:from>
    <cdr:to>
      <cdr:x>0.44483</cdr:x>
      <cdr:y>0.47884</cdr:y>
    </cdr:to>
    <cdr:sp macro="" textlink="">
      <cdr:nvSpPr>
        <cdr:cNvPr id="447" name="Поле 3"/>
        <cdr:cNvSpPr/>
      </cdr:nvSpPr>
      <cdr:spPr>
        <a:xfrm xmlns:a="http://schemas.openxmlformats.org/drawingml/2006/main">
          <a:off x="1185022" y="1467590"/>
          <a:ext cx="834502" cy="312086"/>
        </a:xfrm>
        <a:prstGeom xmlns:a="http://schemas.openxmlformats.org/drawingml/2006/main" prst="rect">
          <a:avLst/>
        </a:prstGeom>
        <a:solidFill xmlns:a="http://schemas.openxmlformats.org/drawingml/2006/main">
          <a:schemeClr val="tx2">
            <a:lumMod val="25000"/>
            <a:lumOff val="75000"/>
          </a:schemeClr>
        </a:solidFill>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txBody>
        <a:bodyPr xmlns:a="http://schemas.openxmlformats.org/drawingml/2006/main" wrap="none" lIns="90000" tIns="45000" rIns="90000" bIns="45000" anchor="t">
          <a:noAutofit/>
        </a:bodyPr>
        <a:lstStyle xmlns:a="http://schemas.openxmlformats.org/drawingml/2006/main"/>
        <a:p xmlns:a="http://schemas.openxmlformats.org/drawingml/2006/main">
          <a:pPr algn="ctr">
            <a:lnSpc>
              <a:spcPct val="100000"/>
            </a:lnSpc>
            <a:buNone/>
            <a:tabLst>
              <a:tab pos="0" algn="l"/>
            </a:tabLst>
          </a:pPr>
          <a:r>
            <a:rPr lang="ru-RU" sz="1100" b="1" strike="noStrike" spc="-1" dirty="0">
              <a:solidFill>
                <a:srgbClr val="000000"/>
              </a:solidFill>
              <a:latin typeface="Calibri"/>
              <a:ea typeface="DejaVu Sans"/>
            </a:rPr>
            <a:t>84 %</a:t>
          </a:r>
          <a:endParaRPr sz="1100" b="0" strike="noStrike" spc="-1" dirty="0">
            <a:latin typeface="Times New Roman"/>
          </a:endParaRPr>
        </a:p>
      </cdr:txBody>
    </cdr:sp>
  </cdr:relSizeAnchor>
  <cdr:relSizeAnchor xmlns:cdr="http://schemas.openxmlformats.org/drawingml/2006/chartDrawing">
    <cdr:from>
      <cdr:x>0.24711</cdr:x>
      <cdr:y>0.64578</cdr:y>
    </cdr:from>
    <cdr:to>
      <cdr:x>0.43804</cdr:x>
      <cdr:y>0.72975</cdr:y>
    </cdr:to>
    <cdr:sp macro="" textlink="">
      <cdr:nvSpPr>
        <cdr:cNvPr id="448" name="Поле 3"/>
        <cdr:cNvSpPr/>
      </cdr:nvSpPr>
      <cdr:spPr>
        <a:xfrm xmlns:a="http://schemas.openxmlformats.org/drawingml/2006/main">
          <a:off x="1121853" y="2400121"/>
          <a:ext cx="866815" cy="312087"/>
        </a:xfrm>
        <a:prstGeom xmlns:a="http://schemas.openxmlformats.org/drawingml/2006/main" prst="rect">
          <a:avLst/>
        </a:prstGeom>
        <a:solidFill xmlns:a="http://schemas.openxmlformats.org/drawingml/2006/main">
          <a:schemeClr val="tx2">
            <a:lumMod val="25000"/>
            <a:lumOff val="75000"/>
          </a:schemeClr>
        </a:solidFill>
        <a:ln xmlns:a="http://schemas.openxmlformats.org/drawingml/2006/main" w="0">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cdr:style>
      <cdr:txBody>
        <a:bodyPr xmlns:a="http://schemas.openxmlformats.org/drawingml/2006/main" wrap="none" lIns="90000" tIns="45000" rIns="90000" bIns="45000" anchor="t">
          <a:noAutofit/>
        </a:bodyPr>
        <a:lstStyle xmlns:a="http://schemas.openxmlformats.org/drawingml/2006/main"/>
        <a:p xmlns:a="http://schemas.openxmlformats.org/drawingml/2006/main">
          <a:pPr algn="ctr">
            <a:lnSpc>
              <a:spcPct val="100000"/>
            </a:lnSpc>
            <a:buNone/>
            <a:tabLst>
              <a:tab pos="0" algn="l"/>
            </a:tabLst>
          </a:pPr>
          <a:r>
            <a:rPr lang="ru-RU" sz="1100" b="1" strike="noStrike" spc="-1">
              <a:solidFill>
                <a:srgbClr val="000000"/>
              </a:solidFill>
              <a:latin typeface="Calibri"/>
              <a:ea typeface="DejaVu Sans"/>
            </a:rPr>
            <a:t>86 %</a:t>
          </a:r>
          <a:endParaRPr sz="1100" b="0" strike="noStrike" spc="-1">
            <a:latin typeface="Times New Roman"/>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1" name="PlaceHolder 1"/>
          <p:cNvSpPr>
            <a:spLocks noGrp="1" noRot="1" noChangeAspect="1"/>
          </p:cNvSpPr>
          <p:nvPr>
            <p:ph type="sldImg"/>
          </p:nvPr>
        </p:nvSpPr>
        <p:spPr>
          <a:xfrm>
            <a:off x="1108075" y="812800"/>
            <a:ext cx="5343525" cy="4008438"/>
          </a:xfrm>
          <a:prstGeom prst="rect">
            <a:avLst/>
          </a:prstGeom>
          <a:noFill/>
          <a:ln w="0">
            <a:noFill/>
          </a:ln>
        </p:spPr>
        <p:txBody>
          <a:bodyPr lIns="0" tIns="0" rIns="0" bIns="0" anchor="ctr">
            <a:noAutofit/>
          </a:bodyPr>
          <a:lstStyle/>
          <a:p>
            <a:r>
              <a:rPr lang="ru-RU" sz="1800" b="0" strike="noStrike" spc="-1">
                <a:solidFill>
                  <a:srgbClr val="000000"/>
                </a:solidFill>
                <a:latin typeface="Arial"/>
              </a:rPr>
              <a:t>Для перемещения страницы щёлкните мышью</a:t>
            </a:r>
          </a:p>
        </p:txBody>
      </p:sp>
      <p:sp>
        <p:nvSpPr>
          <p:cNvPr id="272" name="PlaceHolder 2"/>
          <p:cNvSpPr>
            <a:spLocks noGrp="1"/>
          </p:cNvSpPr>
          <p:nvPr>
            <p:ph type="body"/>
          </p:nvPr>
        </p:nvSpPr>
        <p:spPr>
          <a:xfrm>
            <a:off x="756000" y="5077708"/>
            <a:ext cx="6047640" cy="4810271"/>
          </a:xfrm>
          <a:prstGeom prst="rect">
            <a:avLst/>
          </a:prstGeom>
          <a:noFill/>
          <a:ln w="0">
            <a:noFill/>
          </a:ln>
        </p:spPr>
        <p:txBody>
          <a:bodyPr lIns="0" tIns="0" rIns="0" bIns="0" anchor="t">
            <a:noAutofit/>
          </a:bodyPr>
          <a:lstStyle/>
          <a:p>
            <a:r>
              <a:rPr lang="ru-RU" sz="2000" b="0" strike="noStrike" spc="-1">
                <a:latin typeface="XO Oriel"/>
              </a:rPr>
              <a:t>Для правки формата примечаний щёлкните мышью</a:t>
            </a:r>
          </a:p>
        </p:txBody>
      </p:sp>
      <p:sp>
        <p:nvSpPr>
          <p:cNvPr id="273" name="PlaceHolder 3"/>
          <p:cNvSpPr>
            <a:spLocks noGrp="1"/>
          </p:cNvSpPr>
          <p:nvPr>
            <p:ph type="hdr"/>
          </p:nvPr>
        </p:nvSpPr>
        <p:spPr>
          <a:xfrm>
            <a:off x="0" y="0"/>
            <a:ext cx="3280680" cy="534155"/>
          </a:xfrm>
          <a:prstGeom prst="rect">
            <a:avLst/>
          </a:prstGeom>
          <a:noFill/>
          <a:ln w="0">
            <a:noFill/>
          </a:ln>
        </p:spPr>
        <p:txBody>
          <a:bodyPr lIns="0" tIns="0" rIns="0" bIns="0" anchor="t">
            <a:noAutofit/>
          </a:bodyPr>
          <a:lstStyle/>
          <a:p>
            <a:r>
              <a:rPr lang="ru-RU" sz="1400" b="0" strike="noStrike" spc="-1">
                <a:latin typeface="Times New Roman"/>
              </a:rPr>
              <a:t>&lt;верхний колонтитул&gt;</a:t>
            </a:r>
          </a:p>
        </p:txBody>
      </p:sp>
      <p:sp>
        <p:nvSpPr>
          <p:cNvPr id="274" name="PlaceHolder 4"/>
          <p:cNvSpPr>
            <a:spLocks noGrp="1"/>
          </p:cNvSpPr>
          <p:nvPr>
            <p:ph type="dt" idx="19"/>
          </p:nvPr>
        </p:nvSpPr>
        <p:spPr>
          <a:xfrm>
            <a:off x="4278960" y="0"/>
            <a:ext cx="3280680" cy="534155"/>
          </a:xfrm>
          <a:prstGeom prst="rect">
            <a:avLst/>
          </a:prstGeom>
          <a:noFill/>
          <a:ln w="0">
            <a:noFill/>
          </a:ln>
        </p:spPr>
        <p:txBody>
          <a:bodyPr lIns="0" tIns="0" rIns="0" bIns="0" anchor="t">
            <a:noAutofit/>
          </a:bodyPr>
          <a:lstStyle>
            <a:lvl1pPr algn="r">
              <a:buNone/>
              <a:defRPr lang="ru-RU" sz="1400" b="0" strike="noStrike" spc="-1">
                <a:latin typeface="Times New Roman"/>
              </a:defRPr>
            </a:lvl1pPr>
          </a:lstStyle>
          <a:p>
            <a:pPr algn="r">
              <a:buNone/>
            </a:pPr>
            <a:r>
              <a:rPr lang="ru-RU" sz="1400" b="0" strike="noStrike" spc="-1">
                <a:latin typeface="Times New Roman"/>
              </a:rPr>
              <a:t>&lt;дата/время&gt;</a:t>
            </a:r>
          </a:p>
        </p:txBody>
      </p:sp>
      <p:sp>
        <p:nvSpPr>
          <p:cNvPr id="275" name="PlaceHolder 5"/>
          <p:cNvSpPr>
            <a:spLocks noGrp="1"/>
          </p:cNvSpPr>
          <p:nvPr>
            <p:ph type="ftr" idx="20"/>
          </p:nvPr>
        </p:nvSpPr>
        <p:spPr>
          <a:xfrm>
            <a:off x="0" y="10155776"/>
            <a:ext cx="3280680" cy="534155"/>
          </a:xfrm>
          <a:prstGeom prst="rect">
            <a:avLst/>
          </a:prstGeom>
          <a:noFill/>
          <a:ln w="0">
            <a:noFill/>
          </a:ln>
        </p:spPr>
        <p:txBody>
          <a:bodyPr lIns="0" tIns="0" rIns="0" bIns="0" anchor="b">
            <a:noAutofit/>
          </a:bodyPr>
          <a:lstStyle>
            <a:lvl1pPr>
              <a:defRPr lang="ru-RU" sz="1400" b="0" strike="noStrike" spc="-1">
                <a:latin typeface="Times New Roman"/>
              </a:defRPr>
            </a:lvl1pPr>
          </a:lstStyle>
          <a:p>
            <a:r>
              <a:rPr lang="ru-RU" sz="1400" b="0" strike="noStrike" spc="-1">
                <a:latin typeface="Times New Roman"/>
              </a:rPr>
              <a:t>&lt;нижний колонтитул&gt;</a:t>
            </a:r>
          </a:p>
        </p:txBody>
      </p:sp>
      <p:sp>
        <p:nvSpPr>
          <p:cNvPr id="276" name="PlaceHolder 6"/>
          <p:cNvSpPr>
            <a:spLocks noGrp="1"/>
          </p:cNvSpPr>
          <p:nvPr>
            <p:ph type="sldNum" idx="21"/>
          </p:nvPr>
        </p:nvSpPr>
        <p:spPr>
          <a:xfrm>
            <a:off x="4278960" y="10155776"/>
            <a:ext cx="3280680" cy="534155"/>
          </a:xfrm>
          <a:prstGeom prst="rect">
            <a:avLst/>
          </a:prstGeom>
          <a:noFill/>
          <a:ln w="0">
            <a:noFill/>
          </a:ln>
        </p:spPr>
        <p:txBody>
          <a:bodyPr lIns="0" tIns="0" rIns="0" bIns="0" anchor="b">
            <a:noAutofit/>
          </a:bodyPr>
          <a:lstStyle>
            <a:lvl1pPr algn="r">
              <a:buNone/>
              <a:defRPr lang="ru-RU" sz="1400" b="0" strike="noStrike" spc="-1">
                <a:latin typeface="Times New Roman"/>
              </a:defRPr>
            </a:lvl1pPr>
          </a:lstStyle>
          <a:p>
            <a:pPr algn="r">
              <a:buNone/>
            </a:pPr>
            <a:fld id="{FB333758-DB52-4147-AA72-29BAAA839A88}" type="slidenum">
              <a:rPr lang="ru-RU" sz="1400" b="0" strike="noStrike" spc="-1">
                <a:latin typeface="Times New Roman"/>
              </a:rPr>
              <a:t>‹#›</a:t>
            </a:fld>
            <a:endParaRPr lang="ru-RU" sz="1400" b="0" strike="noStrike" spc="-1">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 name="PlaceHolder 1"/>
          <p:cNvSpPr>
            <a:spLocks noGrp="1" noRot="1" noChangeAspect="1"/>
          </p:cNvSpPr>
          <p:nvPr>
            <p:ph type="sldImg"/>
          </p:nvPr>
        </p:nvSpPr>
        <p:spPr>
          <a:xfrm>
            <a:off x="917575" y="744538"/>
            <a:ext cx="4960938" cy="3721100"/>
          </a:xfrm>
          <a:prstGeom prst="rect">
            <a:avLst/>
          </a:prstGeom>
          <a:ln w="0">
            <a:noFill/>
          </a:ln>
        </p:spPr>
      </p:sp>
      <p:sp>
        <p:nvSpPr>
          <p:cNvPr id="569" name="PlaceHolder 2"/>
          <p:cNvSpPr>
            <a:spLocks noGrp="1"/>
          </p:cNvSpPr>
          <p:nvPr>
            <p:ph type="body"/>
          </p:nvPr>
        </p:nvSpPr>
        <p:spPr>
          <a:xfrm>
            <a:off x="679680" y="4715246"/>
            <a:ext cx="5436360" cy="4465086"/>
          </a:xfrm>
          <a:prstGeom prst="rect">
            <a:avLst/>
          </a:prstGeom>
          <a:noFill/>
          <a:ln w="0">
            <a:noFill/>
          </a:ln>
        </p:spPr>
        <p:txBody>
          <a:bodyPr lIns="0" tIns="0" rIns="0" bIns="0" anchor="t">
            <a:noAutofit/>
          </a:bodyPr>
          <a:lstStyle/>
          <a:p>
            <a:endParaRPr lang="ru-RU" sz="2000" b="0" strike="noStrike" spc="-1">
              <a:latin typeface="XO Oriel"/>
            </a:endParaRPr>
          </a:p>
        </p:txBody>
      </p:sp>
      <p:sp>
        <p:nvSpPr>
          <p:cNvPr id="570" name="PlaceHolder 3"/>
          <p:cNvSpPr>
            <a:spLocks noGrp="1"/>
          </p:cNvSpPr>
          <p:nvPr>
            <p:ph type="sldNum" idx="22"/>
          </p:nvPr>
        </p:nvSpPr>
        <p:spPr>
          <a:xfrm>
            <a:off x="3850560" y="9428693"/>
            <a:ext cx="2943720" cy="494561"/>
          </a:xfrm>
          <a:prstGeom prst="rect">
            <a:avLst/>
          </a:prstGeom>
          <a:noFill/>
          <a:ln w="0">
            <a:noFill/>
          </a:ln>
        </p:spPr>
        <p:txBody>
          <a:bodyPr lIns="0" tIns="0" rIns="0" bIns="0" anchor="b">
            <a:noAutofit/>
          </a:bodyPr>
          <a:lstStyle>
            <a:lvl1pPr algn="r">
              <a:lnSpc>
                <a:spcPct val="100000"/>
              </a:lnSpc>
              <a:buNone/>
              <a:defRPr lang="ru-RU" sz="1200" b="0" strike="noStrike" spc="-1">
                <a:solidFill>
                  <a:srgbClr val="000000"/>
                </a:solidFill>
                <a:latin typeface="+mn-lt"/>
                <a:ea typeface="+mn-ea"/>
              </a:defRPr>
            </a:lvl1pPr>
          </a:lstStyle>
          <a:p>
            <a:pPr algn="r">
              <a:lnSpc>
                <a:spcPct val="100000"/>
              </a:lnSpc>
              <a:buNone/>
            </a:pPr>
            <a:fld id="{4D989F85-E93F-4B64-B462-FDC85B937FCF}" type="slidenum">
              <a:rPr lang="ru-RU" sz="1200" b="0" strike="noStrike" spc="-1">
                <a:solidFill>
                  <a:srgbClr val="000000"/>
                </a:solidFill>
                <a:latin typeface="+mn-lt"/>
                <a:ea typeface="+mn-ea"/>
              </a:rPr>
              <a:t>5</a:t>
            </a:fld>
            <a:endParaRPr lang="ru-RU" sz="1200" b="0" strike="noStrike" spc="-1">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idx="21"/>
          </p:nvPr>
        </p:nvSpPr>
        <p:spPr/>
        <p:txBody>
          <a:bodyPr/>
          <a:lstStyle/>
          <a:p>
            <a:pPr algn="r">
              <a:buNone/>
            </a:pPr>
            <a:fld id="{FB333758-DB52-4147-AA72-29BAAA839A88}" type="slidenum">
              <a:rPr lang="ru-RU" sz="1400" b="0" strike="noStrike" spc="-1" smtClean="0">
                <a:latin typeface="Times New Roman"/>
              </a:rPr>
              <a:t>9</a:t>
            </a:fld>
            <a:endParaRPr lang="ru-RU" sz="1400" b="0" strike="noStrike" spc="-1">
              <a:latin typeface="Times New Roman"/>
            </a:endParaRPr>
          </a:p>
        </p:txBody>
      </p:sp>
    </p:spTree>
    <p:extLst>
      <p:ext uri="{BB962C8B-B14F-4D97-AF65-F5344CB8AC3E}">
        <p14:creationId xmlns:p14="http://schemas.microsoft.com/office/powerpoint/2010/main" val="118779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idx="21"/>
          </p:nvPr>
        </p:nvSpPr>
        <p:spPr/>
        <p:txBody>
          <a:bodyPr/>
          <a:lstStyle/>
          <a:p>
            <a:pPr algn="r">
              <a:buNone/>
            </a:pPr>
            <a:fld id="{FB333758-DB52-4147-AA72-29BAAA839A88}" type="slidenum">
              <a:rPr lang="ru-RU" sz="1400" b="0" strike="noStrike" spc="-1" smtClean="0">
                <a:latin typeface="Times New Roman"/>
              </a:rPr>
              <a:t>10</a:t>
            </a:fld>
            <a:endParaRPr lang="ru-RU" sz="1400" b="0" strike="noStrike" spc="-1">
              <a:latin typeface="Times New Roman"/>
            </a:endParaRPr>
          </a:p>
        </p:txBody>
      </p:sp>
    </p:spTree>
    <p:extLst>
      <p:ext uri="{BB962C8B-B14F-4D97-AF65-F5344CB8AC3E}">
        <p14:creationId xmlns:p14="http://schemas.microsoft.com/office/powerpoint/2010/main" val="948373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idx="21"/>
          </p:nvPr>
        </p:nvSpPr>
        <p:spPr/>
        <p:txBody>
          <a:bodyPr/>
          <a:lstStyle/>
          <a:p>
            <a:pPr algn="r">
              <a:buNone/>
            </a:pPr>
            <a:fld id="{FB333758-DB52-4147-AA72-29BAAA839A88}" type="slidenum">
              <a:rPr lang="ru-RU" sz="1400" b="0" strike="noStrike" spc="-1" smtClean="0">
                <a:latin typeface="Times New Roman"/>
              </a:rPr>
              <a:t>11</a:t>
            </a:fld>
            <a:endParaRPr lang="ru-RU" sz="1400" b="0" strike="noStrike" spc="-1">
              <a:latin typeface="Times New Roman"/>
            </a:endParaRPr>
          </a:p>
        </p:txBody>
      </p:sp>
    </p:spTree>
    <p:extLst>
      <p:ext uri="{BB962C8B-B14F-4D97-AF65-F5344CB8AC3E}">
        <p14:creationId xmlns:p14="http://schemas.microsoft.com/office/powerpoint/2010/main" val="4054136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1"/>
          </p:nvPr>
        </p:nvSpPr>
        <p:spPr/>
        <p:txBody>
          <a:bodyPr/>
          <a:lstStyle/>
          <a:p>
            <a:r>
              <a:t>Footer</a:t>
            </a:r>
          </a:p>
        </p:txBody>
      </p:sp>
      <p:sp>
        <p:nvSpPr>
          <p:cNvPr id="3" name="PlaceHolder 2"/>
          <p:cNvSpPr>
            <a:spLocks noGrp="1"/>
          </p:cNvSpPr>
          <p:nvPr>
            <p:ph type="sldNum" idx="2"/>
          </p:nvPr>
        </p:nvSpPr>
        <p:spPr/>
        <p:txBody>
          <a:bodyPr/>
          <a:lstStyle/>
          <a:p>
            <a:fld id="{38A12FF1-DB35-463B-A65F-E4FECBEB4C19}" type="slidenum">
              <a:t>‹#›</a:t>
            </a:fld>
            <a:endParaRPr/>
          </a:p>
        </p:txBody>
      </p:sp>
      <p:sp>
        <p:nvSpPr>
          <p:cNvPr id="4" name="PlaceHolder 3"/>
          <p:cNvSpPr>
            <a:spLocks noGrp="1"/>
          </p:cNvSpPr>
          <p:nvPr>
            <p:ph type="dt" idx="3"/>
          </p:nvPr>
        </p:nvSpPr>
        <p:spPr/>
        <p:txBody>
          <a:body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31" name="PlaceHolder 2"/>
          <p:cNvSpPr>
            <a:spLocks noGrp="1"/>
          </p:cNvSpPr>
          <p:nvPr>
            <p:ph/>
          </p:nvPr>
        </p:nvSpPr>
        <p:spPr>
          <a:xfrm>
            <a:off x="457200" y="1604520"/>
            <a:ext cx="822924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32" name="PlaceHolder 3"/>
          <p:cNvSpPr>
            <a:spLocks noGrp="1"/>
          </p:cNvSpPr>
          <p:nvPr>
            <p:ph/>
          </p:nvPr>
        </p:nvSpPr>
        <p:spPr>
          <a:xfrm>
            <a:off x="457200" y="3682080"/>
            <a:ext cx="822924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5" name="PlaceHolder 4"/>
          <p:cNvSpPr>
            <a:spLocks noGrp="1"/>
          </p:cNvSpPr>
          <p:nvPr>
            <p:ph type="ftr" idx="1"/>
          </p:nvPr>
        </p:nvSpPr>
        <p:spPr/>
        <p:txBody>
          <a:bodyPr/>
          <a:lstStyle/>
          <a:p>
            <a:r>
              <a:t>Footer</a:t>
            </a:r>
          </a:p>
        </p:txBody>
      </p:sp>
      <p:sp>
        <p:nvSpPr>
          <p:cNvPr id="6" name="PlaceHolder 5"/>
          <p:cNvSpPr>
            <a:spLocks noGrp="1"/>
          </p:cNvSpPr>
          <p:nvPr>
            <p:ph type="sldNum" idx="2"/>
          </p:nvPr>
        </p:nvSpPr>
        <p:spPr/>
        <p:txBody>
          <a:bodyPr/>
          <a:lstStyle/>
          <a:p>
            <a:fld id="{E680F829-38DC-4038-BCD6-7CF07AB1F2E7}" type="slidenum">
              <a:t>‹#›</a:t>
            </a:fld>
            <a:endParaRPr/>
          </a:p>
        </p:txBody>
      </p:sp>
      <p:sp>
        <p:nvSpPr>
          <p:cNvPr id="7" name="PlaceHolder 6"/>
          <p:cNvSpPr>
            <a:spLocks noGrp="1"/>
          </p:cNvSpPr>
          <p:nvPr>
            <p:ph type="dt" idx="3"/>
          </p:nvPr>
        </p:nvSpPr>
        <p:spPr/>
        <p:txBody>
          <a:body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3"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34"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35"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36"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37" name="PlaceHolder 5"/>
          <p:cNvSpPr>
            <a:spLocks noGrp="1"/>
          </p:cNvSpPr>
          <p:nvPr>
            <p:ph/>
          </p:nvPr>
        </p:nvSpPr>
        <p:spPr>
          <a:xfrm>
            <a:off x="467424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7" name="PlaceHolder 6"/>
          <p:cNvSpPr>
            <a:spLocks noGrp="1"/>
          </p:cNvSpPr>
          <p:nvPr>
            <p:ph type="ftr" idx="1"/>
          </p:nvPr>
        </p:nvSpPr>
        <p:spPr/>
        <p:txBody>
          <a:bodyPr/>
          <a:lstStyle/>
          <a:p>
            <a:r>
              <a:t>Footer</a:t>
            </a:r>
          </a:p>
        </p:txBody>
      </p:sp>
      <p:sp>
        <p:nvSpPr>
          <p:cNvPr id="8" name="PlaceHolder 7"/>
          <p:cNvSpPr>
            <a:spLocks noGrp="1"/>
          </p:cNvSpPr>
          <p:nvPr>
            <p:ph type="sldNum" idx="2"/>
          </p:nvPr>
        </p:nvSpPr>
        <p:spPr/>
        <p:txBody>
          <a:bodyPr/>
          <a:lstStyle/>
          <a:p>
            <a:fld id="{9FA73853-0A3C-4DA1-AA49-3FB28C8EBE83}" type="slidenum">
              <a:t>‹#›</a:t>
            </a:fld>
            <a:endParaRPr/>
          </a:p>
        </p:txBody>
      </p:sp>
      <p:sp>
        <p:nvSpPr>
          <p:cNvPr id="9" name="PlaceHolder 8"/>
          <p:cNvSpPr>
            <a:spLocks noGrp="1"/>
          </p:cNvSpPr>
          <p:nvPr>
            <p:ph type="dt" idx="3"/>
          </p:nvPr>
        </p:nvSpPr>
        <p:spPr/>
        <p:txBody>
          <a:body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8"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39" name="PlaceHolder 2"/>
          <p:cNvSpPr>
            <a:spLocks noGrp="1"/>
          </p:cNvSpPr>
          <p:nvPr>
            <p:ph/>
          </p:nvPr>
        </p:nvSpPr>
        <p:spPr>
          <a:xfrm>
            <a:off x="457200" y="160452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40" name="PlaceHolder 3"/>
          <p:cNvSpPr>
            <a:spLocks noGrp="1"/>
          </p:cNvSpPr>
          <p:nvPr>
            <p:ph/>
          </p:nvPr>
        </p:nvSpPr>
        <p:spPr>
          <a:xfrm>
            <a:off x="3239640" y="160452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41" name="PlaceHolder 4"/>
          <p:cNvSpPr>
            <a:spLocks noGrp="1"/>
          </p:cNvSpPr>
          <p:nvPr>
            <p:ph/>
          </p:nvPr>
        </p:nvSpPr>
        <p:spPr>
          <a:xfrm>
            <a:off x="6022080" y="160452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42" name="PlaceHolder 5"/>
          <p:cNvSpPr>
            <a:spLocks noGrp="1"/>
          </p:cNvSpPr>
          <p:nvPr>
            <p:ph/>
          </p:nvPr>
        </p:nvSpPr>
        <p:spPr>
          <a:xfrm>
            <a:off x="457200" y="368208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43" name="PlaceHolder 6"/>
          <p:cNvSpPr>
            <a:spLocks noGrp="1"/>
          </p:cNvSpPr>
          <p:nvPr>
            <p:ph/>
          </p:nvPr>
        </p:nvSpPr>
        <p:spPr>
          <a:xfrm>
            <a:off x="3239640" y="368208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44" name="PlaceHolder 7"/>
          <p:cNvSpPr>
            <a:spLocks noGrp="1"/>
          </p:cNvSpPr>
          <p:nvPr>
            <p:ph/>
          </p:nvPr>
        </p:nvSpPr>
        <p:spPr>
          <a:xfrm>
            <a:off x="6022080" y="368208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9" name="PlaceHolder 8"/>
          <p:cNvSpPr>
            <a:spLocks noGrp="1"/>
          </p:cNvSpPr>
          <p:nvPr>
            <p:ph type="ftr" idx="1"/>
          </p:nvPr>
        </p:nvSpPr>
        <p:spPr/>
        <p:txBody>
          <a:bodyPr/>
          <a:lstStyle/>
          <a:p>
            <a:r>
              <a:t>Footer</a:t>
            </a:r>
          </a:p>
        </p:txBody>
      </p:sp>
      <p:sp>
        <p:nvSpPr>
          <p:cNvPr id="10" name="PlaceHolder 9"/>
          <p:cNvSpPr>
            <a:spLocks noGrp="1"/>
          </p:cNvSpPr>
          <p:nvPr>
            <p:ph type="sldNum" idx="2"/>
          </p:nvPr>
        </p:nvSpPr>
        <p:spPr/>
        <p:txBody>
          <a:bodyPr/>
          <a:lstStyle/>
          <a:p>
            <a:fld id="{14AAC368-D108-4C1A-9FEF-57D739BC5B18}" type="slidenum">
              <a:t>‹#›</a:t>
            </a:fld>
            <a:endParaRPr/>
          </a:p>
        </p:txBody>
      </p:sp>
      <p:sp>
        <p:nvSpPr>
          <p:cNvPr id="11" name="PlaceHolder 10"/>
          <p:cNvSpPr>
            <a:spLocks noGrp="1"/>
          </p:cNvSpPr>
          <p:nvPr>
            <p:ph type="dt" idx="3"/>
          </p:nvPr>
        </p:nvSpPr>
        <p:spPr/>
        <p:txBody>
          <a:body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4"/>
          </p:nvPr>
        </p:nvSpPr>
        <p:spPr/>
        <p:txBody>
          <a:bodyPr/>
          <a:lstStyle/>
          <a:p>
            <a:r>
              <a:t>Footer</a:t>
            </a:r>
          </a:p>
        </p:txBody>
      </p:sp>
      <p:sp>
        <p:nvSpPr>
          <p:cNvPr id="3" name="PlaceHolder 2"/>
          <p:cNvSpPr>
            <a:spLocks noGrp="1"/>
          </p:cNvSpPr>
          <p:nvPr>
            <p:ph type="sldNum" idx="5"/>
          </p:nvPr>
        </p:nvSpPr>
        <p:spPr/>
        <p:txBody>
          <a:bodyPr/>
          <a:lstStyle/>
          <a:p>
            <a:fld id="{5ACCA17E-45B3-4C62-AABC-FCCC01567D0D}" type="slidenum">
              <a:t>‹#›</a:t>
            </a:fld>
            <a:endParaRPr/>
          </a:p>
        </p:txBody>
      </p:sp>
      <p:sp>
        <p:nvSpPr>
          <p:cNvPr id="4" name="PlaceHolder 3"/>
          <p:cNvSpPr>
            <a:spLocks noGrp="1"/>
          </p:cNvSpPr>
          <p:nvPr>
            <p:ph type="dt" idx="6"/>
          </p:nvPr>
        </p:nvSpPr>
        <p:spPr/>
        <p:txBody>
          <a:body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8"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59" name="PlaceHolder 2"/>
          <p:cNvSpPr>
            <a:spLocks noGrp="1"/>
          </p:cNvSpPr>
          <p:nvPr>
            <p:ph type="subTitle"/>
          </p:nvPr>
        </p:nvSpPr>
        <p:spPr>
          <a:xfrm>
            <a:off x="457200" y="1604520"/>
            <a:ext cx="8229240" cy="3977280"/>
          </a:xfrm>
          <a:prstGeom prst="rect">
            <a:avLst/>
          </a:prstGeom>
          <a:noFill/>
          <a:ln w="0">
            <a:noFill/>
          </a:ln>
        </p:spPr>
        <p:txBody>
          <a:bodyPr lIns="0" tIns="0" rIns="0" bIns="0" anchor="ctr">
            <a:noAutofit/>
          </a:bodyPr>
          <a:lstStyle/>
          <a:p>
            <a:pPr algn="ctr">
              <a:buNone/>
            </a:pPr>
            <a:endParaRPr lang="ru-RU" sz="3200" b="0" strike="noStrike" spc="-1">
              <a:latin typeface="XO Oriel"/>
            </a:endParaRPr>
          </a:p>
        </p:txBody>
      </p:sp>
      <p:sp>
        <p:nvSpPr>
          <p:cNvPr id="4" name="PlaceHolder 3"/>
          <p:cNvSpPr>
            <a:spLocks noGrp="1"/>
          </p:cNvSpPr>
          <p:nvPr>
            <p:ph type="ftr" idx="4"/>
          </p:nvPr>
        </p:nvSpPr>
        <p:spPr/>
        <p:txBody>
          <a:bodyPr/>
          <a:lstStyle/>
          <a:p>
            <a:r>
              <a:t>Footer</a:t>
            </a:r>
          </a:p>
        </p:txBody>
      </p:sp>
      <p:sp>
        <p:nvSpPr>
          <p:cNvPr id="5" name="PlaceHolder 4"/>
          <p:cNvSpPr>
            <a:spLocks noGrp="1"/>
          </p:cNvSpPr>
          <p:nvPr>
            <p:ph type="sldNum" idx="5"/>
          </p:nvPr>
        </p:nvSpPr>
        <p:spPr/>
        <p:txBody>
          <a:bodyPr/>
          <a:lstStyle/>
          <a:p>
            <a:fld id="{DF0593A8-2B52-40E9-91C5-5E116CD3A274}" type="slidenum">
              <a:t>‹#›</a:t>
            </a:fld>
            <a:endParaRPr/>
          </a:p>
        </p:txBody>
      </p:sp>
      <p:sp>
        <p:nvSpPr>
          <p:cNvPr id="6" name="PlaceHolder 5"/>
          <p:cNvSpPr>
            <a:spLocks noGrp="1"/>
          </p:cNvSpPr>
          <p:nvPr>
            <p:ph type="dt" idx="6"/>
          </p:nvPr>
        </p:nvSpPr>
        <p:spPr/>
        <p:txBody>
          <a:body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61" name="PlaceHolder 2"/>
          <p:cNvSpPr>
            <a:spLocks noGrp="1"/>
          </p:cNvSpPr>
          <p:nvPr>
            <p:ph/>
          </p:nvPr>
        </p:nvSpPr>
        <p:spPr>
          <a:xfrm>
            <a:off x="457200" y="1604520"/>
            <a:ext cx="822924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4" name="PlaceHolder 3"/>
          <p:cNvSpPr>
            <a:spLocks noGrp="1"/>
          </p:cNvSpPr>
          <p:nvPr>
            <p:ph type="ftr" idx="4"/>
          </p:nvPr>
        </p:nvSpPr>
        <p:spPr/>
        <p:txBody>
          <a:bodyPr/>
          <a:lstStyle/>
          <a:p>
            <a:r>
              <a:t>Footer</a:t>
            </a:r>
          </a:p>
        </p:txBody>
      </p:sp>
      <p:sp>
        <p:nvSpPr>
          <p:cNvPr id="5" name="PlaceHolder 4"/>
          <p:cNvSpPr>
            <a:spLocks noGrp="1"/>
          </p:cNvSpPr>
          <p:nvPr>
            <p:ph type="sldNum" idx="5"/>
          </p:nvPr>
        </p:nvSpPr>
        <p:spPr/>
        <p:txBody>
          <a:bodyPr/>
          <a:lstStyle/>
          <a:p>
            <a:fld id="{F66AF5DF-5207-437A-8348-36B1D29BA82A}" type="slidenum">
              <a:t>‹#›</a:t>
            </a:fld>
            <a:endParaRPr/>
          </a:p>
        </p:txBody>
      </p:sp>
      <p:sp>
        <p:nvSpPr>
          <p:cNvPr id="6" name="PlaceHolder 5"/>
          <p:cNvSpPr>
            <a:spLocks noGrp="1"/>
          </p:cNvSpPr>
          <p:nvPr>
            <p:ph type="dt" idx="6"/>
          </p:nvPr>
        </p:nvSpPr>
        <p:spPr/>
        <p:txBody>
          <a:body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63"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4"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5" name="PlaceHolder 4"/>
          <p:cNvSpPr>
            <a:spLocks noGrp="1"/>
          </p:cNvSpPr>
          <p:nvPr>
            <p:ph type="ftr" idx="4"/>
          </p:nvPr>
        </p:nvSpPr>
        <p:spPr/>
        <p:txBody>
          <a:bodyPr/>
          <a:lstStyle/>
          <a:p>
            <a:r>
              <a:t>Footer</a:t>
            </a:r>
          </a:p>
        </p:txBody>
      </p:sp>
      <p:sp>
        <p:nvSpPr>
          <p:cNvPr id="6" name="PlaceHolder 5"/>
          <p:cNvSpPr>
            <a:spLocks noGrp="1"/>
          </p:cNvSpPr>
          <p:nvPr>
            <p:ph type="sldNum" idx="5"/>
          </p:nvPr>
        </p:nvSpPr>
        <p:spPr/>
        <p:txBody>
          <a:bodyPr/>
          <a:lstStyle/>
          <a:p>
            <a:fld id="{4C48C605-CDA5-4158-A6C9-D0D4F88CDF8B}" type="slidenum">
              <a:t>‹#›</a:t>
            </a:fld>
            <a:endParaRPr/>
          </a:p>
        </p:txBody>
      </p:sp>
      <p:sp>
        <p:nvSpPr>
          <p:cNvPr id="7" name="PlaceHolder 6"/>
          <p:cNvSpPr>
            <a:spLocks noGrp="1"/>
          </p:cNvSpPr>
          <p:nvPr>
            <p:ph type="dt" idx="6"/>
          </p:nvPr>
        </p:nvSpPr>
        <p:spPr/>
        <p:txBody>
          <a:body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5"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3" name="PlaceHolder 2"/>
          <p:cNvSpPr>
            <a:spLocks noGrp="1"/>
          </p:cNvSpPr>
          <p:nvPr>
            <p:ph type="ftr" idx="4"/>
          </p:nvPr>
        </p:nvSpPr>
        <p:spPr/>
        <p:txBody>
          <a:bodyPr/>
          <a:lstStyle/>
          <a:p>
            <a:r>
              <a:t>Footer</a:t>
            </a:r>
          </a:p>
        </p:txBody>
      </p:sp>
      <p:sp>
        <p:nvSpPr>
          <p:cNvPr id="4" name="PlaceHolder 3"/>
          <p:cNvSpPr>
            <a:spLocks noGrp="1"/>
          </p:cNvSpPr>
          <p:nvPr>
            <p:ph type="sldNum" idx="5"/>
          </p:nvPr>
        </p:nvSpPr>
        <p:spPr/>
        <p:txBody>
          <a:bodyPr/>
          <a:lstStyle/>
          <a:p>
            <a:fld id="{48D5529C-52DF-49D7-B53E-C3678D450F21}" type="slidenum">
              <a:t>‹#›</a:t>
            </a:fld>
            <a:endParaRPr/>
          </a:p>
        </p:txBody>
      </p:sp>
      <p:sp>
        <p:nvSpPr>
          <p:cNvPr id="5" name="PlaceHolder 4"/>
          <p:cNvSpPr>
            <a:spLocks noGrp="1"/>
          </p:cNvSpPr>
          <p:nvPr>
            <p:ph type="dt" idx="6"/>
          </p:nvPr>
        </p:nvSpPr>
        <p:spPr/>
        <p:txBody>
          <a:body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66" name="PlaceHolder 1"/>
          <p:cNvSpPr>
            <a:spLocks noGrp="1"/>
          </p:cNvSpPr>
          <p:nvPr>
            <p:ph type="subTitle"/>
          </p:nvPr>
        </p:nvSpPr>
        <p:spPr>
          <a:xfrm>
            <a:off x="1793160" y="4005720"/>
            <a:ext cx="6510600" cy="8690400"/>
          </a:xfrm>
          <a:prstGeom prst="rect">
            <a:avLst/>
          </a:prstGeom>
          <a:noFill/>
          <a:ln w="0">
            <a:noFill/>
          </a:ln>
        </p:spPr>
        <p:txBody>
          <a:bodyPr lIns="0" tIns="0" rIns="0" bIns="0" anchor="ctr">
            <a:noAutofit/>
          </a:bodyPr>
          <a:lstStyle/>
          <a:p>
            <a:pPr algn="ctr">
              <a:buNone/>
            </a:pPr>
            <a:endParaRPr lang="ru-RU" sz="3200" b="0" strike="noStrike" spc="-1">
              <a:latin typeface="XO Oriel"/>
            </a:endParaRPr>
          </a:p>
        </p:txBody>
      </p:sp>
      <p:sp>
        <p:nvSpPr>
          <p:cNvPr id="3" name="PlaceHolder 2"/>
          <p:cNvSpPr>
            <a:spLocks noGrp="1"/>
          </p:cNvSpPr>
          <p:nvPr>
            <p:ph type="ftr" idx="4"/>
          </p:nvPr>
        </p:nvSpPr>
        <p:spPr/>
        <p:txBody>
          <a:bodyPr/>
          <a:lstStyle/>
          <a:p>
            <a:r>
              <a:t>Footer</a:t>
            </a:r>
          </a:p>
        </p:txBody>
      </p:sp>
      <p:sp>
        <p:nvSpPr>
          <p:cNvPr id="4" name="PlaceHolder 3"/>
          <p:cNvSpPr>
            <a:spLocks noGrp="1"/>
          </p:cNvSpPr>
          <p:nvPr>
            <p:ph type="sldNum" idx="5"/>
          </p:nvPr>
        </p:nvSpPr>
        <p:spPr/>
        <p:txBody>
          <a:bodyPr/>
          <a:lstStyle/>
          <a:p>
            <a:fld id="{7DDEE73A-90C3-4E7F-A2F2-12B124821F0A}" type="slidenum">
              <a:t>‹#›</a:t>
            </a:fld>
            <a:endParaRPr/>
          </a:p>
        </p:txBody>
      </p:sp>
      <p:sp>
        <p:nvSpPr>
          <p:cNvPr id="5" name="PlaceHolder 4"/>
          <p:cNvSpPr>
            <a:spLocks noGrp="1"/>
          </p:cNvSpPr>
          <p:nvPr>
            <p:ph type="dt" idx="6"/>
          </p:nvPr>
        </p:nvSpPr>
        <p:spPr/>
        <p:txBody>
          <a:body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68"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9"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70"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 name="PlaceHolder 5"/>
          <p:cNvSpPr>
            <a:spLocks noGrp="1"/>
          </p:cNvSpPr>
          <p:nvPr>
            <p:ph type="ftr" idx="4"/>
          </p:nvPr>
        </p:nvSpPr>
        <p:spPr/>
        <p:txBody>
          <a:bodyPr/>
          <a:lstStyle/>
          <a:p>
            <a:r>
              <a:t>Footer</a:t>
            </a:r>
          </a:p>
        </p:txBody>
      </p:sp>
      <p:sp>
        <p:nvSpPr>
          <p:cNvPr id="7" name="PlaceHolder 6"/>
          <p:cNvSpPr>
            <a:spLocks noGrp="1"/>
          </p:cNvSpPr>
          <p:nvPr>
            <p:ph type="sldNum" idx="5"/>
          </p:nvPr>
        </p:nvSpPr>
        <p:spPr/>
        <p:txBody>
          <a:bodyPr/>
          <a:lstStyle/>
          <a:p>
            <a:fld id="{5B71F162-6AEC-4F1B-AE76-8F859FA7FAB0}" type="slidenum">
              <a:t>‹#›</a:t>
            </a:fld>
            <a:endParaRPr/>
          </a:p>
        </p:txBody>
      </p:sp>
      <p:sp>
        <p:nvSpPr>
          <p:cNvPr id="8" name="PlaceHolder 7"/>
          <p:cNvSpPr>
            <a:spLocks noGrp="1"/>
          </p:cNvSpPr>
          <p:nvPr>
            <p:ph type="dt" idx="6"/>
          </p:nvPr>
        </p:nvSpPr>
        <p:spPr/>
        <p:txBody>
          <a:body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0" name="PlaceHolder 2"/>
          <p:cNvSpPr>
            <a:spLocks noGrp="1"/>
          </p:cNvSpPr>
          <p:nvPr>
            <p:ph type="subTitle"/>
          </p:nvPr>
        </p:nvSpPr>
        <p:spPr>
          <a:xfrm>
            <a:off x="457200" y="1604520"/>
            <a:ext cx="8229240" cy="3977280"/>
          </a:xfrm>
          <a:prstGeom prst="rect">
            <a:avLst/>
          </a:prstGeom>
          <a:noFill/>
          <a:ln w="0">
            <a:noFill/>
          </a:ln>
        </p:spPr>
        <p:txBody>
          <a:bodyPr lIns="0" tIns="0" rIns="0" bIns="0" anchor="ctr">
            <a:noAutofit/>
          </a:bodyPr>
          <a:lstStyle/>
          <a:p>
            <a:pPr algn="ctr">
              <a:buNone/>
            </a:pPr>
            <a:endParaRPr lang="ru-RU" sz="3200" b="0" strike="noStrike" spc="-1">
              <a:latin typeface="XO Oriel"/>
            </a:endParaRPr>
          </a:p>
        </p:txBody>
      </p:sp>
      <p:sp>
        <p:nvSpPr>
          <p:cNvPr id="4" name="PlaceHolder 3"/>
          <p:cNvSpPr>
            <a:spLocks noGrp="1"/>
          </p:cNvSpPr>
          <p:nvPr>
            <p:ph type="ftr" idx="1"/>
          </p:nvPr>
        </p:nvSpPr>
        <p:spPr/>
        <p:txBody>
          <a:bodyPr/>
          <a:lstStyle/>
          <a:p>
            <a:r>
              <a:t>Footer</a:t>
            </a:r>
          </a:p>
        </p:txBody>
      </p:sp>
      <p:sp>
        <p:nvSpPr>
          <p:cNvPr id="5" name="PlaceHolder 4"/>
          <p:cNvSpPr>
            <a:spLocks noGrp="1"/>
          </p:cNvSpPr>
          <p:nvPr>
            <p:ph type="sldNum" idx="2"/>
          </p:nvPr>
        </p:nvSpPr>
        <p:spPr/>
        <p:txBody>
          <a:bodyPr/>
          <a:lstStyle/>
          <a:p>
            <a:fld id="{B1323BDD-AC99-403E-AE9E-F3471600DE7E}" type="slidenum">
              <a:t>‹#›</a:t>
            </a:fld>
            <a:endParaRPr/>
          </a:p>
        </p:txBody>
      </p:sp>
      <p:sp>
        <p:nvSpPr>
          <p:cNvPr id="6" name="PlaceHolder 5"/>
          <p:cNvSpPr>
            <a:spLocks noGrp="1"/>
          </p:cNvSpPr>
          <p:nvPr>
            <p:ph type="dt" idx="3"/>
          </p:nvPr>
        </p:nvSpPr>
        <p:spPr/>
        <p:txBody>
          <a:body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72"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73"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74" name="PlaceHolder 4"/>
          <p:cNvSpPr>
            <a:spLocks noGrp="1"/>
          </p:cNvSpPr>
          <p:nvPr>
            <p:ph/>
          </p:nvPr>
        </p:nvSpPr>
        <p:spPr>
          <a:xfrm>
            <a:off x="467424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 name="PlaceHolder 5"/>
          <p:cNvSpPr>
            <a:spLocks noGrp="1"/>
          </p:cNvSpPr>
          <p:nvPr>
            <p:ph type="ftr" idx="4"/>
          </p:nvPr>
        </p:nvSpPr>
        <p:spPr/>
        <p:txBody>
          <a:bodyPr/>
          <a:lstStyle/>
          <a:p>
            <a:r>
              <a:t>Footer</a:t>
            </a:r>
          </a:p>
        </p:txBody>
      </p:sp>
      <p:sp>
        <p:nvSpPr>
          <p:cNvPr id="7" name="PlaceHolder 6"/>
          <p:cNvSpPr>
            <a:spLocks noGrp="1"/>
          </p:cNvSpPr>
          <p:nvPr>
            <p:ph type="sldNum" idx="5"/>
          </p:nvPr>
        </p:nvSpPr>
        <p:spPr/>
        <p:txBody>
          <a:bodyPr/>
          <a:lstStyle/>
          <a:p>
            <a:fld id="{713905F0-2E98-47D3-BDE1-0B2AA7D1BB35}" type="slidenum">
              <a:t>‹#›</a:t>
            </a:fld>
            <a:endParaRPr/>
          </a:p>
        </p:txBody>
      </p:sp>
      <p:sp>
        <p:nvSpPr>
          <p:cNvPr id="8" name="PlaceHolder 7"/>
          <p:cNvSpPr>
            <a:spLocks noGrp="1"/>
          </p:cNvSpPr>
          <p:nvPr>
            <p:ph type="dt" idx="6"/>
          </p:nvPr>
        </p:nvSpPr>
        <p:spPr/>
        <p:txBody>
          <a:body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76"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77"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78" name="PlaceHolder 4"/>
          <p:cNvSpPr>
            <a:spLocks noGrp="1"/>
          </p:cNvSpPr>
          <p:nvPr>
            <p:ph/>
          </p:nvPr>
        </p:nvSpPr>
        <p:spPr>
          <a:xfrm>
            <a:off x="457200" y="3682080"/>
            <a:ext cx="822924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 name="PlaceHolder 5"/>
          <p:cNvSpPr>
            <a:spLocks noGrp="1"/>
          </p:cNvSpPr>
          <p:nvPr>
            <p:ph type="ftr" idx="4"/>
          </p:nvPr>
        </p:nvSpPr>
        <p:spPr/>
        <p:txBody>
          <a:bodyPr/>
          <a:lstStyle/>
          <a:p>
            <a:r>
              <a:t>Footer</a:t>
            </a:r>
          </a:p>
        </p:txBody>
      </p:sp>
      <p:sp>
        <p:nvSpPr>
          <p:cNvPr id="7" name="PlaceHolder 6"/>
          <p:cNvSpPr>
            <a:spLocks noGrp="1"/>
          </p:cNvSpPr>
          <p:nvPr>
            <p:ph type="sldNum" idx="5"/>
          </p:nvPr>
        </p:nvSpPr>
        <p:spPr/>
        <p:txBody>
          <a:bodyPr/>
          <a:lstStyle/>
          <a:p>
            <a:fld id="{DA63DEC0-5BA6-433D-AE4C-634E627AAB15}" type="slidenum">
              <a:t>‹#›</a:t>
            </a:fld>
            <a:endParaRPr/>
          </a:p>
        </p:txBody>
      </p:sp>
      <p:sp>
        <p:nvSpPr>
          <p:cNvPr id="8" name="PlaceHolder 7"/>
          <p:cNvSpPr>
            <a:spLocks noGrp="1"/>
          </p:cNvSpPr>
          <p:nvPr>
            <p:ph type="dt" idx="6"/>
          </p:nvPr>
        </p:nvSpPr>
        <p:spPr/>
        <p:txBody>
          <a:body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80" name="PlaceHolder 2"/>
          <p:cNvSpPr>
            <a:spLocks noGrp="1"/>
          </p:cNvSpPr>
          <p:nvPr>
            <p:ph/>
          </p:nvPr>
        </p:nvSpPr>
        <p:spPr>
          <a:xfrm>
            <a:off x="457200" y="1604520"/>
            <a:ext cx="822924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81" name="PlaceHolder 3"/>
          <p:cNvSpPr>
            <a:spLocks noGrp="1"/>
          </p:cNvSpPr>
          <p:nvPr>
            <p:ph/>
          </p:nvPr>
        </p:nvSpPr>
        <p:spPr>
          <a:xfrm>
            <a:off x="457200" y="3682080"/>
            <a:ext cx="822924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5" name="PlaceHolder 4"/>
          <p:cNvSpPr>
            <a:spLocks noGrp="1"/>
          </p:cNvSpPr>
          <p:nvPr>
            <p:ph type="ftr" idx="4"/>
          </p:nvPr>
        </p:nvSpPr>
        <p:spPr/>
        <p:txBody>
          <a:bodyPr/>
          <a:lstStyle/>
          <a:p>
            <a:r>
              <a:t>Footer</a:t>
            </a:r>
          </a:p>
        </p:txBody>
      </p:sp>
      <p:sp>
        <p:nvSpPr>
          <p:cNvPr id="6" name="PlaceHolder 5"/>
          <p:cNvSpPr>
            <a:spLocks noGrp="1"/>
          </p:cNvSpPr>
          <p:nvPr>
            <p:ph type="sldNum" idx="5"/>
          </p:nvPr>
        </p:nvSpPr>
        <p:spPr/>
        <p:txBody>
          <a:bodyPr/>
          <a:lstStyle/>
          <a:p>
            <a:fld id="{D25C320C-698B-4618-AA74-E39E6CE580C6}" type="slidenum">
              <a:t>‹#›</a:t>
            </a:fld>
            <a:endParaRPr/>
          </a:p>
        </p:txBody>
      </p:sp>
      <p:sp>
        <p:nvSpPr>
          <p:cNvPr id="7" name="PlaceHolder 6"/>
          <p:cNvSpPr>
            <a:spLocks noGrp="1"/>
          </p:cNvSpPr>
          <p:nvPr>
            <p:ph type="dt" idx="6"/>
          </p:nvPr>
        </p:nvSpPr>
        <p:spPr/>
        <p:txBody>
          <a:body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82"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83"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84"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85"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86" name="PlaceHolder 5"/>
          <p:cNvSpPr>
            <a:spLocks noGrp="1"/>
          </p:cNvSpPr>
          <p:nvPr>
            <p:ph/>
          </p:nvPr>
        </p:nvSpPr>
        <p:spPr>
          <a:xfrm>
            <a:off x="467424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7" name="PlaceHolder 6"/>
          <p:cNvSpPr>
            <a:spLocks noGrp="1"/>
          </p:cNvSpPr>
          <p:nvPr>
            <p:ph type="ftr" idx="4"/>
          </p:nvPr>
        </p:nvSpPr>
        <p:spPr/>
        <p:txBody>
          <a:bodyPr/>
          <a:lstStyle/>
          <a:p>
            <a:r>
              <a:t>Footer</a:t>
            </a:r>
          </a:p>
        </p:txBody>
      </p:sp>
      <p:sp>
        <p:nvSpPr>
          <p:cNvPr id="8" name="PlaceHolder 7"/>
          <p:cNvSpPr>
            <a:spLocks noGrp="1"/>
          </p:cNvSpPr>
          <p:nvPr>
            <p:ph type="sldNum" idx="5"/>
          </p:nvPr>
        </p:nvSpPr>
        <p:spPr/>
        <p:txBody>
          <a:bodyPr/>
          <a:lstStyle/>
          <a:p>
            <a:fld id="{F5EE0FDA-2D65-409F-B887-E392F202D567}" type="slidenum">
              <a:t>‹#›</a:t>
            </a:fld>
            <a:endParaRPr/>
          </a:p>
        </p:txBody>
      </p:sp>
      <p:sp>
        <p:nvSpPr>
          <p:cNvPr id="9" name="PlaceHolder 8"/>
          <p:cNvSpPr>
            <a:spLocks noGrp="1"/>
          </p:cNvSpPr>
          <p:nvPr>
            <p:ph type="dt" idx="6"/>
          </p:nvPr>
        </p:nvSpPr>
        <p:spPr/>
        <p:txBody>
          <a:body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7"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88" name="PlaceHolder 2"/>
          <p:cNvSpPr>
            <a:spLocks noGrp="1"/>
          </p:cNvSpPr>
          <p:nvPr>
            <p:ph/>
          </p:nvPr>
        </p:nvSpPr>
        <p:spPr>
          <a:xfrm>
            <a:off x="457200" y="160452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89" name="PlaceHolder 3"/>
          <p:cNvSpPr>
            <a:spLocks noGrp="1"/>
          </p:cNvSpPr>
          <p:nvPr>
            <p:ph/>
          </p:nvPr>
        </p:nvSpPr>
        <p:spPr>
          <a:xfrm>
            <a:off x="3239640" y="160452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90" name="PlaceHolder 4"/>
          <p:cNvSpPr>
            <a:spLocks noGrp="1"/>
          </p:cNvSpPr>
          <p:nvPr>
            <p:ph/>
          </p:nvPr>
        </p:nvSpPr>
        <p:spPr>
          <a:xfrm>
            <a:off x="6022080" y="160452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91" name="PlaceHolder 5"/>
          <p:cNvSpPr>
            <a:spLocks noGrp="1"/>
          </p:cNvSpPr>
          <p:nvPr>
            <p:ph/>
          </p:nvPr>
        </p:nvSpPr>
        <p:spPr>
          <a:xfrm>
            <a:off x="457200" y="368208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92" name="PlaceHolder 6"/>
          <p:cNvSpPr>
            <a:spLocks noGrp="1"/>
          </p:cNvSpPr>
          <p:nvPr>
            <p:ph/>
          </p:nvPr>
        </p:nvSpPr>
        <p:spPr>
          <a:xfrm>
            <a:off x="3239640" y="368208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93" name="PlaceHolder 7"/>
          <p:cNvSpPr>
            <a:spLocks noGrp="1"/>
          </p:cNvSpPr>
          <p:nvPr>
            <p:ph/>
          </p:nvPr>
        </p:nvSpPr>
        <p:spPr>
          <a:xfrm>
            <a:off x="6022080" y="368208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9" name="PlaceHolder 8"/>
          <p:cNvSpPr>
            <a:spLocks noGrp="1"/>
          </p:cNvSpPr>
          <p:nvPr>
            <p:ph type="ftr" idx="4"/>
          </p:nvPr>
        </p:nvSpPr>
        <p:spPr/>
        <p:txBody>
          <a:bodyPr/>
          <a:lstStyle/>
          <a:p>
            <a:r>
              <a:t>Footer</a:t>
            </a:r>
          </a:p>
        </p:txBody>
      </p:sp>
      <p:sp>
        <p:nvSpPr>
          <p:cNvPr id="10" name="PlaceHolder 9"/>
          <p:cNvSpPr>
            <a:spLocks noGrp="1"/>
          </p:cNvSpPr>
          <p:nvPr>
            <p:ph type="sldNum" idx="5"/>
          </p:nvPr>
        </p:nvSpPr>
        <p:spPr/>
        <p:txBody>
          <a:bodyPr/>
          <a:lstStyle/>
          <a:p>
            <a:fld id="{1B0718AB-B63A-4796-88AA-185DC41CB879}" type="slidenum">
              <a:t>‹#›</a:t>
            </a:fld>
            <a:endParaRPr/>
          </a:p>
        </p:txBody>
      </p:sp>
      <p:sp>
        <p:nvSpPr>
          <p:cNvPr id="11" name="PlaceHolder 10"/>
          <p:cNvSpPr>
            <a:spLocks noGrp="1"/>
          </p:cNvSpPr>
          <p:nvPr>
            <p:ph type="dt" idx="6"/>
          </p:nvPr>
        </p:nvSpPr>
        <p:spPr/>
        <p:txBody>
          <a:body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7"/>
          </p:nvPr>
        </p:nvSpPr>
        <p:spPr/>
        <p:txBody>
          <a:bodyPr/>
          <a:lstStyle/>
          <a:p>
            <a:r>
              <a:t>Footer</a:t>
            </a:r>
          </a:p>
        </p:txBody>
      </p:sp>
      <p:sp>
        <p:nvSpPr>
          <p:cNvPr id="3" name="PlaceHolder 2"/>
          <p:cNvSpPr>
            <a:spLocks noGrp="1"/>
          </p:cNvSpPr>
          <p:nvPr>
            <p:ph type="sldNum" idx="8"/>
          </p:nvPr>
        </p:nvSpPr>
        <p:spPr/>
        <p:txBody>
          <a:bodyPr/>
          <a:lstStyle/>
          <a:p>
            <a:fld id="{C146CCB3-7033-4770-84A1-14C97EB5C903}" type="slidenum">
              <a:t>‹#›</a:t>
            </a:fld>
            <a:endParaRPr/>
          </a:p>
        </p:txBody>
      </p:sp>
      <p:sp>
        <p:nvSpPr>
          <p:cNvPr id="4" name="PlaceHolder 3"/>
          <p:cNvSpPr>
            <a:spLocks noGrp="1"/>
          </p:cNvSpPr>
          <p:nvPr>
            <p:ph type="dt" idx="9"/>
          </p:nvPr>
        </p:nvSpPr>
        <p:spPr/>
        <p:txBody>
          <a:body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03"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04" name="PlaceHolder 2"/>
          <p:cNvSpPr>
            <a:spLocks noGrp="1"/>
          </p:cNvSpPr>
          <p:nvPr>
            <p:ph type="subTitle"/>
          </p:nvPr>
        </p:nvSpPr>
        <p:spPr>
          <a:xfrm>
            <a:off x="457200" y="1604520"/>
            <a:ext cx="8229240" cy="3977280"/>
          </a:xfrm>
          <a:prstGeom prst="rect">
            <a:avLst/>
          </a:prstGeom>
          <a:noFill/>
          <a:ln w="0">
            <a:noFill/>
          </a:ln>
        </p:spPr>
        <p:txBody>
          <a:bodyPr lIns="0" tIns="0" rIns="0" bIns="0" anchor="ctr">
            <a:noAutofit/>
          </a:bodyPr>
          <a:lstStyle/>
          <a:p>
            <a:pPr algn="ctr">
              <a:buNone/>
            </a:pPr>
            <a:endParaRPr lang="ru-RU" sz="3200" b="0" strike="noStrike" spc="-1">
              <a:latin typeface="XO Oriel"/>
            </a:endParaRPr>
          </a:p>
        </p:txBody>
      </p:sp>
      <p:sp>
        <p:nvSpPr>
          <p:cNvPr id="4" name="PlaceHolder 3"/>
          <p:cNvSpPr>
            <a:spLocks noGrp="1"/>
          </p:cNvSpPr>
          <p:nvPr>
            <p:ph type="ftr" idx="7"/>
          </p:nvPr>
        </p:nvSpPr>
        <p:spPr/>
        <p:txBody>
          <a:bodyPr/>
          <a:lstStyle/>
          <a:p>
            <a:r>
              <a:t>Footer</a:t>
            </a:r>
          </a:p>
        </p:txBody>
      </p:sp>
      <p:sp>
        <p:nvSpPr>
          <p:cNvPr id="5" name="PlaceHolder 4"/>
          <p:cNvSpPr>
            <a:spLocks noGrp="1"/>
          </p:cNvSpPr>
          <p:nvPr>
            <p:ph type="sldNum" idx="8"/>
          </p:nvPr>
        </p:nvSpPr>
        <p:spPr/>
        <p:txBody>
          <a:bodyPr/>
          <a:lstStyle/>
          <a:p>
            <a:fld id="{7ECD7283-2E56-4462-9E1E-7737924DD1DA}" type="slidenum">
              <a:t>‹#›</a:t>
            </a:fld>
            <a:endParaRPr/>
          </a:p>
        </p:txBody>
      </p:sp>
      <p:sp>
        <p:nvSpPr>
          <p:cNvPr id="6" name="PlaceHolder 5"/>
          <p:cNvSpPr>
            <a:spLocks noGrp="1"/>
          </p:cNvSpPr>
          <p:nvPr>
            <p:ph type="dt" idx="9"/>
          </p:nvPr>
        </p:nvSpPr>
        <p:spPr/>
        <p:txBody>
          <a:body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05"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06" name="PlaceHolder 2"/>
          <p:cNvSpPr>
            <a:spLocks noGrp="1"/>
          </p:cNvSpPr>
          <p:nvPr>
            <p:ph/>
          </p:nvPr>
        </p:nvSpPr>
        <p:spPr>
          <a:xfrm>
            <a:off x="457200" y="1604520"/>
            <a:ext cx="822924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4" name="PlaceHolder 3"/>
          <p:cNvSpPr>
            <a:spLocks noGrp="1"/>
          </p:cNvSpPr>
          <p:nvPr>
            <p:ph type="ftr" idx="7"/>
          </p:nvPr>
        </p:nvSpPr>
        <p:spPr/>
        <p:txBody>
          <a:bodyPr/>
          <a:lstStyle/>
          <a:p>
            <a:r>
              <a:t>Footer</a:t>
            </a:r>
          </a:p>
        </p:txBody>
      </p:sp>
      <p:sp>
        <p:nvSpPr>
          <p:cNvPr id="5" name="PlaceHolder 4"/>
          <p:cNvSpPr>
            <a:spLocks noGrp="1"/>
          </p:cNvSpPr>
          <p:nvPr>
            <p:ph type="sldNum" idx="8"/>
          </p:nvPr>
        </p:nvSpPr>
        <p:spPr/>
        <p:txBody>
          <a:bodyPr/>
          <a:lstStyle/>
          <a:p>
            <a:fld id="{B06EBF7B-1A50-4F1E-B0F9-62161A6282A5}" type="slidenum">
              <a:t>‹#›</a:t>
            </a:fld>
            <a:endParaRPr/>
          </a:p>
        </p:txBody>
      </p:sp>
      <p:sp>
        <p:nvSpPr>
          <p:cNvPr id="6" name="PlaceHolder 5"/>
          <p:cNvSpPr>
            <a:spLocks noGrp="1"/>
          </p:cNvSpPr>
          <p:nvPr>
            <p:ph type="dt" idx="9"/>
          </p:nvPr>
        </p:nvSpPr>
        <p:spPr/>
        <p:txBody>
          <a:body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07"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08"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09"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5" name="PlaceHolder 4"/>
          <p:cNvSpPr>
            <a:spLocks noGrp="1"/>
          </p:cNvSpPr>
          <p:nvPr>
            <p:ph type="ftr" idx="7"/>
          </p:nvPr>
        </p:nvSpPr>
        <p:spPr/>
        <p:txBody>
          <a:bodyPr/>
          <a:lstStyle/>
          <a:p>
            <a:r>
              <a:t>Footer</a:t>
            </a:r>
          </a:p>
        </p:txBody>
      </p:sp>
      <p:sp>
        <p:nvSpPr>
          <p:cNvPr id="6" name="PlaceHolder 5"/>
          <p:cNvSpPr>
            <a:spLocks noGrp="1"/>
          </p:cNvSpPr>
          <p:nvPr>
            <p:ph type="sldNum" idx="8"/>
          </p:nvPr>
        </p:nvSpPr>
        <p:spPr/>
        <p:txBody>
          <a:bodyPr/>
          <a:lstStyle/>
          <a:p>
            <a:fld id="{414F2736-CA93-46F1-B467-4053C6B2CDFE}" type="slidenum">
              <a:t>‹#›</a:t>
            </a:fld>
            <a:endParaRPr/>
          </a:p>
        </p:txBody>
      </p:sp>
      <p:sp>
        <p:nvSpPr>
          <p:cNvPr id="7" name="PlaceHolder 6"/>
          <p:cNvSpPr>
            <a:spLocks noGrp="1"/>
          </p:cNvSpPr>
          <p:nvPr>
            <p:ph type="dt" idx="9"/>
          </p:nvPr>
        </p:nvSpPr>
        <p:spPr/>
        <p:txBody>
          <a:body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10"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3" name="PlaceHolder 2"/>
          <p:cNvSpPr>
            <a:spLocks noGrp="1"/>
          </p:cNvSpPr>
          <p:nvPr>
            <p:ph type="ftr" idx="7"/>
          </p:nvPr>
        </p:nvSpPr>
        <p:spPr/>
        <p:txBody>
          <a:bodyPr/>
          <a:lstStyle/>
          <a:p>
            <a:r>
              <a:t>Footer</a:t>
            </a:r>
          </a:p>
        </p:txBody>
      </p:sp>
      <p:sp>
        <p:nvSpPr>
          <p:cNvPr id="4" name="PlaceHolder 3"/>
          <p:cNvSpPr>
            <a:spLocks noGrp="1"/>
          </p:cNvSpPr>
          <p:nvPr>
            <p:ph type="sldNum" idx="8"/>
          </p:nvPr>
        </p:nvSpPr>
        <p:spPr/>
        <p:txBody>
          <a:bodyPr/>
          <a:lstStyle/>
          <a:p>
            <a:fld id="{77DF4F90-B30F-480C-AA19-F473080FCA5F}" type="slidenum">
              <a:t>‹#›</a:t>
            </a:fld>
            <a:endParaRPr/>
          </a:p>
        </p:txBody>
      </p:sp>
      <p:sp>
        <p:nvSpPr>
          <p:cNvPr id="5" name="PlaceHolder 4"/>
          <p:cNvSpPr>
            <a:spLocks noGrp="1"/>
          </p:cNvSpPr>
          <p:nvPr>
            <p:ph type="dt" idx="9"/>
          </p:nvPr>
        </p:nvSpPr>
        <p:spPr/>
        <p:txBody>
          <a:body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2" name="PlaceHolder 2"/>
          <p:cNvSpPr>
            <a:spLocks noGrp="1"/>
          </p:cNvSpPr>
          <p:nvPr>
            <p:ph/>
          </p:nvPr>
        </p:nvSpPr>
        <p:spPr>
          <a:xfrm>
            <a:off x="457200" y="1604520"/>
            <a:ext cx="822924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4" name="PlaceHolder 3"/>
          <p:cNvSpPr>
            <a:spLocks noGrp="1"/>
          </p:cNvSpPr>
          <p:nvPr>
            <p:ph type="ftr" idx="1"/>
          </p:nvPr>
        </p:nvSpPr>
        <p:spPr/>
        <p:txBody>
          <a:bodyPr/>
          <a:lstStyle/>
          <a:p>
            <a:r>
              <a:t>Footer</a:t>
            </a:r>
          </a:p>
        </p:txBody>
      </p:sp>
      <p:sp>
        <p:nvSpPr>
          <p:cNvPr id="5" name="PlaceHolder 4"/>
          <p:cNvSpPr>
            <a:spLocks noGrp="1"/>
          </p:cNvSpPr>
          <p:nvPr>
            <p:ph type="sldNum" idx="2"/>
          </p:nvPr>
        </p:nvSpPr>
        <p:spPr/>
        <p:txBody>
          <a:bodyPr/>
          <a:lstStyle/>
          <a:p>
            <a:fld id="{86F1DEE2-DBDA-4691-BD9F-6F72F122C20B}" type="slidenum">
              <a:t>‹#›</a:t>
            </a:fld>
            <a:endParaRPr/>
          </a:p>
        </p:txBody>
      </p:sp>
      <p:sp>
        <p:nvSpPr>
          <p:cNvPr id="6" name="PlaceHolder 5"/>
          <p:cNvSpPr>
            <a:spLocks noGrp="1"/>
          </p:cNvSpPr>
          <p:nvPr>
            <p:ph type="dt" idx="3"/>
          </p:nvPr>
        </p:nvSpPr>
        <p:spPr/>
        <p:txBody>
          <a:body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1" name="PlaceHolder 1"/>
          <p:cNvSpPr>
            <a:spLocks noGrp="1"/>
          </p:cNvSpPr>
          <p:nvPr>
            <p:ph type="subTitle"/>
          </p:nvPr>
        </p:nvSpPr>
        <p:spPr>
          <a:xfrm>
            <a:off x="1793160" y="4005720"/>
            <a:ext cx="6510600" cy="8690400"/>
          </a:xfrm>
          <a:prstGeom prst="rect">
            <a:avLst/>
          </a:prstGeom>
          <a:noFill/>
          <a:ln w="0">
            <a:noFill/>
          </a:ln>
        </p:spPr>
        <p:txBody>
          <a:bodyPr lIns="0" tIns="0" rIns="0" bIns="0" anchor="ctr">
            <a:noAutofit/>
          </a:bodyPr>
          <a:lstStyle/>
          <a:p>
            <a:pPr algn="ctr">
              <a:buNone/>
            </a:pPr>
            <a:endParaRPr lang="ru-RU" sz="3200" b="0" strike="noStrike" spc="-1">
              <a:latin typeface="XO Oriel"/>
            </a:endParaRPr>
          </a:p>
        </p:txBody>
      </p:sp>
      <p:sp>
        <p:nvSpPr>
          <p:cNvPr id="3" name="PlaceHolder 2"/>
          <p:cNvSpPr>
            <a:spLocks noGrp="1"/>
          </p:cNvSpPr>
          <p:nvPr>
            <p:ph type="ftr" idx="7"/>
          </p:nvPr>
        </p:nvSpPr>
        <p:spPr/>
        <p:txBody>
          <a:bodyPr/>
          <a:lstStyle/>
          <a:p>
            <a:r>
              <a:t>Footer</a:t>
            </a:r>
          </a:p>
        </p:txBody>
      </p:sp>
      <p:sp>
        <p:nvSpPr>
          <p:cNvPr id="4" name="PlaceHolder 3"/>
          <p:cNvSpPr>
            <a:spLocks noGrp="1"/>
          </p:cNvSpPr>
          <p:nvPr>
            <p:ph type="sldNum" idx="8"/>
          </p:nvPr>
        </p:nvSpPr>
        <p:spPr/>
        <p:txBody>
          <a:bodyPr/>
          <a:lstStyle/>
          <a:p>
            <a:fld id="{DF6C067F-E478-4715-B50E-80639FFB540A}" type="slidenum">
              <a:t>‹#›</a:t>
            </a:fld>
            <a:endParaRPr/>
          </a:p>
        </p:txBody>
      </p:sp>
      <p:sp>
        <p:nvSpPr>
          <p:cNvPr id="5" name="PlaceHolder 4"/>
          <p:cNvSpPr>
            <a:spLocks noGrp="1"/>
          </p:cNvSpPr>
          <p:nvPr>
            <p:ph type="dt" idx="9"/>
          </p:nvPr>
        </p:nvSpPr>
        <p:spPr/>
        <p:txBody>
          <a:body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2"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13"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14"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15"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 name="PlaceHolder 5"/>
          <p:cNvSpPr>
            <a:spLocks noGrp="1"/>
          </p:cNvSpPr>
          <p:nvPr>
            <p:ph type="ftr" idx="7"/>
          </p:nvPr>
        </p:nvSpPr>
        <p:spPr/>
        <p:txBody>
          <a:bodyPr/>
          <a:lstStyle/>
          <a:p>
            <a:r>
              <a:t>Footer</a:t>
            </a:r>
          </a:p>
        </p:txBody>
      </p:sp>
      <p:sp>
        <p:nvSpPr>
          <p:cNvPr id="7" name="PlaceHolder 6"/>
          <p:cNvSpPr>
            <a:spLocks noGrp="1"/>
          </p:cNvSpPr>
          <p:nvPr>
            <p:ph type="sldNum" idx="8"/>
          </p:nvPr>
        </p:nvSpPr>
        <p:spPr/>
        <p:txBody>
          <a:bodyPr/>
          <a:lstStyle/>
          <a:p>
            <a:fld id="{5B61A794-563D-46B8-A53F-BCB0B0AEC16B}" type="slidenum">
              <a:t>‹#›</a:t>
            </a:fld>
            <a:endParaRPr/>
          </a:p>
        </p:txBody>
      </p:sp>
      <p:sp>
        <p:nvSpPr>
          <p:cNvPr id="8" name="PlaceHolder 7"/>
          <p:cNvSpPr>
            <a:spLocks noGrp="1"/>
          </p:cNvSpPr>
          <p:nvPr>
            <p:ph type="dt" idx="9"/>
          </p:nvPr>
        </p:nvSpPr>
        <p:spPr/>
        <p:txBody>
          <a:body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16"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17"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18"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19" name="PlaceHolder 4"/>
          <p:cNvSpPr>
            <a:spLocks noGrp="1"/>
          </p:cNvSpPr>
          <p:nvPr>
            <p:ph/>
          </p:nvPr>
        </p:nvSpPr>
        <p:spPr>
          <a:xfrm>
            <a:off x="467424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 name="PlaceHolder 5"/>
          <p:cNvSpPr>
            <a:spLocks noGrp="1"/>
          </p:cNvSpPr>
          <p:nvPr>
            <p:ph type="ftr" idx="7"/>
          </p:nvPr>
        </p:nvSpPr>
        <p:spPr/>
        <p:txBody>
          <a:bodyPr/>
          <a:lstStyle/>
          <a:p>
            <a:r>
              <a:t>Footer</a:t>
            </a:r>
          </a:p>
        </p:txBody>
      </p:sp>
      <p:sp>
        <p:nvSpPr>
          <p:cNvPr id="7" name="PlaceHolder 6"/>
          <p:cNvSpPr>
            <a:spLocks noGrp="1"/>
          </p:cNvSpPr>
          <p:nvPr>
            <p:ph type="sldNum" idx="8"/>
          </p:nvPr>
        </p:nvSpPr>
        <p:spPr/>
        <p:txBody>
          <a:bodyPr/>
          <a:lstStyle/>
          <a:p>
            <a:fld id="{2D3F10C1-29C5-4AAA-BEBC-33264F25D2CC}" type="slidenum">
              <a:t>‹#›</a:t>
            </a:fld>
            <a:endParaRPr/>
          </a:p>
        </p:txBody>
      </p:sp>
      <p:sp>
        <p:nvSpPr>
          <p:cNvPr id="8" name="PlaceHolder 7"/>
          <p:cNvSpPr>
            <a:spLocks noGrp="1"/>
          </p:cNvSpPr>
          <p:nvPr>
            <p:ph type="dt" idx="9"/>
          </p:nvPr>
        </p:nvSpPr>
        <p:spPr/>
        <p:txBody>
          <a:body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20"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21"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22"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23" name="PlaceHolder 4"/>
          <p:cNvSpPr>
            <a:spLocks noGrp="1"/>
          </p:cNvSpPr>
          <p:nvPr>
            <p:ph/>
          </p:nvPr>
        </p:nvSpPr>
        <p:spPr>
          <a:xfrm>
            <a:off x="457200" y="3682080"/>
            <a:ext cx="822924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 name="PlaceHolder 5"/>
          <p:cNvSpPr>
            <a:spLocks noGrp="1"/>
          </p:cNvSpPr>
          <p:nvPr>
            <p:ph type="ftr" idx="7"/>
          </p:nvPr>
        </p:nvSpPr>
        <p:spPr/>
        <p:txBody>
          <a:bodyPr/>
          <a:lstStyle/>
          <a:p>
            <a:r>
              <a:t>Footer</a:t>
            </a:r>
          </a:p>
        </p:txBody>
      </p:sp>
      <p:sp>
        <p:nvSpPr>
          <p:cNvPr id="7" name="PlaceHolder 6"/>
          <p:cNvSpPr>
            <a:spLocks noGrp="1"/>
          </p:cNvSpPr>
          <p:nvPr>
            <p:ph type="sldNum" idx="8"/>
          </p:nvPr>
        </p:nvSpPr>
        <p:spPr/>
        <p:txBody>
          <a:bodyPr/>
          <a:lstStyle/>
          <a:p>
            <a:fld id="{340576BB-50DD-461A-94C7-C6FBFC132F46}" type="slidenum">
              <a:t>‹#›</a:t>
            </a:fld>
            <a:endParaRPr/>
          </a:p>
        </p:txBody>
      </p:sp>
      <p:sp>
        <p:nvSpPr>
          <p:cNvPr id="8" name="PlaceHolder 7"/>
          <p:cNvSpPr>
            <a:spLocks noGrp="1"/>
          </p:cNvSpPr>
          <p:nvPr>
            <p:ph type="dt" idx="9"/>
          </p:nvPr>
        </p:nvSpPr>
        <p:spPr/>
        <p:txBody>
          <a:body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24"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25" name="PlaceHolder 2"/>
          <p:cNvSpPr>
            <a:spLocks noGrp="1"/>
          </p:cNvSpPr>
          <p:nvPr>
            <p:ph/>
          </p:nvPr>
        </p:nvSpPr>
        <p:spPr>
          <a:xfrm>
            <a:off x="457200" y="1604520"/>
            <a:ext cx="822924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26" name="PlaceHolder 3"/>
          <p:cNvSpPr>
            <a:spLocks noGrp="1"/>
          </p:cNvSpPr>
          <p:nvPr>
            <p:ph/>
          </p:nvPr>
        </p:nvSpPr>
        <p:spPr>
          <a:xfrm>
            <a:off x="457200" y="3682080"/>
            <a:ext cx="822924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5" name="PlaceHolder 4"/>
          <p:cNvSpPr>
            <a:spLocks noGrp="1"/>
          </p:cNvSpPr>
          <p:nvPr>
            <p:ph type="ftr" idx="7"/>
          </p:nvPr>
        </p:nvSpPr>
        <p:spPr/>
        <p:txBody>
          <a:bodyPr/>
          <a:lstStyle/>
          <a:p>
            <a:r>
              <a:t>Footer</a:t>
            </a:r>
          </a:p>
        </p:txBody>
      </p:sp>
      <p:sp>
        <p:nvSpPr>
          <p:cNvPr id="6" name="PlaceHolder 5"/>
          <p:cNvSpPr>
            <a:spLocks noGrp="1"/>
          </p:cNvSpPr>
          <p:nvPr>
            <p:ph type="sldNum" idx="8"/>
          </p:nvPr>
        </p:nvSpPr>
        <p:spPr/>
        <p:txBody>
          <a:bodyPr/>
          <a:lstStyle/>
          <a:p>
            <a:fld id="{8C0D16C1-535F-4D9E-B7D4-D583495DAD31}" type="slidenum">
              <a:t>‹#›</a:t>
            </a:fld>
            <a:endParaRPr/>
          </a:p>
        </p:txBody>
      </p:sp>
      <p:sp>
        <p:nvSpPr>
          <p:cNvPr id="7" name="PlaceHolder 6"/>
          <p:cNvSpPr>
            <a:spLocks noGrp="1"/>
          </p:cNvSpPr>
          <p:nvPr>
            <p:ph type="dt" idx="9"/>
          </p:nvPr>
        </p:nvSpPr>
        <p:spPr/>
        <p:txBody>
          <a:body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27"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28"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29"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30"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31" name="PlaceHolder 5"/>
          <p:cNvSpPr>
            <a:spLocks noGrp="1"/>
          </p:cNvSpPr>
          <p:nvPr>
            <p:ph/>
          </p:nvPr>
        </p:nvSpPr>
        <p:spPr>
          <a:xfrm>
            <a:off x="467424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7" name="PlaceHolder 6"/>
          <p:cNvSpPr>
            <a:spLocks noGrp="1"/>
          </p:cNvSpPr>
          <p:nvPr>
            <p:ph type="ftr" idx="7"/>
          </p:nvPr>
        </p:nvSpPr>
        <p:spPr/>
        <p:txBody>
          <a:bodyPr/>
          <a:lstStyle/>
          <a:p>
            <a:r>
              <a:t>Footer</a:t>
            </a:r>
          </a:p>
        </p:txBody>
      </p:sp>
      <p:sp>
        <p:nvSpPr>
          <p:cNvPr id="8" name="PlaceHolder 7"/>
          <p:cNvSpPr>
            <a:spLocks noGrp="1"/>
          </p:cNvSpPr>
          <p:nvPr>
            <p:ph type="sldNum" idx="8"/>
          </p:nvPr>
        </p:nvSpPr>
        <p:spPr/>
        <p:txBody>
          <a:bodyPr/>
          <a:lstStyle/>
          <a:p>
            <a:fld id="{1AE1BF4E-86AE-4D2B-9D3F-6222F1D620D6}" type="slidenum">
              <a:t>‹#›</a:t>
            </a:fld>
            <a:endParaRPr/>
          </a:p>
        </p:txBody>
      </p:sp>
      <p:sp>
        <p:nvSpPr>
          <p:cNvPr id="9" name="PlaceHolder 8"/>
          <p:cNvSpPr>
            <a:spLocks noGrp="1"/>
          </p:cNvSpPr>
          <p:nvPr>
            <p:ph type="dt" idx="9"/>
          </p:nvPr>
        </p:nvSpPr>
        <p:spPr/>
        <p:txBody>
          <a:body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33" name="PlaceHolder 2"/>
          <p:cNvSpPr>
            <a:spLocks noGrp="1"/>
          </p:cNvSpPr>
          <p:nvPr>
            <p:ph/>
          </p:nvPr>
        </p:nvSpPr>
        <p:spPr>
          <a:xfrm>
            <a:off x="457200" y="160452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34" name="PlaceHolder 3"/>
          <p:cNvSpPr>
            <a:spLocks noGrp="1"/>
          </p:cNvSpPr>
          <p:nvPr>
            <p:ph/>
          </p:nvPr>
        </p:nvSpPr>
        <p:spPr>
          <a:xfrm>
            <a:off x="3239640" y="160452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35" name="PlaceHolder 4"/>
          <p:cNvSpPr>
            <a:spLocks noGrp="1"/>
          </p:cNvSpPr>
          <p:nvPr>
            <p:ph/>
          </p:nvPr>
        </p:nvSpPr>
        <p:spPr>
          <a:xfrm>
            <a:off x="6022080" y="160452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36" name="PlaceHolder 5"/>
          <p:cNvSpPr>
            <a:spLocks noGrp="1"/>
          </p:cNvSpPr>
          <p:nvPr>
            <p:ph/>
          </p:nvPr>
        </p:nvSpPr>
        <p:spPr>
          <a:xfrm>
            <a:off x="457200" y="368208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37" name="PlaceHolder 6"/>
          <p:cNvSpPr>
            <a:spLocks noGrp="1"/>
          </p:cNvSpPr>
          <p:nvPr>
            <p:ph/>
          </p:nvPr>
        </p:nvSpPr>
        <p:spPr>
          <a:xfrm>
            <a:off x="3239640" y="368208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38" name="PlaceHolder 7"/>
          <p:cNvSpPr>
            <a:spLocks noGrp="1"/>
          </p:cNvSpPr>
          <p:nvPr>
            <p:ph/>
          </p:nvPr>
        </p:nvSpPr>
        <p:spPr>
          <a:xfrm>
            <a:off x="6022080" y="368208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9" name="PlaceHolder 8"/>
          <p:cNvSpPr>
            <a:spLocks noGrp="1"/>
          </p:cNvSpPr>
          <p:nvPr>
            <p:ph type="ftr" idx="7"/>
          </p:nvPr>
        </p:nvSpPr>
        <p:spPr/>
        <p:txBody>
          <a:bodyPr/>
          <a:lstStyle/>
          <a:p>
            <a:r>
              <a:t>Footer</a:t>
            </a:r>
          </a:p>
        </p:txBody>
      </p:sp>
      <p:sp>
        <p:nvSpPr>
          <p:cNvPr id="10" name="PlaceHolder 9"/>
          <p:cNvSpPr>
            <a:spLocks noGrp="1"/>
          </p:cNvSpPr>
          <p:nvPr>
            <p:ph type="sldNum" idx="8"/>
          </p:nvPr>
        </p:nvSpPr>
        <p:spPr/>
        <p:txBody>
          <a:bodyPr/>
          <a:lstStyle/>
          <a:p>
            <a:fld id="{0A915FC6-CCF3-425F-A5A0-628AC522944B}" type="slidenum">
              <a:t>‹#›</a:t>
            </a:fld>
            <a:endParaRPr/>
          </a:p>
        </p:txBody>
      </p:sp>
      <p:sp>
        <p:nvSpPr>
          <p:cNvPr id="11" name="PlaceHolder 10"/>
          <p:cNvSpPr>
            <a:spLocks noGrp="1"/>
          </p:cNvSpPr>
          <p:nvPr>
            <p:ph type="dt" idx="9"/>
          </p:nvPr>
        </p:nvSpPr>
        <p:spPr/>
        <p:txBody>
          <a:body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10"/>
          </p:nvPr>
        </p:nvSpPr>
        <p:spPr/>
        <p:txBody>
          <a:bodyPr/>
          <a:lstStyle/>
          <a:p>
            <a:r>
              <a:t>Footer</a:t>
            </a:r>
          </a:p>
        </p:txBody>
      </p:sp>
      <p:sp>
        <p:nvSpPr>
          <p:cNvPr id="3" name="PlaceHolder 2"/>
          <p:cNvSpPr>
            <a:spLocks noGrp="1"/>
          </p:cNvSpPr>
          <p:nvPr>
            <p:ph type="sldNum" idx="11"/>
          </p:nvPr>
        </p:nvSpPr>
        <p:spPr/>
        <p:txBody>
          <a:bodyPr/>
          <a:lstStyle/>
          <a:p>
            <a:fld id="{F7F0DD2D-317D-4979-8EC6-BE839DB8FBB1}" type="slidenum">
              <a:t>‹#›</a:t>
            </a:fld>
            <a:endParaRPr/>
          </a:p>
        </p:txBody>
      </p:sp>
      <p:sp>
        <p:nvSpPr>
          <p:cNvPr id="4" name="PlaceHolder 3"/>
          <p:cNvSpPr>
            <a:spLocks noGrp="1"/>
          </p:cNvSpPr>
          <p:nvPr>
            <p:ph type="dt" idx="12"/>
          </p:nvPr>
        </p:nvSpPr>
        <p:spPr/>
        <p:txBody>
          <a:body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44"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45" name="PlaceHolder 2"/>
          <p:cNvSpPr>
            <a:spLocks noGrp="1"/>
          </p:cNvSpPr>
          <p:nvPr>
            <p:ph type="subTitle"/>
          </p:nvPr>
        </p:nvSpPr>
        <p:spPr>
          <a:xfrm>
            <a:off x="457200" y="1604520"/>
            <a:ext cx="8229240" cy="3977280"/>
          </a:xfrm>
          <a:prstGeom prst="rect">
            <a:avLst/>
          </a:prstGeom>
          <a:noFill/>
          <a:ln w="0">
            <a:noFill/>
          </a:ln>
        </p:spPr>
        <p:txBody>
          <a:bodyPr lIns="0" tIns="0" rIns="0" bIns="0" anchor="ctr">
            <a:noAutofit/>
          </a:bodyPr>
          <a:lstStyle/>
          <a:p>
            <a:pPr algn="ctr">
              <a:buNone/>
            </a:pPr>
            <a:endParaRPr lang="ru-RU" sz="3200" b="0" strike="noStrike" spc="-1">
              <a:latin typeface="XO Oriel"/>
            </a:endParaRPr>
          </a:p>
        </p:txBody>
      </p:sp>
      <p:sp>
        <p:nvSpPr>
          <p:cNvPr id="4" name="PlaceHolder 3"/>
          <p:cNvSpPr>
            <a:spLocks noGrp="1"/>
          </p:cNvSpPr>
          <p:nvPr>
            <p:ph type="ftr" idx="10"/>
          </p:nvPr>
        </p:nvSpPr>
        <p:spPr/>
        <p:txBody>
          <a:bodyPr/>
          <a:lstStyle/>
          <a:p>
            <a:r>
              <a:t>Footer</a:t>
            </a:r>
          </a:p>
        </p:txBody>
      </p:sp>
      <p:sp>
        <p:nvSpPr>
          <p:cNvPr id="5" name="PlaceHolder 4"/>
          <p:cNvSpPr>
            <a:spLocks noGrp="1"/>
          </p:cNvSpPr>
          <p:nvPr>
            <p:ph type="sldNum" idx="11"/>
          </p:nvPr>
        </p:nvSpPr>
        <p:spPr/>
        <p:txBody>
          <a:bodyPr/>
          <a:lstStyle/>
          <a:p>
            <a:fld id="{01F0F26D-5B60-4C5B-B139-FA56842BF358}" type="slidenum">
              <a:t>‹#›</a:t>
            </a:fld>
            <a:endParaRPr/>
          </a:p>
        </p:txBody>
      </p:sp>
      <p:sp>
        <p:nvSpPr>
          <p:cNvPr id="6" name="PlaceHolder 5"/>
          <p:cNvSpPr>
            <a:spLocks noGrp="1"/>
          </p:cNvSpPr>
          <p:nvPr>
            <p:ph type="dt" idx="12"/>
          </p:nvPr>
        </p:nvSpPr>
        <p:spPr/>
        <p:txBody>
          <a:body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46"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47" name="PlaceHolder 2"/>
          <p:cNvSpPr>
            <a:spLocks noGrp="1"/>
          </p:cNvSpPr>
          <p:nvPr>
            <p:ph/>
          </p:nvPr>
        </p:nvSpPr>
        <p:spPr>
          <a:xfrm>
            <a:off x="457200" y="1604520"/>
            <a:ext cx="822924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4" name="PlaceHolder 3"/>
          <p:cNvSpPr>
            <a:spLocks noGrp="1"/>
          </p:cNvSpPr>
          <p:nvPr>
            <p:ph type="ftr" idx="10"/>
          </p:nvPr>
        </p:nvSpPr>
        <p:spPr/>
        <p:txBody>
          <a:bodyPr/>
          <a:lstStyle/>
          <a:p>
            <a:r>
              <a:t>Footer</a:t>
            </a:r>
          </a:p>
        </p:txBody>
      </p:sp>
      <p:sp>
        <p:nvSpPr>
          <p:cNvPr id="5" name="PlaceHolder 4"/>
          <p:cNvSpPr>
            <a:spLocks noGrp="1"/>
          </p:cNvSpPr>
          <p:nvPr>
            <p:ph type="sldNum" idx="11"/>
          </p:nvPr>
        </p:nvSpPr>
        <p:spPr/>
        <p:txBody>
          <a:bodyPr/>
          <a:lstStyle/>
          <a:p>
            <a:fld id="{6A2E3D7B-A9BD-4404-8382-CB6C508C17CD}" type="slidenum">
              <a:t>‹#›</a:t>
            </a:fld>
            <a:endParaRPr/>
          </a:p>
        </p:txBody>
      </p:sp>
      <p:sp>
        <p:nvSpPr>
          <p:cNvPr id="6" name="PlaceHolder 5"/>
          <p:cNvSpPr>
            <a:spLocks noGrp="1"/>
          </p:cNvSpPr>
          <p:nvPr>
            <p:ph type="dt" idx="12"/>
          </p:nvPr>
        </p:nvSpPr>
        <p:spPr/>
        <p:txBody>
          <a:body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4"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5"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5" name="PlaceHolder 4"/>
          <p:cNvSpPr>
            <a:spLocks noGrp="1"/>
          </p:cNvSpPr>
          <p:nvPr>
            <p:ph type="ftr" idx="1"/>
          </p:nvPr>
        </p:nvSpPr>
        <p:spPr/>
        <p:txBody>
          <a:bodyPr/>
          <a:lstStyle/>
          <a:p>
            <a:r>
              <a:t>Footer</a:t>
            </a:r>
          </a:p>
        </p:txBody>
      </p:sp>
      <p:sp>
        <p:nvSpPr>
          <p:cNvPr id="6" name="PlaceHolder 5"/>
          <p:cNvSpPr>
            <a:spLocks noGrp="1"/>
          </p:cNvSpPr>
          <p:nvPr>
            <p:ph type="sldNum" idx="2"/>
          </p:nvPr>
        </p:nvSpPr>
        <p:spPr/>
        <p:txBody>
          <a:bodyPr/>
          <a:lstStyle/>
          <a:p>
            <a:fld id="{70660C29-879D-4BA5-8A42-E989B0D62904}" type="slidenum">
              <a:t>‹#›</a:t>
            </a:fld>
            <a:endParaRPr/>
          </a:p>
        </p:txBody>
      </p:sp>
      <p:sp>
        <p:nvSpPr>
          <p:cNvPr id="7" name="PlaceHolder 6"/>
          <p:cNvSpPr>
            <a:spLocks noGrp="1"/>
          </p:cNvSpPr>
          <p:nvPr>
            <p:ph type="dt" idx="3"/>
          </p:nvPr>
        </p:nvSpPr>
        <p:spPr/>
        <p:txBody>
          <a:body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48"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49"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50"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5" name="PlaceHolder 4"/>
          <p:cNvSpPr>
            <a:spLocks noGrp="1"/>
          </p:cNvSpPr>
          <p:nvPr>
            <p:ph type="ftr" idx="10"/>
          </p:nvPr>
        </p:nvSpPr>
        <p:spPr/>
        <p:txBody>
          <a:bodyPr/>
          <a:lstStyle/>
          <a:p>
            <a:r>
              <a:t>Footer</a:t>
            </a:r>
          </a:p>
        </p:txBody>
      </p:sp>
      <p:sp>
        <p:nvSpPr>
          <p:cNvPr id="6" name="PlaceHolder 5"/>
          <p:cNvSpPr>
            <a:spLocks noGrp="1"/>
          </p:cNvSpPr>
          <p:nvPr>
            <p:ph type="sldNum" idx="11"/>
          </p:nvPr>
        </p:nvSpPr>
        <p:spPr/>
        <p:txBody>
          <a:bodyPr/>
          <a:lstStyle/>
          <a:p>
            <a:fld id="{F558A11D-6838-4E91-90BB-73AA9912F562}" type="slidenum">
              <a:t>‹#›</a:t>
            </a:fld>
            <a:endParaRPr/>
          </a:p>
        </p:txBody>
      </p:sp>
      <p:sp>
        <p:nvSpPr>
          <p:cNvPr id="7" name="PlaceHolder 6"/>
          <p:cNvSpPr>
            <a:spLocks noGrp="1"/>
          </p:cNvSpPr>
          <p:nvPr>
            <p:ph type="dt" idx="12"/>
          </p:nvPr>
        </p:nvSpPr>
        <p:spPr/>
        <p:txBody>
          <a:body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51"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3" name="PlaceHolder 2"/>
          <p:cNvSpPr>
            <a:spLocks noGrp="1"/>
          </p:cNvSpPr>
          <p:nvPr>
            <p:ph type="ftr" idx="10"/>
          </p:nvPr>
        </p:nvSpPr>
        <p:spPr/>
        <p:txBody>
          <a:bodyPr/>
          <a:lstStyle/>
          <a:p>
            <a:r>
              <a:t>Footer</a:t>
            </a:r>
          </a:p>
        </p:txBody>
      </p:sp>
      <p:sp>
        <p:nvSpPr>
          <p:cNvPr id="4" name="PlaceHolder 3"/>
          <p:cNvSpPr>
            <a:spLocks noGrp="1"/>
          </p:cNvSpPr>
          <p:nvPr>
            <p:ph type="sldNum" idx="11"/>
          </p:nvPr>
        </p:nvSpPr>
        <p:spPr/>
        <p:txBody>
          <a:bodyPr/>
          <a:lstStyle/>
          <a:p>
            <a:fld id="{EB53D4B0-97F1-4E9D-88BC-A9C0C3295D6E}" type="slidenum">
              <a:t>‹#›</a:t>
            </a:fld>
            <a:endParaRPr/>
          </a:p>
        </p:txBody>
      </p:sp>
      <p:sp>
        <p:nvSpPr>
          <p:cNvPr id="5" name="PlaceHolder 4"/>
          <p:cNvSpPr>
            <a:spLocks noGrp="1"/>
          </p:cNvSpPr>
          <p:nvPr>
            <p:ph type="dt" idx="12"/>
          </p:nvPr>
        </p:nvSpPr>
        <p:spPr/>
        <p:txBody>
          <a:body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52" name="PlaceHolder 1"/>
          <p:cNvSpPr>
            <a:spLocks noGrp="1"/>
          </p:cNvSpPr>
          <p:nvPr>
            <p:ph type="subTitle"/>
          </p:nvPr>
        </p:nvSpPr>
        <p:spPr>
          <a:xfrm>
            <a:off x="1793160" y="4005720"/>
            <a:ext cx="6510600" cy="8690400"/>
          </a:xfrm>
          <a:prstGeom prst="rect">
            <a:avLst/>
          </a:prstGeom>
          <a:noFill/>
          <a:ln w="0">
            <a:noFill/>
          </a:ln>
        </p:spPr>
        <p:txBody>
          <a:bodyPr lIns="0" tIns="0" rIns="0" bIns="0" anchor="ctr">
            <a:noAutofit/>
          </a:bodyPr>
          <a:lstStyle/>
          <a:p>
            <a:pPr algn="ctr">
              <a:buNone/>
            </a:pPr>
            <a:endParaRPr lang="ru-RU" sz="3200" b="0" strike="noStrike" spc="-1">
              <a:latin typeface="XO Oriel"/>
            </a:endParaRPr>
          </a:p>
        </p:txBody>
      </p:sp>
      <p:sp>
        <p:nvSpPr>
          <p:cNvPr id="3" name="PlaceHolder 2"/>
          <p:cNvSpPr>
            <a:spLocks noGrp="1"/>
          </p:cNvSpPr>
          <p:nvPr>
            <p:ph type="ftr" idx="10"/>
          </p:nvPr>
        </p:nvSpPr>
        <p:spPr/>
        <p:txBody>
          <a:bodyPr/>
          <a:lstStyle/>
          <a:p>
            <a:r>
              <a:t>Footer</a:t>
            </a:r>
          </a:p>
        </p:txBody>
      </p:sp>
      <p:sp>
        <p:nvSpPr>
          <p:cNvPr id="4" name="PlaceHolder 3"/>
          <p:cNvSpPr>
            <a:spLocks noGrp="1"/>
          </p:cNvSpPr>
          <p:nvPr>
            <p:ph type="sldNum" idx="11"/>
          </p:nvPr>
        </p:nvSpPr>
        <p:spPr/>
        <p:txBody>
          <a:bodyPr/>
          <a:lstStyle/>
          <a:p>
            <a:fld id="{DA38D612-1BCA-47C6-AD06-4ED1BA165CE8}" type="slidenum">
              <a:t>‹#›</a:t>
            </a:fld>
            <a:endParaRPr/>
          </a:p>
        </p:txBody>
      </p:sp>
      <p:sp>
        <p:nvSpPr>
          <p:cNvPr id="5" name="PlaceHolder 4"/>
          <p:cNvSpPr>
            <a:spLocks noGrp="1"/>
          </p:cNvSpPr>
          <p:nvPr>
            <p:ph type="dt" idx="12"/>
          </p:nvPr>
        </p:nvSpPr>
        <p:spPr/>
        <p:txBody>
          <a:body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53"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54"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55"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56"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 name="PlaceHolder 5"/>
          <p:cNvSpPr>
            <a:spLocks noGrp="1"/>
          </p:cNvSpPr>
          <p:nvPr>
            <p:ph type="ftr" idx="10"/>
          </p:nvPr>
        </p:nvSpPr>
        <p:spPr/>
        <p:txBody>
          <a:bodyPr/>
          <a:lstStyle/>
          <a:p>
            <a:r>
              <a:t>Footer</a:t>
            </a:r>
          </a:p>
        </p:txBody>
      </p:sp>
      <p:sp>
        <p:nvSpPr>
          <p:cNvPr id="7" name="PlaceHolder 6"/>
          <p:cNvSpPr>
            <a:spLocks noGrp="1"/>
          </p:cNvSpPr>
          <p:nvPr>
            <p:ph type="sldNum" idx="11"/>
          </p:nvPr>
        </p:nvSpPr>
        <p:spPr/>
        <p:txBody>
          <a:bodyPr/>
          <a:lstStyle/>
          <a:p>
            <a:fld id="{83A3B52C-36F9-428F-9A6F-F2F71757DDC8}" type="slidenum">
              <a:t>‹#›</a:t>
            </a:fld>
            <a:endParaRPr/>
          </a:p>
        </p:txBody>
      </p:sp>
      <p:sp>
        <p:nvSpPr>
          <p:cNvPr id="8" name="PlaceHolder 7"/>
          <p:cNvSpPr>
            <a:spLocks noGrp="1"/>
          </p:cNvSpPr>
          <p:nvPr>
            <p:ph type="dt" idx="12"/>
          </p:nvPr>
        </p:nvSpPr>
        <p:spPr/>
        <p:txBody>
          <a:body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7"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58"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59"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60" name="PlaceHolder 4"/>
          <p:cNvSpPr>
            <a:spLocks noGrp="1"/>
          </p:cNvSpPr>
          <p:nvPr>
            <p:ph/>
          </p:nvPr>
        </p:nvSpPr>
        <p:spPr>
          <a:xfrm>
            <a:off x="467424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 name="PlaceHolder 5"/>
          <p:cNvSpPr>
            <a:spLocks noGrp="1"/>
          </p:cNvSpPr>
          <p:nvPr>
            <p:ph type="ftr" idx="10"/>
          </p:nvPr>
        </p:nvSpPr>
        <p:spPr/>
        <p:txBody>
          <a:bodyPr/>
          <a:lstStyle/>
          <a:p>
            <a:r>
              <a:t>Footer</a:t>
            </a:r>
          </a:p>
        </p:txBody>
      </p:sp>
      <p:sp>
        <p:nvSpPr>
          <p:cNvPr id="7" name="PlaceHolder 6"/>
          <p:cNvSpPr>
            <a:spLocks noGrp="1"/>
          </p:cNvSpPr>
          <p:nvPr>
            <p:ph type="sldNum" idx="11"/>
          </p:nvPr>
        </p:nvSpPr>
        <p:spPr/>
        <p:txBody>
          <a:bodyPr/>
          <a:lstStyle/>
          <a:p>
            <a:fld id="{9E52BF82-47FE-44BF-B4A3-9327351A652E}" type="slidenum">
              <a:t>‹#›</a:t>
            </a:fld>
            <a:endParaRPr/>
          </a:p>
        </p:txBody>
      </p:sp>
      <p:sp>
        <p:nvSpPr>
          <p:cNvPr id="8" name="PlaceHolder 7"/>
          <p:cNvSpPr>
            <a:spLocks noGrp="1"/>
          </p:cNvSpPr>
          <p:nvPr>
            <p:ph type="dt" idx="12"/>
          </p:nvPr>
        </p:nvSpPr>
        <p:spPr/>
        <p:txBody>
          <a:body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61"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62"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63"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64" name="PlaceHolder 4"/>
          <p:cNvSpPr>
            <a:spLocks noGrp="1"/>
          </p:cNvSpPr>
          <p:nvPr>
            <p:ph/>
          </p:nvPr>
        </p:nvSpPr>
        <p:spPr>
          <a:xfrm>
            <a:off x="457200" y="3682080"/>
            <a:ext cx="822924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 name="PlaceHolder 5"/>
          <p:cNvSpPr>
            <a:spLocks noGrp="1"/>
          </p:cNvSpPr>
          <p:nvPr>
            <p:ph type="ftr" idx="10"/>
          </p:nvPr>
        </p:nvSpPr>
        <p:spPr/>
        <p:txBody>
          <a:bodyPr/>
          <a:lstStyle/>
          <a:p>
            <a:r>
              <a:t>Footer</a:t>
            </a:r>
          </a:p>
        </p:txBody>
      </p:sp>
      <p:sp>
        <p:nvSpPr>
          <p:cNvPr id="7" name="PlaceHolder 6"/>
          <p:cNvSpPr>
            <a:spLocks noGrp="1"/>
          </p:cNvSpPr>
          <p:nvPr>
            <p:ph type="sldNum" idx="11"/>
          </p:nvPr>
        </p:nvSpPr>
        <p:spPr/>
        <p:txBody>
          <a:bodyPr/>
          <a:lstStyle/>
          <a:p>
            <a:fld id="{FAA7CAD5-04D3-4421-921F-BFE38B8BF154}" type="slidenum">
              <a:t>‹#›</a:t>
            </a:fld>
            <a:endParaRPr/>
          </a:p>
        </p:txBody>
      </p:sp>
      <p:sp>
        <p:nvSpPr>
          <p:cNvPr id="8" name="PlaceHolder 7"/>
          <p:cNvSpPr>
            <a:spLocks noGrp="1"/>
          </p:cNvSpPr>
          <p:nvPr>
            <p:ph type="dt" idx="12"/>
          </p:nvPr>
        </p:nvSpPr>
        <p:spPr/>
        <p:txBody>
          <a:body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65"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66" name="PlaceHolder 2"/>
          <p:cNvSpPr>
            <a:spLocks noGrp="1"/>
          </p:cNvSpPr>
          <p:nvPr>
            <p:ph/>
          </p:nvPr>
        </p:nvSpPr>
        <p:spPr>
          <a:xfrm>
            <a:off x="457200" y="1604520"/>
            <a:ext cx="822924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67" name="PlaceHolder 3"/>
          <p:cNvSpPr>
            <a:spLocks noGrp="1"/>
          </p:cNvSpPr>
          <p:nvPr>
            <p:ph/>
          </p:nvPr>
        </p:nvSpPr>
        <p:spPr>
          <a:xfrm>
            <a:off x="457200" y="3682080"/>
            <a:ext cx="822924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5" name="PlaceHolder 4"/>
          <p:cNvSpPr>
            <a:spLocks noGrp="1"/>
          </p:cNvSpPr>
          <p:nvPr>
            <p:ph type="ftr" idx="10"/>
          </p:nvPr>
        </p:nvSpPr>
        <p:spPr/>
        <p:txBody>
          <a:bodyPr/>
          <a:lstStyle/>
          <a:p>
            <a:r>
              <a:t>Footer</a:t>
            </a:r>
          </a:p>
        </p:txBody>
      </p:sp>
      <p:sp>
        <p:nvSpPr>
          <p:cNvPr id="6" name="PlaceHolder 5"/>
          <p:cNvSpPr>
            <a:spLocks noGrp="1"/>
          </p:cNvSpPr>
          <p:nvPr>
            <p:ph type="sldNum" idx="11"/>
          </p:nvPr>
        </p:nvSpPr>
        <p:spPr/>
        <p:txBody>
          <a:bodyPr/>
          <a:lstStyle/>
          <a:p>
            <a:fld id="{DC76F8AA-AF66-4D90-B5EA-22906000C5E1}" type="slidenum">
              <a:t>‹#›</a:t>
            </a:fld>
            <a:endParaRPr/>
          </a:p>
        </p:txBody>
      </p:sp>
      <p:sp>
        <p:nvSpPr>
          <p:cNvPr id="7" name="PlaceHolder 6"/>
          <p:cNvSpPr>
            <a:spLocks noGrp="1"/>
          </p:cNvSpPr>
          <p:nvPr>
            <p:ph type="dt" idx="12"/>
          </p:nvPr>
        </p:nvSpPr>
        <p:spPr/>
        <p:txBody>
          <a:body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68"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69"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70"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71"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72" name="PlaceHolder 5"/>
          <p:cNvSpPr>
            <a:spLocks noGrp="1"/>
          </p:cNvSpPr>
          <p:nvPr>
            <p:ph/>
          </p:nvPr>
        </p:nvSpPr>
        <p:spPr>
          <a:xfrm>
            <a:off x="467424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7" name="PlaceHolder 6"/>
          <p:cNvSpPr>
            <a:spLocks noGrp="1"/>
          </p:cNvSpPr>
          <p:nvPr>
            <p:ph type="ftr" idx="10"/>
          </p:nvPr>
        </p:nvSpPr>
        <p:spPr/>
        <p:txBody>
          <a:bodyPr/>
          <a:lstStyle/>
          <a:p>
            <a:r>
              <a:t>Footer</a:t>
            </a:r>
          </a:p>
        </p:txBody>
      </p:sp>
      <p:sp>
        <p:nvSpPr>
          <p:cNvPr id="8" name="PlaceHolder 7"/>
          <p:cNvSpPr>
            <a:spLocks noGrp="1"/>
          </p:cNvSpPr>
          <p:nvPr>
            <p:ph type="sldNum" idx="11"/>
          </p:nvPr>
        </p:nvSpPr>
        <p:spPr/>
        <p:txBody>
          <a:bodyPr/>
          <a:lstStyle/>
          <a:p>
            <a:fld id="{CC98771F-E39C-4110-A728-0C9848235E28}" type="slidenum">
              <a:t>‹#›</a:t>
            </a:fld>
            <a:endParaRPr/>
          </a:p>
        </p:txBody>
      </p:sp>
      <p:sp>
        <p:nvSpPr>
          <p:cNvPr id="9" name="PlaceHolder 8"/>
          <p:cNvSpPr>
            <a:spLocks noGrp="1"/>
          </p:cNvSpPr>
          <p:nvPr>
            <p:ph type="dt" idx="12"/>
          </p:nvPr>
        </p:nvSpPr>
        <p:spPr/>
        <p:txBody>
          <a:body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73"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74" name="PlaceHolder 2"/>
          <p:cNvSpPr>
            <a:spLocks noGrp="1"/>
          </p:cNvSpPr>
          <p:nvPr>
            <p:ph/>
          </p:nvPr>
        </p:nvSpPr>
        <p:spPr>
          <a:xfrm>
            <a:off x="457200" y="160452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75" name="PlaceHolder 3"/>
          <p:cNvSpPr>
            <a:spLocks noGrp="1"/>
          </p:cNvSpPr>
          <p:nvPr>
            <p:ph/>
          </p:nvPr>
        </p:nvSpPr>
        <p:spPr>
          <a:xfrm>
            <a:off x="3239640" y="160452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76" name="PlaceHolder 4"/>
          <p:cNvSpPr>
            <a:spLocks noGrp="1"/>
          </p:cNvSpPr>
          <p:nvPr>
            <p:ph/>
          </p:nvPr>
        </p:nvSpPr>
        <p:spPr>
          <a:xfrm>
            <a:off x="6022080" y="160452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77" name="PlaceHolder 5"/>
          <p:cNvSpPr>
            <a:spLocks noGrp="1"/>
          </p:cNvSpPr>
          <p:nvPr>
            <p:ph/>
          </p:nvPr>
        </p:nvSpPr>
        <p:spPr>
          <a:xfrm>
            <a:off x="457200" y="368208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78" name="PlaceHolder 6"/>
          <p:cNvSpPr>
            <a:spLocks noGrp="1"/>
          </p:cNvSpPr>
          <p:nvPr>
            <p:ph/>
          </p:nvPr>
        </p:nvSpPr>
        <p:spPr>
          <a:xfrm>
            <a:off x="3239640" y="368208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79" name="PlaceHolder 7"/>
          <p:cNvSpPr>
            <a:spLocks noGrp="1"/>
          </p:cNvSpPr>
          <p:nvPr>
            <p:ph/>
          </p:nvPr>
        </p:nvSpPr>
        <p:spPr>
          <a:xfrm>
            <a:off x="6022080" y="368208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9" name="PlaceHolder 8"/>
          <p:cNvSpPr>
            <a:spLocks noGrp="1"/>
          </p:cNvSpPr>
          <p:nvPr>
            <p:ph type="ftr" idx="10"/>
          </p:nvPr>
        </p:nvSpPr>
        <p:spPr/>
        <p:txBody>
          <a:bodyPr/>
          <a:lstStyle/>
          <a:p>
            <a:r>
              <a:t>Footer</a:t>
            </a:r>
          </a:p>
        </p:txBody>
      </p:sp>
      <p:sp>
        <p:nvSpPr>
          <p:cNvPr id="10" name="PlaceHolder 9"/>
          <p:cNvSpPr>
            <a:spLocks noGrp="1"/>
          </p:cNvSpPr>
          <p:nvPr>
            <p:ph type="sldNum" idx="11"/>
          </p:nvPr>
        </p:nvSpPr>
        <p:spPr/>
        <p:txBody>
          <a:bodyPr/>
          <a:lstStyle/>
          <a:p>
            <a:fld id="{2747E2E3-5127-4CF2-AD91-79BD5E57F401}" type="slidenum">
              <a:t>‹#›</a:t>
            </a:fld>
            <a:endParaRPr/>
          </a:p>
        </p:txBody>
      </p:sp>
      <p:sp>
        <p:nvSpPr>
          <p:cNvPr id="11" name="PlaceHolder 10"/>
          <p:cNvSpPr>
            <a:spLocks noGrp="1"/>
          </p:cNvSpPr>
          <p:nvPr>
            <p:ph type="dt" idx="12"/>
          </p:nvPr>
        </p:nvSpPr>
        <p:spPr/>
        <p:txBody>
          <a:body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13"/>
          </p:nvPr>
        </p:nvSpPr>
        <p:spPr/>
        <p:txBody>
          <a:bodyPr/>
          <a:lstStyle/>
          <a:p>
            <a:r>
              <a:t>Footer</a:t>
            </a:r>
          </a:p>
        </p:txBody>
      </p:sp>
      <p:sp>
        <p:nvSpPr>
          <p:cNvPr id="3" name="PlaceHolder 2"/>
          <p:cNvSpPr>
            <a:spLocks noGrp="1"/>
          </p:cNvSpPr>
          <p:nvPr>
            <p:ph type="sldNum" idx="14"/>
          </p:nvPr>
        </p:nvSpPr>
        <p:spPr/>
        <p:txBody>
          <a:bodyPr/>
          <a:lstStyle/>
          <a:p>
            <a:fld id="{D0E8711A-FFD6-4BED-AA34-2B64E7056858}" type="slidenum">
              <a:t>‹#›</a:t>
            </a:fld>
            <a:endParaRPr/>
          </a:p>
        </p:txBody>
      </p:sp>
      <p:sp>
        <p:nvSpPr>
          <p:cNvPr id="4" name="PlaceHolder 3"/>
          <p:cNvSpPr>
            <a:spLocks noGrp="1"/>
          </p:cNvSpPr>
          <p:nvPr>
            <p:ph type="dt" idx="15"/>
          </p:nvPr>
        </p:nvSpPr>
        <p:spPr/>
        <p:txBody>
          <a:body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6"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3" name="PlaceHolder 2"/>
          <p:cNvSpPr>
            <a:spLocks noGrp="1"/>
          </p:cNvSpPr>
          <p:nvPr>
            <p:ph type="ftr" idx="1"/>
          </p:nvPr>
        </p:nvSpPr>
        <p:spPr/>
        <p:txBody>
          <a:bodyPr/>
          <a:lstStyle/>
          <a:p>
            <a:r>
              <a:t>Footer</a:t>
            </a:r>
          </a:p>
        </p:txBody>
      </p:sp>
      <p:sp>
        <p:nvSpPr>
          <p:cNvPr id="4" name="PlaceHolder 3"/>
          <p:cNvSpPr>
            <a:spLocks noGrp="1"/>
          </p:cNvSpPr>
          <p:nvPr>
            <p:ph type="sldNum" idx="2"/>
          </p:nvPr>
        </p:nvSpPr>
        <p:spPr/>
        <p:txBody>
          <a:bodyPr/>
          <a:lstStyle/>
          <a:p>
            <a:fld id="{5CF76076-D58C-4F66-944C-E82D37F88737}" type="slidenum">
              <a:t>‹#›</a:t>
            </a:fld>
            <a:endParaRPr/>
          </a:p>
        </p:txBody>
      </p:sp>
      <p:sp>
        <p:nvSpPr>
          <p:cNvPr id="5" name="PlaceHolder 4"/>
          <p:cNvSpPr>
            <a:spLocks noGrp="1"/>
          </p:cNvSpPr>
          <p:nvPr>
            <p:ph type="dt" idx="3"/>
          </p:nvPr>
        </p:nvSpPr>
        <p:spPr/>
        <p:txBody>
          <a:body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89"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90" name="PlaceHolder 2"/>
          <p:cNvSpPr>
            <a:spLocks noGrp="1"/>
          </p:cNvSpPr>
          <p:nvPr>
            <p:ph type="subTitle"/>
          </p:nvPr>
        </p:nvSpPr>
        <p:spPr>
          <a:xfrm>
            <a:off x="457200" y="1604520"/>
            <a:ext cx="8229240" cy="3977280"/>
          </a:xfrm>
          <a:prstGeom prst="rect">
            <a:avLst/>
          </a:prstGeom>
          <a:noFill/>
          <a:ln w="0">
            <a:noFill/>
          </a:ln>
        </p:spPr>
        <p:txBody>
          <a:bodyPr lIns="0" tIns="0" rIns="0" bIns="0" anchor="ctr">
            <a:noAutofit/>
          </a:bodyPr>
          <a:lstStyle/>
          <a:p>
            <a:pPr algn="ctr">
              <a:buNone/>
            </a:pPr>
            <a:endParaRPr lang="ru-RU" sz="3200" b="0" strike="noStrike" spc="-1">
              <a:latin typeface="XO Oriel"/>
            </a:endParaRPr>
          </a:p>
        </p:txBody>
      </p:sp>
      <p:sp>
        <p:nvSpPr>
          <p:cNvPr id="4" name="PlaceHolder 3"/>
          <p:cNvSpPr>
            <a:spLocks noGrp="1"/>
          </p:cNvSpPr>
          <p:nvPr>
            <p:ph type="ftr" idx="13"/>
          </p:nvPr>
        </p:nvSpPr>
        <p:spPr/>
        <p:txBody>
          <a:bodyPr/>
          <a:lstStyle/>
          <a:p>
            <a:r>
              <a:t>Footer</a:t>
            </a:r>
          </a:p>
        </p:txBody>
      </p:sp>
      <p:sp>
        <p:nvSpPr>
          <p:cNvPr id="5" name="PlaceHolder 4"/>
          <p:cNvSpPr>
            <a:spLocks noGrp="1"/>
          </p:cNvSpPr>
          <p:nvPr>
            <p:ph type="sldNum" idx="14"/>
          </p:nvPr>
        </p:nvSpPr>
        <p:spPr/>
        <p:txBody>
          <a:bodyPr/>
          <a:lstStyle/>
          <a:p>
            <a:fld id="{22D8647D-1B2E-4DA0-93B6-6494BBB1F92B}" type="slidenum">
              <a:t>‹#›</a:t>
            </a:fld>
            <a:endParaRPr/>
          </a:p>
        </p:txBody>
      </p:sp>
      <p:sp>
        <p:nvSpPr>
          <p:cNvPr id="6" name="PlaceHolder 5"/>
          <p:cNvSpPr>
            <a:spLocks noGrp="1"/>
          </p:cNvSpPr>
          <p:nvPr>
            <p:ph type="dt" idx="15"/>
          </p:nvPr>
        </p:nvSpPr>
        <p:spPr/>
        <p:txBody>
          <a:body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91"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92" name="PlaceHolder 2"/>
          <p:cNvSpPr>
            <a:spLocks noGrp="1"/>
          </p:cNvSpPr>
          <p:nvPr>
            <p:ph/>
          </p:nvPr>
        </p:nvSpPr>
        <p:spPr>
          <a:xfrm>
            <a:off x="457200" y="1604520"/>
            <a:ext cx="822924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4" name="PlaceHolder 3"/>
          <p:cNvSpPr>
            <a:spLocks noGrp="1"/>
          </p:cNvSpPr>
          <p:nvPr>
            <p:ph type="ftr" idx="13"/>
          </p:nvPr>
        </p:nvSpPr>
        <p:spPr/>
        <p:txBody>
          <a:bodyPr/>
          <a:lstStyle/>
          <a:p>
            <a:r>
              <a:t>Footer</a:t>
            </a:r>
          </a:p>
        </p:txBody>
      </p:sp>
      <p:sp>
        <p:nvSpPr>
          <p:cNvPr id="5" name="PlaceHolder 4"/>
          <p:cNvSpPr>
            <a:spLocks noGrp="1"/>
          </p:cNvSpPr>
          <p:nvPr>
            <p:ph type="sldNum" idx="14"/>
          </p:nvPr>
        </p:nvSpPr>
        <p:spPr/>
        <p:txBody>
          <a:bodyPr/>
          <a:lstStyle/>
          <a:p>
            <a:fld id="{DD2E4017-F62E-484A-8934-B67E2B4C33E3}" type="slidenum">
              <a:t>‹#›</a:t>
            </a:fld>
            <a:endParaRPr/>
          </a:p>
        </p:txBody>
      </p:sp>
      <p:sp>
        <p:nvSpPr>
          <p:cNvPr id="6" name="PlaceHolder 5"/>
          <p:cNvSpPr>
            <a:spLocks noGrp="1"/>
          </p:cNvSpPr>
          <p:nvPr>
            <p:ph type="dt" idx="15"/>
          </p:nvPr>
        </p:nvSpPr>
        <p:spPr/>
        <p:txBody>
          <a:body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93"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94"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195"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5" name="PlaceHolder 4"/>
          <p:cNvSpPr>
            <a:spLocks noGrp="1"/>
          </p:cNvSpPr>
          <p:nvPr>
            <p:ph type="ftr" idx="13"/>
          </p:nvPr>
        </p:nvSpPr>
        <p:spPr/>
        <p:txBody>
          <a:bodyPr/>
          <a:lstStyle/>
          <a:p>
            <a:r>
              <a:t>Footer</a:t>
            </a:r>
          </a:p>
        </p:txBody>
      </p:sp>
      <p:sp>
        <p:nvSpPr>
          <p:cNvPr id="6" name="PlaceHolder 5"/>
          <p:cNvSpPr>
            <a:spLocks noGrp="1"/>
          </p:cNvSpPr>
          <p:nvPr>
            <p:ph type="sldNum" idx="14"/>
          </p:nvPr>
        </p:nvSpPr>
        <p:spPr/>
        <p:txBody>
          <a:bodyPr/>
          <a:lstStyle/>
          <a:p>
            <a:fld id="{9F32CDEB-FE92-445A-ACE9-F0C0CB02795B}" type="slidenum">
              <a:t>‹#›</a:t>
            </a:fld>
            <a:endParaRPr/>
          </a:p>
        </p:txBody>
      </p:sp>
      <p:sp>
        <p:nvSpPr>
          <p:cNvPr id="7" name="PlaceHolder 6"/>
          <p:cNvSpPr>
            <a:spLocks noGrp="1"/>
          </p:cNvSpPr>
          <p:nvPr>
            <p:ph type="dt" idx="15"/>
          </p:nvPr>
        </p:nvSpPr>
        <p:spPr/>
        <p:txBody>
          <a:body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96"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3" name="PlaceHolder 2"/>
          <p:cNvSpPr>
            <a:spLocks noGrp="1"/>
          </p:cNvSpPr>
          <p:nvPr>
            <p:ph type="ftr" idx="13"/>
          </p:nvPr>
        </p:nvSpPr>
        <p:spPr/>
        <p:txBody>
          <a:bodyPr/>
          <a:lstStyle/>
          <a:p>
            <a:r>
              <a:t>Footer</a:t>
            </a:r>
          </a:p>
        </p:txBody>
      </p:sp>
      <p:sp>
        <p:nvSpPr>
          <p:cNvPr id="4" name="PlaceHolder 3"/>
          <p:cNvSpPr>
            <a:spLocks noGrp="1"/>
          </p:cNvSpPr>
          <p:nvPr>
            <p:ph type="sldNum" idx="14"/>
          </p:nvPr>
        </p:nvSpPr>
        <p:spPr/>
        <p:txBody>
          <a:bodyPr/>
          <a:lstStyle/>
          <a:p>
            <a:fld id="{42EFC413-325E-4A2A-87D5-4AD9AF28C539}" type="slidenum">
              <a:t>‹#›</a:t>
            </a:fld>
            <a:endParaRPr/>
          </a:p>
        </p:txBody>
      </p:sp>
      <p:sp>
        <p:nvSpPr>
          <p:cNvPr id="5" name="PlaceHolder 4"/>
          <p:cNvSpPr>
            <a:spLocks noGrp="1"/>
          </p:cNvSpPr>
          <p:nvPr>
            <p:ph type="dt" idx="15"/>
          </p:nvPr>
        </p:nvSpPr>
        <p:spPr/>
        <p:txBody>
          <a:body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97" name="PlaceHolder 1"/>
          <p:cNvSpPr>
            <a:spLocks noGrp="1"/>
          </p:cNvSpPr>
          <p:nvPr>
            <p:ph type="subTitle"/>
          </p:nvPr>
        </p:nvSpPr>
        <p:spPr>
          <a:xfrm>
            <a:off x="1793160" y="4005720"/>
            <a:ext cx="6510600" cy="8690400"/>
          </a:xfrm>
          <a:prstGeom prst="rect">
            <a:avLst/>
          </a:prstGeom>
          <a:noFill/>
          <a:ln w="0">
            <a:noFill/>
          </a:ln>
        </p:spPr>
        <p:txBody>
          <a:bodyPr lIns="0" tIns="0" rIns="0" bIns="0" anchor="ctr">
            <a:noAutofit/>
          </a:bodyPr>
          <a:lstStyle/>
          <a:p>
            <a:pPr algn="ctr">
              <a:buNone/>
            </a:pPr>
            <a:endParaRPr lang="ru-RU" sz="3200" b="0" strike="noStrike" spc="-1">
              <a:latin typeface="XO Oriel"/>
            </a:endParaRPr>
          </a:p>
        </p:txBody>
      </p:sp>
      <p:sp>
        <p:nvSpPr>
          <p:cNvPr id="3" name="PlaceHolder 2"/>
          <p:cNvSpPr>
            <a:spLocks noGrp="1"/>
          </p:cNvSpPr>
          <p:nvPr>
            <p:ph type="ftr" idx="13"/>
          </p:nvPr>
        </p:nvSpPr>
        <p:spPr/>
        <p:txBody>
          <a:bodyPr/>
          <a:lstStyle/>
          <a:p>
            <a:r>
              <a:t>Footer</a:t>
            </a:r>
          </a:p>
        </p:txBody>
      </p:sp>
      <p:sp>
        <p:nvSpPr>
          <p:cNvPr id="4" name="PlaceHolder 3"/>
          <p:cNvSpPr>
            <a:spLocks noGrp="1"/>
          </p:cNvSpPr>
          <p:nvPr>
            <p:ph type="sldNum" idx="14"/>
          </p:nvPr>
        </p:nvSpPr>
        <p:spPr/>
        <p:txBody>
          <a:bodyPr/>
          <a:lstStyle/>
          <a:p>
            <a:fld id="{E3424348-5414-4FFF-8EC6-16A047F23770}" type="slidenum">
              <a:t>‹#›</a:t>
            </a:fld>
            <a:endParaRPr/>
          </a:p>
        </p:txBody>
      </p:sp>
      <p:sp>
        <p:nvSpPr>
          <p:cNvPr id="5" name="PlaceHolder 4"/>
          <p:cNvSpPr>
            <a:spLocks noGrp="1"/>
          </p:cNvSpPr>
          <p:nvPr>
            <p:ph type="dt" idx="15"/>
          </p:nvPr>
        </p:nvSpPr>
        <p:spPr/>
        <p:txBody>
          <a:bodyPr/>
          <a:lstStyle/>
          <a:p>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98"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99"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00"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01"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 name="PlaceHolder 5"/>
          <p:cNvSpPr>
            <a:spLocks noGrp="1"/>
          </p:cNvSpPr>
          <p:nvPr>
            <p:ph type="ftr" idx="13"/>
          </p:nvPr>
        </p:nvSpPr>
        <p:spPr/>
        <p:txBody>
          <a:bodyPr/>
          <a:lstStyle/>
          <a:p>
            <a:r>
              <a:t>Footer</a:t>
            </a:r>
          </a:p>
        </p:txBody>
      </p:sp>
      <p:sp>
        <p:nvSpPr>
          <p:cNvPr id="7" name="PlaceHolder 6"/>
          <p:cNvSpPr>
            <a:spLocks noGrp="1"/>
          </p:cNvSpPr>
          <p:nvPr>
            <p:ph type="sldNum" idx="14"/>
          </p:nvPr>
        </p:nvSpPr>
        <p:spPr/>
        <p:txBody>
          <a:bodyPr/>
          <a:lstStyle/>
          <a:p>
            <a:fld id="{D4BDC5E2-BBEC-48F3-80F9-39755EE87986}" type="slidenum">
              <a:t>‹#›</a:t>
            </a:fld>
            <a:endParaRPr/>
          </a:p>
        </p:txBody>
      </p:sp>
      <p:sp>
        <p:nvSpPr>
          <p:cNvPr id="8" name="PlaceHolder 7"/>
          <p:cNvSpPr>
            <a:spLocks noGrp="1"/>
          </p:cNvSpPr>
          <p:nvPr>
            <p:ph type="dt" idx="15"/>
          </p:nvPr>
        </p:nvSpPr>
        <p:spPr/>
        <p:txBody>
          <a:body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02"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203"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04"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05" name="PlaceHolder 4"/>
          <p:cNvSpPr>
            <a:spLocks noGrp="1"/>
          </p:cNvSpPr>
          <p:nvPr>
            <p:ph/>
          </p:nvPr>
        </p:nvSpPr>
        <p:spPr>
          <a:xfrm>
            <a:off x="467424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 name="PlaceHolder 5"/>
          <p:cNvSpPr>
            <a:spLocks noGrp="1"/>
          </p:cNvSpPr>
          <p:nvPr>
            <p:ph type="ftr" idx="13"/>
          </p:nvPr>
        </p:nvSpPr>
        <p:spPr/>
        <p:txBody>
          <a:bodyPr/>
          <a:lstStyle/>
          <a:p>
            <a:r>
              <a:t>Footer</a:t>
            </a:r>
          </a:p>
        </p:txBody>
      </p:sp>
      <p:sp>
        <p:nvSpPr>
          <p:cNvPr id="7" name="PlaceHolder 6"/>
          <p:cNvSpPr>
            <a:spLocks noGrp="1"/>
          </p:cNvSpPr>
          <p:nvPr>
            <p:ph type="sldNum" idx="14"/>
          </p:nvPr>
        </p:nvSpPr>
        <p:spPr/>
        <p:txBody>
          <a:bodyPr/>
          <a:lstStyle/>
          <a:p>
            <a:fld id="{874D6F87-8637-4977-B468-063ADED4532B}" type="slidenum">
              <a:t>‹#›</a:t>
            </a:fld>
            <a:endParaRPr/>
          </a:p>
        </p:txBody>
      </p:sp>
      <p:sp>
        <p:nvSpPr>
          <p:cNvPr id="8" name="PlaceHolder 7"/>
          <p:cNvSpPr>
            <a:spLocks noGrp="1"/>
          </p:cNvSpPr>
          <p:nvPr>
            <p:ph type="dt" idx="15"/>
          </p:nvPr>
        </p:nvSpPr>
        <p:spPr/>
        <p:txBody>
          <a:body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06"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207"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08"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09" name="PlaceHolder 4"/>
          <p:cNvSpPr>
            <a:spLocks noGrp="1"/>
          </p:cNvSpPr>
          <p:nvPr>
            <p:ph/>
          </p:nvPr>
        </p:nvSpPr>
        <p:spPr>
          <a:xfrm>
            <a:off x="457200" y="3682080"/>
            <a:ext cx="822924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 name="PlaceHolder 5"/>
          <p:cNvSpPr>
            <a:spLocks noGrp="1"/>
          </p:cNvSpPr>
          <p:nvPr>
            <p:ph type="ftr" idx="13"/>
          </p:nvPr>
        </p:nvSpPr>
        <p:spPr/>
        <p:txBody>
          <a:bodyPr/>
          <a:lstStyle/>
          <a:p>
            <a:r>
              <a:t>Footer</a:t>
            </a:r>
          </a:p>
        </p:txBody>
      </p:sp>
      <p:sp>
        <p:nvSpPr>
          <p:cNvPr id="7" name="PlaceHolder 6"/>
          <p:cNvSpPr>
            <a:spLocks noGrp="1"/>
          </p:cNvSpPr>
          <p:nvPr>
            <p:ph type="sldNum" idx="14"/>
          </p:nvPr>
        </p:nvSpPr>
        <p:spPr/>
        <p:txBody>
          <a:bodyPr/>
          <a:lstStyle/>
          <a:p>
            <a:fld id="{8B7B2E71-BBDA-4E45-B652-556BD945C052}" type="slidenum">
              <a:t>‹#›</a:t>
            </a:fld>
            <a:endParaRPr/>
          </a:p>
        </p:txBody>
      </p:sp>
      <p:sp>
        <p:nvSpPr>
          <p:cNvPr id="8" name="PlaceHolder 7"/>
          <p:cNvSpPr>
            <a:spLocks noGrp="1"/>
          </p:cNvSpPr>
          <p:nvPr>
            <p:ph type="dt" idx="15"/>
          </p:nvPr>
        </p:nvSpPr>
        <p:spPr/>
        <p:txBody>
          <a:body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10"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211" name="PlaceHolder 2"/>
          <p:cNvSpPr>
            <a:spLocks noGrp="1"/>
          </p:cNvSpPr>
          <p:nvPr>
            <p:ph/>
          </p:nvPr>
        </p:nvSpPr>
        <p:spPr>
          <a:xfrm>
            <a:off x="457200" y="1604520"/>
            <a:ext cx="822924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12" name="PlaceHolder 3"/>
          <p:cNvSpPr>
            <a:spLocks noGrp="1"/>
          </p:cNvSpPr>
          <p:nvPr>
            <p:ph/>
          </p:nvPr>
        </p:nvSpPr>
        <p:spPr>
          <a:xfrm>
            <a:off x="457200" y="3682080"/>
            <a:ext cx="822924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5" name="PlaceHolder 4"/>
          <p:cNvSpPr>
            <a:spLocks noGrp="1"/>
          </p:cNvSpPr>
          <p:nvPr>
            <p:ph type="ftr" idx="13"/>
          </p:nvPr>
        </p:nvSpPr>
        <p:spPr/>
        <p:txBody>
          <a:bodyPr/>
          <a:lstStyle/>
          <a:p>
            <a:r>
              <a:t>Footer</a:t>
            </a:r>
          </a:p>
        </p:txBody>
      </p:sp>
      <p:sp>
        <p:nvSpPr>
          <p:cNvPr id="6" name="PlaceHolder 5"/>
          <p:cNvSpPr>
            <a:spLocks noGrp="1"/>
          </p:cNvSpPr>
          <p:nvPr>
            <p:ph type="sldNum" idx="14"/>
          </p:nvPr>
        </p:nvSpPr>
        <p:spPr/>
        <p:txBody>
          <a:bodyPr/>
          <a:lstStyle/>
          <a:p>
            <a:fld id="{E9C241ED-7392-4C04-AAC8-6EC12B309D67}" type="slidenum">
              <a:t>‹#›</a:t>
            </a:fld>
            <a:endParaRPr/>
          </a:p>
        </p:txBody>
      </p:sp>
      <p:sp>
        <p:nvSpPr>
          <p:cNvPr id="7" name="PlaceHolder 6"/>
          <p:cNvSpPr>
            <a:spLocks noGrp="1"/>
          </p:cNvSpPr>
          <p:nvPr>
            <p:ph type="dt" idx="15"/>
          </p:nvPr>
        </p:nvSpPr>
        <p:spPr/>
        <p:txBody>
          <a:body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13"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214"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15"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16"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17" name="PlaceHolder 5"/>
          <p:cNvSpPr>
            <a:spLocks noGrp="1"/>
          </p:cNvSpPr>
          <p:nvPr>
            <p:ph/>
          </p:nvPr>
        </p:nvSpPr>
        <p:spPr>
          <a:xfrm>
            <a:off x="467424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7" name="PlaceHolder 6"/>
          <p:cNvSpPr>
            <a:spLocks noGrp="1"/>
          </p:cNvSpPr>
          <p:nvPr>
            <p:ph type="ftr" idx="13"/>
          </p:nvPr>
        </p:nvSpPr>
        <p:spPr/>
        <p:txBody>
          <a:bodyPr/>
          <a:lstStyle/>
          <a:p>
            <a:r>
              <a:t>Footer</a:t>
            </a:r>
          </a:p>
        </p:txBody>
      </p:sp>
      <p:sp>
        <p:nvSpPr>
          <p:cNvPr id="8" name="PlaceHolder 7"/>
          <p:cNvSpPr>
            <a:spLocks noGrp="1"/>
          </p:cNvSpPr>
          <p:nvPr>
            <p:ph type="sldNum" idx="14"/>
          </p:nvPr>
        </p:nvSpPr>
        <p:spPr/>
        <p:txBody>
          <a:bodyPr/>
          <a:lstStyle/>
          <a:p>
            <a:fld id="{8719720E-253E-4ECE-9FF0-2125952162C3}" type="slidenum">
              <a:t>‹#›</a:t>
            </a:fld>
            <a:endParaRPr/>
          </a:p>
        </p:txBody>
      </p:sp>
      <p:sp>
        <p:nvSpPr>
          <p:cNvPr id="9" name="PlaceHolder 8"/>
          <p:cNvSpPr>
            <a:spLocks noGrp="1"/>
          </p:cNvSpPr>
          <p:nvPr>
            <p:ph type="dt" idx="15"/>
          </p:nvPr>
        </p:nvSpPr>
        <p:spPr/>
        <p:txBody>
          <a:body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7" name="PlaceHolder 1"/>
          <p:cNvSpPr>
            <a:spLocks noGrp="1"/>
          </p:cNvSpPr>
          <p:nvPr>
            <p:ph type="subTitle"/>
          </p:nvPr>
        </p:nvSpPr>
        <p:spPr>
          <a:xfrm>
            <a:off x="1793160" y="4005720"/>
            <a:ext cx="6510600" cy="8690400"/>
          </a:xfrm>
          <a:prstGeom prst="rect">
            <a:avLst/>
          </a:prstGeom>
          <a:noFill/>
          <a:ln w="0">
            <a:noFill/>
          </a:ln>
        </p:spPr>
        <p:txBody>
          <a:bodyPr lIns="0" tIns="0" rIns="0" bIns="0" anchor="ctr">
            <a:noAutofit/>
          </a:bodyPr>
          <a:lstStyle/>
          <a:p>
            <a:pPr algn="ctr">
              <a:buNone/>
            </a:pPr>
            <a:endParaRPr lang="ru-RU" sz="3200" b="0" strike="noStrike" spc="-1">
              <a:latin typeface="XO Oriel"/>
            </a:endParaRPr>
          </a:p>
        </p:txBody>
      </p:sp>
      <p:sp>
        <p:nvSpPr>
          <p:cNvPr id="3" name="PlaceHolder 2"/>
          <p:cNvSpPr>
            <a:spLocks noGrp="1"/>
          </p:cNvSpPr>
          <p:nvPr>
            <p:ph type="ftr" idx="1"/>
          </p:nvPr>
        </p:nvSpPr>
        <p:spPr/>
        <p:txBody>
          <a:bodyPr/>
          <a:lstStyle/>
          <a:p>
            <a:r>
              <a:t>Footer</a:t>
            </a:r>
          </a:p>
        </p:txBody>
      </p:sp>
      <p:sp>
        <p:nvSpPr>
          <p:cNvPr id="4" name="PlaceHolder 3"/>
          <p:cNvSpPr>
            <a:spLocks noGrp="1"/>
          </p:cNvSpPr>
          <p:nvPr>
            <p:ph type="sldNum" idx="2"/>
          </p:nvPr>
        </p:nvSpPr>
        <p:spPr/>
        <p:txBody>
          <a:bodyPr/>
          <a:lstStyle/>
          <a:p>
            <a:fld id="{51813D16-1C9D-4241-B5BE-A6FDA3997AA6}" type="slidenum">
              <a:t>‹#›</a:t>
            </a:fld>
            <a:endParaRPr/>
          </a:p>
        </p:txBody>
      </p:sp>
      <p:sp>
        <p:nvSpPr>
          <p:cNvPr id="5" name="PlaceHolder 4"/>
          <p:cNvSpPr>
            <a:spLocks noGrp="1"/>
          </p:cNvSpPr>
          <p:nvPr>
            <p:ph type="dt" idx="3"/>
          </p:nvPr>
        </p:nvSpPr>
        <p:spPr/>
        <p:txBody>
          <a:body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18"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219" name="PlaceHolder 2"/>
          <p:cNvSpPr>
            <a:spLocks noGrp="1"/>
          </p:cNvSpPr>
          <p:nvPr>
            <p:ph/>
          </p:nvPr>
        </p:nvSpPr>
        <p:spPr>
          <a:xfrm>
            <a:off x="457200" y="160452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20" name="PlaceHolder 3"/>
          <p:cNvSpPr>
            <a:spLocks noGrp="1"/>
          </p:cNvSpPr>
          <p:nvPr>
            <p:ph/>
          </p:nvPr>
        </p:nvSpPr>
        <p:spPr>
          <a:xfrm>
            <a:off x="3239640" y="160452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21" name="PlaceHolder 4"/>
          <p:cNvSpPr>
            <a:spLocks noGrp="1"/>
          </p:cNvSpPr>
          <p:nvPr>
            <p:ph/>
          </p:nvPr>
        </p:nvSpPr>
        <p:spPr>
          <a:xfrm>
            <a:off x="6022080" y="160452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22" name="PlaceHolder 5"/>
          <p:cNvSpPr>
            <a:spLocks noGrp="1"/>
          </p:cNvSpPr>
          <p:nvPr>
            <p:ph/>
          </p:nvPr>
        </p:nvSpPr>
        <p:spPr>
          <a:xfrm>
            <a:off x="457200" y="368208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23" name="PlaceHolder 6"/>
          <p:cNvSpPr>
            <a:spLocks noGrp="1"/>
          </p:cNvSpPr>
          <p:nvPr>
            <p:ph/>
          </p:nvPr>
        </p:nvSpPr>
        <p:spPr>
          <a:xfrm>
            <a:off x="3239640" y="368208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24" name="PlaceHolder 7"/>
          <p:cNvSpPr>
            <a:spLocks noGrp="1"/>
          </p:cNvSpPr>
          <p:nvPr>
            <p:ph/>
          </p:nvPr>
        </p:nvSpPr>
        <p:spPr>
          <a:xfrm>
            <a:off x="6022080" y="3682080"/>
            <a:ext cx="26496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9" name="PlaceHolder 8"/>
          <p:cNvSpPr>
            <a:spLocks noGrp="1"/>
          </p:cNvSpPr>
          <p:nvPr>
            <p:ph type="ftr" idx="13"/>
          </p:nvPr>
        </p:nvSpPr>
        <p:spPr/>
        <p:txBody>
          <a:bodyPr/>
          <a:lstStyle/>
          <a:p>
            <a:r>
              <a:t>Footer</a:t>
            </a:r>
          </a:p>
        </p:txBody>
      </p:sp>
      <p:sp>
        <p:nvSpPr>
          <p:cNvPr id="10" name="PlaceHolder 9"/>
          <p:cNvSpPr>
            <a:spLocks noGrp="1"/>
          </p:cNvSpPr>
          <p:nvPr>
            <p:ph type="sldNum" idx="14"/>
          </p:nvPr>
        </p:nvSpPr>
        <p:spPr/>
        <p:txBody>
          <a:bodyPr/>
          <a:lstStyle/>
          <a:p>
            <a:fld id="{F1E8A970-2CCC-42FA-BF74-24465AB4DFE3}" type="slidenum">
              <a:t>‹#›</a:t>
            </a:fld>
            <a:endParaRPr/>
          </a:p>
        </p:txBody>
      </p:sp>
      <p:sp>
        <p:nvSpPr>
          <p:cNvPr id="11" name="PlaceHolder 10"/>
          <p:cNvSpPr>
            <a:spLocks noGrp="1"/>
          </p:cNvSpPr>
          <p:nvPr>
            <p:ph type="dt" idx="15"/>
          </p:nvPr>
        </p:nvSpPr>
        <p:spPr/>
        <p:txBody>
          <a:body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19"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0"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1"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 name="PlaceHolder 5"/>
          <p:cNvSpPr>
            <a:spLocks noGrp="1"/>
          </p:cNvSpPr>
          <p:nvPr>
            <p:ph type="ftr" idx="1"/>
          </p:nvPr>
        </p:nvSpPr>
        <p:spPr/>
        <p:txBody>
          <a:bodyPr/>
          <a:lstStyle/>
          <a:p>
            <a:r>
              <a:t>Footer</a:t>
            </a:r>
          </a:p>
        </p:txBody>
      </p:sp>
      <p:sp>
        <p:nvSpPr>
          <p:cNvPr id="7" name="PlaceHolder 6"/>
          <p:cNvSpPr>
            <a:spLocks noGrp="1"/>
          </p:cNvSpPr>
          <p:nvPr>
            <p:ph type="sldNum" idx="2"/>
          </p:nvPr>
        </p:nvSpPr>
        <p:spPr/>
        <p:txBody>
          <a:bodyPr/>
          <a:lstStyle/>
          <a:p>
            <a:fld id="{1B8ACC04-1345-4C45-8A19-B1870D63C9BE}" type="slidenum">
              <a:t>‹#›</a:t>
            </a:fld>
            <a:endParaRPr/>
          </a:p>
        </p:txBody>
      </p:sp>
      <p:sp>
        <p:nvSpPr>
          <p:cNvPr id="8" name="PlaceHolder 7"/>
          <p:cNvSpPr>
            <a:spLocks noGrp="1"/>
          </p:cNvSpPr>
          <p:nvPr>
            <p:ph type="dt" idx="3"/>
          </p:nvPr>
        </p:nvSpPr>
        <p:spPr/>
        <p:txBody>
          <a:body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23"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4"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5" name="PlaceHolder 4"/>
          <p:cNvSpPr>
            <a:spLocks noGrp="1"/>
          </p:cNvSpPr>
          <p:nvPr>
            <p:ph/>
          </p:nvPr>
        </p:nvSpPr>
        <p:spPr>
          <a:xfrm>
            <a:off x="4674240" y="368208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 name="PlaceHolder 5"/>
          <p:cNvSpPr>
            <a:spLocks noGrp="1"/>
          </p:cNvSpPr>
          <p:nvPr>
            <p:ph type="ftr" idx="1"/>
          </p:nvPr>
        </p:nvSpPr>
        <p:spPr/>
        <p:txBody>
          <a:bodyPr/>
          <a:lstStyle/>
          <a:p>
            <a:r>
              <a:t>Footer</a:t>
            </a:r>
          </a:p>
        </p:txBody>
      </p:sp>
      <p:sp>
        <p:nvSpPr>
          <p:cNvPr id="7" name="PlaceHolder 6"/>
          <p:cNvSpPr>
            <a:spLocks noGrp="1"/>
          </p:cNvSpPr>
          <p:nvPr>
            <p:ph type="sldNum" idx="2"/>
          </p:nvPr>
        </p:nvSpPr>
        <p:spPr/>
        <p:txBody>
          <a:bodyPr/>
          <a:lstStyle/>
          <a:p>
            <a:fld id="{1323D61B-C558-4D54-8A9A-B018D5938001}" type="slidenum">
              <a:t>‹#›</a:t>
            </a:fld>
            <a:endParaRPr/>
          </a:p>
        </p:txBody>
      </p:sp>
      <p:sp>
        <p:nvSpPr>
          <p:cNvPr id="8" name="PlaceHolder 7"/>
          <p:cNvSpPr>
            <a:spLocks noGrp="1"/>
          </p:cNvSpPr>
          <p:nvPr>
            <p:ph type="dt" idx="3"/>
          </p:nvPr>
        </p:nvSpPr>
        <p:spPr/>
        <p:txBody>
          <a:body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endParaRPr lang="ru-RU" sz="1800" b="0" strike="noStrike" spc="-1">
              <a:solidFill>
                <a:srgbClr val="000000"/>
              </a:solidFill>
              <a:latin typeface="Arial"/>
            </a:endParaRPr>
          </a:p>
        </p:txBody>
      </p:sp>
      <p:sp>
        <p:nvSpPr>
          <p:cNvPr id="27"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8"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29" name="PlaceHolder 4"/>
          <p:cNvSpPr>
            <a:spLocks noGrp="1"/>
          </p:cNvSpPr>
          <p:nvPr>
            <p:ph/>
          </p:nvPr>
        </p:nvSpPr>
        <p:spPr>
          <a:xfrm>
            <a:off x="457200" y="3682080"/>
            <a:ext cx="8229240" cy="1896840"/>
          </a:xfrm>
          <a:prstGeom prst="rect">
            <a:avLst/>
          </a:prstGeom>
          <a:noFill/>
          <a:ln w="0">
            <a:noFill/>
          </a:ln>
        </p:spPr>
        <p:txBody>
          <a:bodyPr lIns="0" tIns="0" rIns="0" bIns="0" anchor="t">
            <a:normAutofit/>
          </a:bodyPr>
          <a:lstStyle/>
          <a:p>
            <a:pPr>
              <a:lnSpc>
                <a:spcPct val="90000"/>
              </a:lnSpc>
              <a:spcBef>
                <a:spcPts val="1417"/>
              </a:spcBef>
              <a:buNone/>
            </a:pPr>
            <a:endParaRPr lang="ru-RU" sz="2800" b="0" strike="noStrike" spc="-1">
              <a:solidFill>
                <a:srgbClr val="000000"/>
              </a:solidFill>
              <a:latin typeface="Arial"/>
            </a:endParaRPr>
          </a:p>
        </p:txBody>
      </p:sp>
      <p:sp>
        <p:nvSpPr>
          <p:cNvPr id="6" name="PlaceHolder 5"/>
          <p:cNvSpPr>
            <a:spLocks noGrp="1"/>
          </p:cNvSpPr>
          <p:nvPr>
            <p:ph type="ftr" idx="1"/>
          </p:nvPr>
        </p:nvSpPr>
        <p:spPr/>
        <p:txBody>
          <a:bodyPr/>
          <a:lstStyle/>
          <a:p>
            <a:r>
              <a:t>Footer</a:t>
            </a:r>
          </a:p>
        </p:txBody>
      </p:sp>
      <p:sp>
        <p:nvSpPr>
          <p:cNvPr id="7" name="PlaceHolder 6"/>
          <p:cNvSpPr>
            <a:spLocks noGrp="1"/>
          </p:cNvSpPr>
          <p:nvPr>
            <p:ph type="sldNum" idx="2"/>
          </p:nvPr>
        </p:nvSpPr>
        <p:spPr/>
        <p:txBody>
          <a:bodyPr/>
          <a:lstStyle/>
          <a:p>
            <a:fld id="{648AC2D1-7F21-477E-A000-71740983CA87}" type="slidenum">
              <a:t>‹#›</a:t>
            </a:fld>
            <a:endParaRPr/>
          </a:p>
        </p:txBody>
      </p:sp>
      <p:sp>
        <p:nvSpPr>
          <p:cNvPr id="8" name="PlaceHolder 7"/>
          <p:cNvSpPr>
            <a:spLocks noGrp="1"/>
          </p:cNvSpPr>
          <p:nvPr>
            <p:ph type="dt" idx="3"/>
          </p:nvPr>
        </p:nvSpPr>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CD4FF"/>
            </a:gs>
            <a:gs pos="100000">
              <a:srgbClr val="5BB9FF"/>
            </a:gs>
          </a:gsLst>
          <a:path path="circle">
            <a:fillToRect l="50000" t="25000" r="50000" b="75000"/>
          </a:path>
        </a:gradFill>
        <a:effectLst/>
      </p:bgPr>
    </p:bg>
    <p:spTree>
      <p:nvGrpSpPr>
        <p:cNvPr id="1" name=""/>
        <p:cNvGrpSpPr/>
        <p:nvPr/>
      </p:nvGrpSpPr>
      <p:grpSpPr>
        <a:xfrm>
          <a:off x="0" y="0"/>
          <a:ext cx="0" cy="0"/>
          <a:chOff x="0" y="0"/>
          <a:chExt cx="0" cy="0"/>
        </a:xfrm>
      </p:grpSpPr>
      <p:sp>
        <p:nvSpPr>
          <p:cNvPr id="9" name="Rectangle 6"/>
          <p:cNvSpPr/>
          <p:nvPr/>
        </p:nvSpPr>
        <p:spPr>
          <a:xfrm>
            <a:off x="0" y="5105520"/>
            <a:ext cx="9142200" cy="1750680"/>
          </a:xfrm>
          <a:prstGeom prst="rect">
            <a:avLst/>
          </a:prstGeom>
          <a:gradFill rotWithShape="0">
            <a:gsLst>
              <a:gs pos="0">
                <a:srgbClr val="FFFFFF">
                  <a:alpha val="91372"/>
                </a:srgbClr>
              </a:gs>
              <a:gs pos="100000">
                <a:srgbClr val="B4DCFA">
                  <a:alpha val="79215"/>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p:style>
      </p:sp>
      <p:sp>
        <p:nvSpPr>
          <p:cNvPr id="10" name="Rectangle 7"/>
          <p:cNvSpPr/>
          <p:nvPr/>
        </p:nvSpPr>
        <p:spPr>
          <a:xfrm>
            <a:off x="0" y="0"/>
            <a:ext cx="9142200" cy="5103720"/>
          </a:xfrm>
          <a:prstGeom prst="rect">
            <a:avLst/>
          </a:prstGeom>
          <a:gradFill rotWithShape="0">
            <a:gsLst>
              <a:gs pos="0">
                <a:srgbClr val="FFFFFF">
                  <a:alpha val="89019"/>
                </a:srgbClr>
              </a:gs>
              <a:gs pos="100000">
                <a:srgbClr val="B4DCFA">
                  <a:alpha val="79215"/>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p:style>
      </p:sp>
      <p:sp>
        <p:nvSpPr>
          <p:cNvPr id="2" name="Rectangle 8"/>
          <p:cNvSpPr/>
          <p:nvPr/>
        </p:nvSpPr>
        <p:spPr>
          <a:xfrm>
            <a:off x="0" y="3768480"/>
            <a:ext cx="9142200" cy="2284200"/>
          </a:xfrm>
          <a:prstGeom prst="rect">
            <a:avLst/>
          </a:prstGeom>
          <a:gradFill rotWithShape="0">
            <a:gsLst>
              <a:gs pos="0">
                <a:srgbClr val="B4DCFA">
                  <a:alpha val="60000"/>
                </a:srgbClr>
              </a:gs>
              <a:gs pos="100000">
                <a:srgbClr val="FFFFFF">
                  <a:alpha val="0"/>
                </a:srgbClr>
              </a:gs>
            </a:gsLst>
            <a:lin ang="5400000"/>
          </a:gradFill>
          <a:ln>
            <a:noFill/>
          </a:ln>
        </p:spPr>
        <p:style>
          <a:lnRef idx="2">
            <a:schemeClr val="accent1">
              <a:shade val="50000"/>
            </a:schemeClr>
          </a:lnRef>
          <a:fillRef idx="1">
            <a:schemeClr val="accent1"/>
          </a:fillRef>
          <a:effectRef idx="0">
            <a:schemeClr val="accent1"/>
          </a:effectRef>
          <a:fontRef idx="minor"/>
        </p:style>
      </p:sp>
      <p:sp>
        <p:nvSpPr>
          <p:cNvPr id="3" name="Oval 9"/>
          <p:cNvSpPr/>
          <p:nvPr/>
        </p:nvSpPr>
        <p:spPr>
          <a:xfrm>
            <a:off x="0" y="1600200"/>
            <a:ext cx="9142200" cy="5103720"/>
          </a:xfrm>
          <a:prstGeom prst="ellipse">
            <a:avLst/>
          </a:prstGeom>
          <a:gradFill rotWithShape="0">
            <a:gsLst>
              <a:gs pos="0">
                <a:srgbClr val="FFFFFF"/>
              </a:gs>
              <a:gs pos="100000">
                <a:srgbClr val="FFFFFF">
                  <a:alpha val="0"/>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p:style>
      </p:sp>
      <p:sp>
        <p:nvSpPr>
          <p:cNvPr id="4"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r>
              <a:rPr lang="ru-RU" sz="4400" b="0" strike="noStrike" spc="-1">
                <a:solidFill>
                  <a:srgbClr val="000000"/>
                </a:solidFill>
                <a:latin typeface="Arial"/>
              </a:rPr>
              <a:t>Для правки текста заглавия щёлкните мышью</a:t>
            </a:r>
          </a:p>
        </p:txBody>
      </p:sp>
      <p:sp>
        <p:nvSpPr>
          <p:cNvPr id="5" name="PlaceHolder 2"/>
          <p:cNvSpPr>
            <a:spLocks noGrp="1"/>
          </p:cNvSpPr>
          <p:nvPr>
            <p:ph type="ftr" idx="1"/>
          </p:nvPr>
        </p:nvSpPr>
        <p:spPr>
          <a:xfrm>
            <a:off x="457200" y="6172200"/>
            <a:ext cx="3350880" cy="363240"/>
          </a:xfrm>
          <a:prstGeom prst="rect">
            <a:avLst/>
          </a:prstGeom>
          <a:noFill/>
          <a:ln w="0">
            <a:noFill/>
          </a:ln>
        </p:spPr>
        <p:txBody>
          <a:bodyPr lIns="90000" tIns="45000" rIns="90000" bIns="45000" anchor="ctr">
            <a:noAutofit/>
          </a:bodyPr>
          <a:lstStyle>
            <a:lvl1pPr algn="ctr">
              <a:lnSpc>
                <a:spcPct val="100000"/>
              </a:lnSpc>
              <a:buNone/>
              <a:defRPr lang="ru-RU" sz="1400" b="0" strike="noStrike" spc="-1">
                <a:solidFill>
                  <a:srgbClr val="000000"/>
                </a:solidFill>
                <a:latin typeface="Times New Roman"/>
                <a:ea typeface="DejaVu Sans"/>
              </a:defRPr>
            </a:lvl1pPr>
          </a:lstStyle>
          <a:p>
            <a:pPr algn="ctr">
              <a:lnSpc>
                <a:spcPct val="100000"/>
              </a:lnSpc>
              <a:buNone/>
            </a:pPr>
            <a:r>
              <a:rPr lang="ru-RU" sz="1400" b="0" strike="noStrike" spc="-1">
                <a:solidFill>
                  <a:srgbClr val="000000"/>
                </a:solidFill>
                <a:latin typeface="Times New Roman"/>
                <a:ea typeface="DejaVu Sans"/>
              </a:rPr>
              <a:t>&lt;нижний колонтитул&gt;</a:t>
            </a:r>
            <a:endParaRPr lang="ru-RU" sz="1400" b="0" strike="noStrike" spc="-1">
              <a:latin typeface="Times New Roman"/>
            </a:endParaRPr>
          </a:p>
        </p:txBody>
      </p:sp>
      <p:sp>
        <p:nvSpPr>
          <p:cNvPr id="6" name="PlaceHolder 3"/>
          <p:cNvSpPr>
            <a:spLocks noGrp="1"/>
          </p:cNvSpPr>
          <p:nvPr>
            <p:ph type="sldNum" idx="2"/>
          </p:nvPr>
        </p:nvSpPr>
        <p:spPr>
          <a:xfrm>
            <a:off x="3809880" y="6172200"/>
            <a:ext cx="1827000" cy="363240"/>
          </a:xfrm>
          <a:prstGeom prst="rect">
            <a:avLst/>
          </a:prstGeom>
          <a:noFill/>
          <a:ln w="0">
            <a:noFill/>
          </a:ln>
        </p:spPr>
        <p:txBody>
          <a:bodyPr lIns="90000" tIns="45000" rIns="90000" bIns="45000" anchor="ctr">
            <a:noAutofit/>
          </a:bodyPr>
          <a:lstStyle>
            <a:lvl1pPr algn="ctr">
              <a:lnSpc>
                <a:spcPct val="100000"/>
              </a:lnSpc>
              <a:buNone/>
              <a:defRPr lang="ru-RU" sz="1200" b="1" strike="noStrike" spc="-1">
                <a:solidFill>
                  <a:srgbClr val="8B8B8B"/>
                </a:solidFill>
                <a:latin typeface="Trebuchet MS"/>
                <a:ea typeface="DejaVu Sans"/>
              </a:defRPr>
            </a:lvl1pPr>
          </a:lstStyle>
          <a:p>
            <a:pPr algn="ctr">
              <a:lnSpc>
                <a:spcPct val="100000"/>
              </a:lnSpc>
              <a:buNone/>
            </a:pPr>
            <a:fld id="{932347E1-58A0-4B59-939E-1E98BCE89808}" type="slidenum">
              <a:rPr lang="ru-RU" sz="1200" b="1" strike="noStrike" spc="-1">
                <a:solidFill>
                  <a:srgbClr val="8B8B8B"/>
                </a:solidFill>
                <a:latin typeface="Trebuchet MS"/>
                <a:ea typeface="DejaVu Sans"/>
              </a:rPr>
              <a:t>‹#›</a:t>
            </a:fld>
            <a:endParaRPr lang="ru-RU" sz="1200" b="0" strike="noStrike" spc="-1">
              <a:latin typeface="Times New Roman"/>
            </a:endParaRPr>
          </a:p>
        </p:txBody>
      </p:sp>
      <p:sp>
        <p:nvSpPr>
          <p:cNvPr id="7" name="PlaceHolder 4"/>
          <p:cNvSpPr>
            <a:spLocks noGrp="1"/>
          </p:cNvSpPr>
          <p:nvPr>
            <p:ph type="dt" idx="3"/>
          </p:nvPr>
        </p:nvSpPr>
        <p:spPr>
          <a:xfrm>
            <a:off x="6172200" y="6172200"/>
            <a:ext cx="2512800" cy="363240"/>
          </a:xfrm>
          <a:prstGeom prst="rect">
            <a:avLst/>
          </a:prstGeom>
          <a:noFill/>
          <a:ln w="0">
            <a:noFill/>
          </a:ln>
        </p:spPr>
        <p:txBody>
          <a:bodyPr lIns="90000" tIns="45000" rIns="90000" bIns="45000" anchor="ctr">
            <a:noAutofit/>
          </a:bodyPr>
          <a:lstStyle>
            <a:lvl1pPr>
              <a:defRPr lang="ru-RU" sz="1400" b="0" strike="noStrike" spc="-1">
                <a:latin typeface="Times New Roman"/>
              </a:defRPr>
            </a:lvl1pPr>
          </a:lstStyle>
          <a:p>
            <a:r>
              <a:rPr lang="ru-RU" sz="1400" b="0" strike="noStrike" spc="-1">
                <a:latin typeface="Times New Roman"/>
              </a:rPr>
              <a:t>&lt;дата/время&gt;</a:t>
            </a:r>
          </a:p>
        </p:txBody>
      </p:sp>
      <p:sp>
        <p:nvSpPr>
          <p:cNvPr id="8" name="PlaceHolder 5"/>
          <p:cNvSpPr>
            <a:spLocks noGrp="1"/>
          </p:cNvSpPr>
          <p:nvPr>
            <p:ph type="body"/>
          </p:nvPr>
        </p:nvSpPr>
        <p:spPr>
          <a:xfrm>
            <a:off x="457200" y="1604520"/>
            <a:ext cx="8229240" cy="3977280"/>
          </a:xfrm>
          <a:prstGeom prst="rect">
            <a:avLst/>
          </a:prstGeom>
          <a:noFill/>
          <a:ln w="0">
            <a:noFill/>
          </a:ln>
        </p:spPr>
        <p:txBody>
          <a:bodyPr lIns="0" tIns="0" rIns="0" bIns="0" anchor="t">
            <a:normAutofit/>
          </a:bodyPr>
          <a:lstStyle/>
          <a:p>
            <a:pPr marL="432000" indent="-324000">
              <a:lnSpc>
                <a:spcPct val="90000"/>
              </a:lnSpc>
              <a:spcBef>
                <a:spcPts val="1417"/>
              </a:spcBef>
              <a:buClr>
                <a:srgbClr val="000000"/>
              </a:buClr>
              <a:buSzPct val="45000"/>
              <a:buFont typeface="Wingdings" charset="2"/>
              <a:buChar char=""/>
            </a:pPr>
            <a:r>
              <a:rPr lang="ru-RU" sz="2800" b="0" strike="noStrike" spc="-1">
                <a:solidFill>
                  <a:srgbClr val="000000"/>
                </a:solidFill>
                <a:latin typeface="Arial"/>
              </a:rPr>
              <a:t>Для правки структуры щёлкните мышью</a:t>
            </a:r>
          </a:p>
          <a:p>
            <a:pPr marL="864000" lvl="1" indent="-324000">
              <a:lnSpc>
                <a:spcPct val="90000"/>
              </a:lnSpc>
              <a:spcBef>
                <a:spcPts val="1134"/>
              </a:spcBef>
              <a:buClr>
                <a:srgbClr val="000000"/>
              </a:buClr>
              <a:buSzPct val="75000"/>
              <a:buFont typeface="Symbol" charset="2"/>
              <a:buChar char=""/>
            </a:pPr>
            <a:r>
              <a:rPr lang="ru-RU" sz="2000" b="0" strike="noStrike" spc="-1">
                <a:solidFill>
                  <a:srgbClr val="000000"/>
                </a:solidFill>
                <a:latin typeface="Arial"/>
              </a:rPr>
              <a:t>Второй уровень структуры</a:t>
            </a:r>
          </a:p>
          <a:p>
            <a:pPr marL="1296000" lvl="2" indent="-288000">
              <a:lnSpc>
                <a:spcPct val="90000"/>
              </a:lnSpc>
              <a:spcBef>
                <a:spcPts val="850"/>
              </a:spcBef>
              <a:buClr>
                <a:srgbClr val="000000"/>
              </a:buClr>
              <a:buSzPct val="45000"/>
              <a:buFont typeface="Wingdings" charset="2"/>
              <a:buChar char=""/>
            </a:pPr>
            <a:r>
              <a:rPr lang="ru-RU" sz="1800" b="0" strike="noStrike" spc="-1">
                <a:solidFill>
                  <a:srgbClr val="000000"/>
                </a:solidFill>
                <a:latin typeface="Arial"/>
              </a:rPr>
              <a:t>Третий уровень структуры</a:t>
            </a:r>
          </a:p>
          <a:p>
            <a:pPr marL="1728000" lvl="3" indent="-216000">
              <a:lnSpc>
                <a:spcPct val="90000"/>
              </a:lnSpc>
              <a:spcBef>
                <a:spcPts val="567"/>
              </a:spcBef>
              <a:buClr>
                <a:srgbClr val="000000"/>
              </a:buClr>
              <a:buSzPct val="75000"/>
              <a:buFont typeface="Symbol" charset="2"/>
              <a:buChar char=""/>
            </a:pPr>
            <a:r>
              <a:rPr lang="ru-RU" sz="1800" b="0" strike="noStrike" spc="-1">
                <a:solidFill>
                  <a:srgbClr val="000000"/>
                </a:solidFill>
                <a:latin typeface="Arial"/>
              </a:rPr>
              <a:t>Четвёртый уровень структуры</a:t>
            </a:r>
          </a:p>
          <a:p>
            <a:pPr marL="2160000" lvl="4" indent="-216000">
              <a:lnSpc>
                <a:spcPct val="90000"/>
              </a:lnSpc>
              <a:spcBef>
                <a:spcPts val="283"/>
              </a:spcBef>
              <a:buClr>
                <a:srgbClr val="000000"/>
              </a:buClr>
              <a:buSzPct val="45000"/>
              <a:buFont typeface="Wingdings" charset="2"/>
              <a:buChar char=""/>
            </a:pPr>
            <a:r>
              <a:rPr lang="ru-RU" sz="2000" b="0" strike="noStrike" spc="-1">
                <a:solidFill>
                  <a:srgbClr val="000000"/>
                </a:solidFill>
                <a:latin typeface="Arial"/>
              </a:rPr>
              <a:t>Пятый уровень структуры</a:t>
            </a:r>
          </a:p>
          <a:p>
            <a:pPr marL="2592000" lvl="5" indent="-216000">
              <a:lnSpc>
                <a:spcPct val="90000"/>
              </a:lnSpc>
              <a:spcBef>
                <a:spcPts val="283"/>
              </a:spcBef>
              <a:buClr>
                <a:srgbClr val="000000"/>
              </a:buClr>
              <a:buSzPct val="45000"/>
              <a:buFont typeface="Wingdings" charset="2"/>
              <a:buChar char=""/>
            </a:pPr>
            <a:r>
              <a:rPr lang="ru-RU" sz="2000" b="0" strike="noStrike" spc="-1">
                <a:solidFill>
                  <a:srgbClr val="000000"/>
                </a:solidFill>
                <a:latin typeface="Arial"/>
              </a:rPr>
              <a:t>Шестой уровень структуры</a:t>
            </a:r>
          </a:p>
          <a:p>
            <a:pPr marL="3024000" lvl="6" indent="-216000">
              <a:lnSpc>
                <a:spcPct val="90000"/>
              </a:lnSpc>
              <a:spcBef>
                <a:spcPts val="283"/>
              </a:spcBef>
              <a:buClr>
                <a:srgbClr val="000000"/>
              </a:buClr>
              <a:buSzPct val="45000"/>
              <a:buFont typeface="Wingdings" charset="2"/>
              <a:buChar char=""/>
            </a:pPr>
            <a:r>
              <a:rPr lang="ru-RU" sz="2000" b="0" strike="noStrike" spc="-1">
                <a:solidFill>
                  <a:srgbClr val="000000"/>
                </a:solidFill>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CD4FF"/>
            </a:gs>
            <a:gs pos="100000">
              <a:srgbClr val="5BB9FF"/>
            </a:gs>
          </a:gsLst>
          <a:path path="circle">
            <a:fillToRect l="50000" t="25000" r="50000" b="75000"/>
          </a:path>
        </a:gradFill>
        <a:effectLst/>
      </p:bgPr>
    </p:bg>
    <p:spTree>
      <p:nvGrpSpPr>
        <p:cNvPr id="1" name=""/>
        <p:cNvGrpSpPr/>
        <p:nvPr/>
      </p:nvGrpSpPr>
      <p:grpSpPr>
        <a:xfrm>
          <a:off x="0" y="0"/>
          <a:ext cx="0" cy="0"/>
          <a:chOff x="0" y="0"/>
          <a:chExt cx="0" cy="0"/>
        </a:xfrm>
      </p:grpSpPr>
      <p:sp>
        <p:nvSpPr>
          <p:cNvPr id="45" name="Rectangle 6" hidden="1"/>
          <p:cNvSpPr/>
          <p:nvPr/>
        </p:nvSpPr>
        <p:spPr>
          <a:xfrm>
            <a:off x="0" y="5105520"/>
            <a:ext cx="9142200" cy="1750680"/>
          </a:xfrm>
          <a:prstGeom prst="rect">
            <a:avLst/>
          </a:prstGeom>
          <a:gradFill rotWithShape="0">
            <a:gsLst>
              <a:gs pos="0">
                <a:srgbClr val="FFFFFF">
                  <a:alpha val="91372"/>
                </a:srgbClr>
              </a:gs>
              <a:gs pos="100000">
                <a:srgbClr val="B4DCFA">
                  <a:alpha val="79215"/>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p:style>
      </p:sp>
      <p:sp>
        <p:nvSpPr>
          <p:cNvPr id="46" name="Rectangle 7" hidden="1"/>
          <p:cNvSpPr/>
          <p:nvPr/>
        </p:nvSpPr>
        <p:spPr>
          <a:xfrm>
            <a:off x="0" y="0"/>
            <a:ext cx="9142200" cy="5103720"/>
          </a:xfrm>
          <a:prstGeom prst="rect">
            <a:avLst/>
          </a:prstGeom>
          <a:gradFill rotWithShape="0">
            <a:gsLst>
              <a:gs pos="0">
                <a:srgbClr val="FFFFFF">
                  <a:alpha val="89019"/>
                </a:srgbClr>
              </a:gs>
              <a:gs pos="100000">
                <a:srgbClr val="B4DCFA">
                  <a:alpha val="79215"/>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p:style>
      </p:sp>
      <p:sp>
        <p:nvSpPr>
          <p:cNvPr id="47" name="Rectangle 8" hidden="1"/>
          <p:cNvSpPr/>
          <p:nvPr/>
        </p:nvSpPr>
        <p:spPr>
          <a:xfrm>
            <a:off x="0" y="3768480"/>
            <a:ext cx="9142200" cy="2284200"/>
          </a:xfrm>
          <a:prstGeom prst="rect">
            <a:avLst/>
          </a:prstGeom>
          <a:gradFill rotWithShape="0">
            <a:gsLst>
              <a:gs pos="0">
                <a:srgbClr val="B4DCFA">
                  <a:alpha val="60000"/>
                </a:srgbClr>
              </a:gs>
              <a:gs pos="100000">
                <a:srgbClr val="FFFFFF">
                  <a:alpha val="0"/>
                </a:srgbClr>
              </a:gs>
            </a:gsLst>
            <a:lin ang="5400000"/>
          </a:gradFill>
          <a:ln>
            <a:noFill/>
          </a:ln>
        </p:spPr>
        <p:style>
          <a:lnRef idx="2">
            <a:schemeClr val="accent1">
              <a:shade val="50000"/>
            </a:schemeClr>
          </a:lnRef>
          <a:fillRef idx="1">
            <a:schemeClr val="accent1"/>
          </a:fillRef>
          <a:effectRef idx="0">
            <a:schemeClr val="accent1"/>
          </a:effectRef>
          <a:fontRef idx="minor"/>
        </p:style>
      </p:sp>
      <p:sp>
        <p:nvSpPr>
          <p:cNvPr id="48" name="Oval 9" hidden="1"/>
          <p:cNvSpPr/>
          <p:nvPr/>
        </p:nvSpPr>
        <p:spPr>
          <a:xfrm>
            <a:off x="0" y="1600200"/>
            <a:ext cx="9142200" cy="5103720"/>
          </a:xfrm>
          <a:prstGeom prst="ellipse">
            <a:avLst/>
          </a:prstGeom>
          <a:gradFill rotWithShape="0">
            <a:gsLst>
              <a:gs pos="0">
                <a:srgbClr val="FFFFFF"/>
              </a:gs>
              <a:gs pos="100000">
                <a:srgbClr val="FFFFFF">
                  <a:alpha val="0"/>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p:style>
      </p:sp>
      <p:sp>
        <p:nvSpPr>
          <p:cNvPr id="49" name="Rectangle 10"/>
          <p:cNvSpPr/>
          <p:nvPr/>
        </p:nvSpPr>
        <p:spPr>
          <a:xfrm>
            <a:off x="0" y="3866760"/>
            <a:ext cx="9142200" cy="2989440"/>
          </a:xfrm>
          <a:prstGeom prst="rect">
            <a:avLst/>
          </a:prstGeom>
          <a:gradFill rotWithShape="0">
            <a:gsLst>
              <a:gs pos="0">
                <a:srgbClr val="FFFFFF">
                  <a:alpha val="91372"/>
                </a:srgbClr>
              </a:gs>
              <a:gs pos="100000">
                <a:srgbClr val="B4DCFA">
                  <a:alpha val="79215"/>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p:style>
      </p:sp>
      <p:sp>
        <p:nvSpPr>
          <p:cNvPr id="50" name="Rectangle 11"/>
          <p:cNvSpPr/>
          <p:nvPr/>
        </p:nvSpPr>
        <p:spPr>
          <a:xfrm>
            <a:off x="0" y="0"/>
            <a:ext cx="9142200" cy="3864960"/>
          </a:xfrm>
          <a:prstGeom prst="rect">
            <a:avLst/>
          </a:prstGeom>
          <a:gradFill rotWithShape="0">
            <a:gsLst>
              <a:gs pos="0">
                <a:srgbClr val="FFFFFF">
                  <a:alpha val="89019"/>
                </a:srgbClr>
              </a:gs>
              <a:gs pos="100000">
                <a:srgbClr val="B4DCFA">
                  <a:alpha val="79215"/>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p:style>
      </p:sp>
      <p:sp>
        <p:nvSpPr>
          <p:cNvPr id="51" name="Rectangle 12"/>
          <p:cNvSpPr/>
          <p:nvPr/>
        </p:nvSpPr>
        <p:spPr>
          <a:xfrm>
            <a:off x="0" y="2652480"/>
            <a:ext cx="9142200" cy="2284200"/>
          </a:xfrm>
          <a:prstGeom prst="rect">
            <a:avLst/>
          </a:prstGeom>
          <a:gradFill rotWithShape="0">
            <a:gsLst>
              <a:gs pos="0">
                <a:srgbClr val="B4DCFA">
                  <a:alpha val="60000"/>
                </a:srgbClr>
              </a:gs>
              <a:gs pos="100000">
                <a:srgbClr val="FFFFFF">
                  <a:alpha val="0"/>
                </a:srgbClr>
              </a:gs>
            </a:gsLst>
            <a:lin ang="5400000"/>
          </a:gradFill>
          <a:ln>
            <a:noFill/>
          </a:ln>
        </p:spPr>
        <p:style>
          <a:lnRef idx="2">
            <a:schemeClr val="accent1">
              <a:shade val="50000"/>
            </a:schemeClr>
          </a:lnRef>
          <a:fillRef idx="1">
            <a:schemeClr val="accent1"/>
          </a:fillRef>
          <a:effectRef idx="0">
            <a:schemeClr val="accent1"/>
          </a:effectRef>
          <a:fontRef idx="minor"/>
        </p:style>
      </p:sp>
      <p:sp>
        <p:nvSpPr>
          <p:cNvPr id="52" name="Oval 13"/>
          <p:cNvSpPr/>
          <p:nvPr/>
        </p:nvSpPr>
        <p:spPr>
          <a:xfrm>
            <a:off x="0" y="1600200"/>
            <a:ext cx="9142200" cy="5103720"/>
          </a:xfrm>
          <a:prstGeom prst="ellipse">
            <a:avLst/>
          </a:prstGeom>
          <a:gradFill rotWithShape="0">
            <a:gsLst>
              <a:gs pos="0">
                <a:srgbClr val="FFFFFF"/>
              </a:gs>
              <a:gs pos="100000">
                <a:srgbClr val="FFFFFF">
                  <a:alpha val="0"/>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p:style>
      </p:sp>
      <p:sp>
        <p:nvSpPr>
          <p:cNvPr id="53" name="PlaceHolder 1"/>
          <p:cNvSpPr>
            <a:spLocks noGrp="1"/>
          </p:cNvSpPr>
          <p:nvPr>
            <p:ph type="ftr" idx="4"/>
          </p:nvPr>
        </p:nvSpPr>
        <p:spPr>
          <a:xfrm>
            <a:off x="457200" y="6172200"/>
            <a:ext cx="3350880" cy="363240"/>
          </a:xfrm>
          <a:prstGeom prst="rect">
            <a:avLst/>
          </a:prstGeom>
          <a:noFill/>
          <a:ln w="0">
            <a:noFill/>
          </a:ln>
        </p:spPr>
        <p:txBody>
          <a:bodyPr lIns="90000" tIns="45000" rIns="90000" bIns="45000" anchor="ctr">
            <a:noAutofit/>
          </a:bodyPr>
          <a:lstStyle>
            <a:lvl1pPr algn="ctr">
              <a:lnSpc>
                <a:spcPct val="100000"/>
              </a:lnSpc>
              <a:buNone/>
              <a:defRPr lang="ru-RU" sz="1400" b="0" strike="noStrike" spc="-1">
                <a:solidFill>
                  <a:srgbClr val="000000"/>
                </a:solidFill>
                <a:latin typeface="Times New Roman"/>
                <a:ea typeface="DejaVu Sans"/>
              </a:defRPr>
            </a:lvl1pPr>
          </a:lstStyle>
          <a:p>
            <a:pPr algn="ctr">
              <a:lnSpc>
                <a:spcPct val="100000"/>
              </a:lnSpc>
              <a:buNone/>
            </a:pPr>
            <a:r>
              <a:rPr lang="ru-RU" sz="1400" b="0" strike="noStrike" spc="-1">
                <a:solidFill>
                  <a:srgbClr val="000000"/>
                </a:solidFill>
                <a:latin typeface="Times New Roman"/>
                <a:ea typeface="DejaVu Sans"/>
              </a:rPr>
              <a:t>&lt;нижний колонтитул&gt;</a:t>
            </a:r>
            <a:endParaRPr lang="ru-RU" sz="1400" b="0" strike="noStrike" spc="-1">
              <a:latin typeface="Times New Roman"/>
            </a:endParaRPr>
          </a:p>
        </p:txBody>
      </p:sp>
      <p:sp>
        <p:nvSpPr>
          <p:cNvPr id="54" name="PlaceHolder 2"/>
          <p:cNvSpPr>
            <a:spLocks noGrp="1"/>
          </p:cNvSpPr>
          <p:nvPr>
            <p:ph type="sldNum" idx="5"/>
          </p:nvPr>
        </p:nvSpPr>
        <p:spPr>
          <a:xfrm>
            <a:off x="3809880" y="6172200"/>
            <a:ext cx="1827000" cy="363240"/>
          </a:xfrm>
          <a:prstGeom prst="rect">
            <a:avLst/>
          </a:prstGeom>
          <a:noFill/>
          <a:ln w="0">
            <a:noFill/>
          </a:ln>
        </p:spPr>
        <p:txBody>
          <a:bodyPr lIns="90000" tIns="45000" rIns="90000" bIns="45000" anchor="ctr">
            <a:noAutofit/>
          </a:bodyPr>
          <a:lstStyle>
            <a:lvl1pPr algn="ctr">
              <a:lnSpc>
                <a:spcPct val="100000"/>
              </a:lnSpc>
              <a:buNone/>
              <a:defRPr lang="ru-RU" sz="1200" b="1" strike="noStrike" spc="-1">
                <a:solidFill>
                  <a:srgbClr val="8B8B8B"/>
                </a:solidFill>
                <a:latin typeface="Trebuchet MS"/>
                <a:ea typeface="DejaVu Sans"/>
              </a:defRPr>
            </a:lvl1pPr>
          </a:lstStyle>
          <a:p>
            <a:pPr algn="ctr">
              <a:lnSpc>
                <a:spcPct val="100000"/>
              </a:lnSpc>
              <a:buNone/>
            </a:pPr>
            <a:fld id="{E9839B2D-C881-4D37-BD5C-A26899842BDC}" type="slidenum">
              <a:rPr lang="ru-RU" sz="1200" b="1" strike="noStrike" spc="-1">
                <a:solidFill>
                  <a:srgbClr val="8B8B8B"/>
                </a:solidFill>
                <a:latin typeface="Trebuchet MS"/>
                <a:ea typeface="DejaVu Sans"/>
              </a:rPr>
              <a:t>‹#›</a:t>
            </a:fld>
            <a:endParaRPr lang="ru-RU" sz="1200" b="0" strike="noStrike" spc="-1">
              <a:latin typeface="Times New Roman"/>
            </a:endParaRPr>
          </a:p>
        </p:txBody>
      </p:sp>
      <p:sp>
        <p:nvSpPr>
          <p:cNvPr id="55" name="PlaceHolder 3"/>
          <p:cNvSpPr>
            <a:spLocks noGrp="1"/>
          </p:cNvSpPr>
          <p:nvPr>
            <p:ph type="dt" idx="6"/>
          </p:nvPr>
        </p:nvSpPr>
        <p:spPr>
          <a:xfrm>
            <a:off x="6172200" y="6172200"/>
            <a:ext cx="2512800" cy="363240"/>
          </a:xfrm>
          <a:prstGeom prst="rect">
            <a:avLst/>
          </a:prstGeom>
          <a:noFill/>
          <a:ln w="0">
            <a:noFill/>
          </a:ln>
        </p:spPr>
        <p:txBody>
          <a:bodyPr lIns="90000" tIns="45000" rIns="90000" bIns="45000" anchor="ctr">
            <a:noAutofit/>
          </a:bodyPr>
          <a:lstStyle>
            <a:lvl1pPr>
              <a:defRPr lang="ru-RU" sz="1400" b="0" strike="noStrike" spc="-1">
                <a:latin typeface="Times New Roman"/>
              </a:defRPr>
            </a:lvl1pPr>
          </a:lstStyle>
          <a:p>
            <a:r>
              <a:rPr lang="ru-RU" sz="1400" b="0" strike="noStrike" spc="-1">
                <a:latin typeface="Times New Roman"/>
              </a:rPr>
              <a:t>&lt;дата/время&gt;</a:t>
            </a:r>
          </a:p>
        </p:txBody>
      </p:sp>
      <p:sp>
        <p:nvSpPr>
          <p:cNvPr id="56" name="PlaceHolder 4"/>
          <p:cNvSpPr>
            <a:spLocks noGrp="1"/>
          </p:cNvSpPr>
          <p:nvPr>
            <p:ph type="title"/>
          </p:nvPr>
        </p:nvSpPr>
        <p:spPr>
          <a:xfrm>
            <a:off x="457200" y="273600"/>
            <a:ext cx="8229240" cy="1144800"/>
          </a:xfrm>
          <a:prstGeom prst="rect">
            <a:avLst/>
          </a:prstGeom>
          <a:noFill/>
          <a:ln w="0">
            <a:noFill/>
          </a:ln>
        </p:spPr>
        <p:txBody>
          <a:bodyPr lIns="0" tIns="0" rIns="0" bIns="0" anchor="ctr">
            <a:noAutofit/>
          </a:bodyPr>
          <a:lstStyle/>
          <a:p>
            <a:r>
              <a:rPr lang="ru-RU" sz="1800" b="0" strike="noStrike" spc="-1">
                <a:solidFill>
                  <a:srgbClr val="000000"/>
                </a:solidFill>
                <a:latin typeface="Arial"/>
              </a:rPr>
              <a:t>Для правки текста заглавия щёлкните мышью</a:t>
            </a:r>
          </a:p>
        </p:txBody>
      </p:sp>
      <p:sp>
        <p:nvSpPr>
          <p:cNvPr id="57" name="PlaceHolder 5"/>
          <p:cNvSpPr>
            <a:spLocks noGrp="1"/>
          </p:cNvSpPr>
          <p:nvPr>
            <p:ph type="body"/>
          </p:nvPr>
        </p:nvSpPr>
        <p:spPr>
          <a:xfrm>
            <a:off x="457200" y="1604520"/>
            <a:ext cx="8229240" cy="3977280"/>
          </a:xfrm>
          <a:prstGeom prst="rect">
            <a:avLst/>
          </a:prstGeom>
          <a:noFill/>
          <a:ln w="0">
            <a:noFill/>
          </a:ln>
        </p:spPr>
        <p:txBody>
          <a:bodyPr lIns="0" tIns="0" rIns="0" bIns="0" anchor="t">
            <a:normAutofit/>
          </a:bodyPr>
          <a:lstStyle/>
          <a:p>
            <a:pPr marL="432000" indent="-324000">
              <a:lnSpc>
                <a:spcPct val="90000"/>
              </a:lnSpc>
              <a:spcBef>
                <a:spcPts val="1417"/>
              </a:spcBef>
              <a:buClr>
                <a:srgbClr val="000000"/>
              </a:buClr>
              <a:buSzPct val="45000"/>
              <a:buFont typeface="Wingdings" charset="2"/>
              <a:buChar char=""/>
            </a:pPr>
            <a:r>
              <a:rPr lang="ru-RU" sz="2800" b="0" strike="noStrike" spc="-1">
                <a:solidFill>
                  <a:srgbClr val="000000"/>
                </a:solidFill>
                <a:latin typeface="Arial"/>
              </a:rPr>
              <a:t>Для правки структуры щёлкните мышью</a:t>
            </a:r>
          </a:p>
          <a:p>
            <a:pPr marL="864000" lvl="1" indent="-324000">
              <a:lnSpc>
                <a:spcPct val="90000"/>
              </a:lnSpc>
              <a:spcBef>
                <a:spcPts val="1134"/>
              </a:spcBef>
              <a:buClr>
                <a:srgbClr val="000000"/>
              </a:buClr>
              <a:buSzPct val="75000"/>
              <a:buFont typeface="Symbol" charset="2"/>
              <a:buChar char=""/>
            </a:pPr>
            <a:r>
              <a:rPr lang="ru-RU" sz="2000" b="0" strike="noStrike" spc="-1">
                <a:solidFill>
                  <a:srgbClr val="000000"/>
                </a:solidFill>
                <a:latin typeface="Arial"/>
              </a:rPr>
              <a:t>Второй уровень структуры</a:t>
            </a:r>
          </a:p>
          <a:p>
            <a:pPr marL="1296000" lvl="2" indent="-288000">
              <a:lnSpc>
                <a:spcPct val="90000"/>
              </a:lnSpc>
              <a:spcBef>
                <a:spcPts val="850"/>
              </a:spcBef>
              <a:buClr>
                <a:srgbClr val="000000"/>
              </a:buClr>
              <a:buSzPct val="45000"/>
              <a:buFont typeface="Wingdings" charset="2"/>
              <a:buChar char=""/>
            </a:pPr>
            <a:r>
              <a:rPr lang="ru-RU" sz="1800" b="0" strike="noStrike" spc="-1">
                <a:solidFill>
                  <a:srgbClr val="000000"/>
                </a:solidFill>
                <a:latin typeface="Arial"/>
              </a:rPr>
              <a:t>Третий уровень структуры</a:t>
            </a:r>
          </a:p>
          <a:p>
            <a:pPr marL="1728000" lvl="3" indent="-216000">
              <a:lnSpc>
                <a:spcPct val="90000"/>
              </a:lnSpc>
              <a:spcBef>
                <a:spcPts val="567"/>
              </a:spcBef>
              <a:buClr>
                <a:srgbClr val="000000"/>
              </a:buClr>
              <a:buSzPct val="75000"/>
              <a:buFont typeface="Symbol" charset="2"/>
              <a:buChar char=""/>
            </a:pPr>
            <a:r>
              <a:rPr lang="ru-RU" sz="1800" b="0" strike="noStrike" spc="-1">
                <a:solidFill>
                  <a:srgbClr val="000000"/>
                </a:solidFill>
                <a:latin typeface="Arial"/>
              </a:rPr>
              <a:t>Четвёртый уровень структуры</a:t>
            </a:r>
          </a:p>
          <a:p>
            <a:pPr marL="2160000" lvl="4" indent="-216000">
              <a:lnSpc>
                <a:spcPct val="90000"/>
              </a:lnSpc>
              <a:spcBef>
                <a:spcPts val="283"/>
              </a:spcBef>
              <a:buClr>
                <a:srgbClr val="000000"/>
              </a:buClr>
              <a:buSzPct val="45000"/>
              <a:buFont typeface="Wingdings" charset="2"/>
              <a:buChar char=""/>
            </a:pPr>
            <a:r>
              <a:rPr lang="ru-RU" sz="2000" b="0" strike="noStrike" spc="-1">
                <a:solidFill>
                  <a:srgbClr val="000000"/>
                </a:solidFill>
                <a:latin typeface="Arial"/>
              </a:rPr>
              <a:t>Пятый уровень структуры</a:t>
            </a:r>
          </a:p>
          <a:p>
            <a:pPr marL="2592000" lvl="5" indent="-216000">
              <a:lnSpc>
                <a:spcPct val="90000"/>
              </a:lnSpc>
              <a:spcBef>
                <a:spcPts val="283"/>
              </a:spcBef>
              <a:buClr>
                <a:srgbClr val="000000"/>
              </a:buClr>
              <a:buSzPct val="45000"/>
              <a:buFont typeface="Wingdings" charset="2"/>
              <a:buChar char=""/>
            </a:pPr>
            <a:r>
              <a:rPr lang="ru-RU" sz="2000" b="0" strike="noStrike" spc="-1">
                <a:solidFill>
                  <a:srgbClr val="000000"/>
                </a:solidFill>
                <a:latin typeface="Arial"/>
              </a:rPr>
              <a:t>Шестой уровень структуры</a:t>
            </a:r>
          </a:p>
          <a:p>
            <a:pPr marL="3024000" lvl="6" indent="-216000">
              <a:lnSpc>
                <a:spcPct val="90000"/>
              </a:lnSpc>
              <a:spcBef>
                <a:spcPts val="283"/>
              </a:spcBef>
              <a:buClr>
                <a:srgbClr val="000000"/>
              </a:buClr>
              <a:buSzPct val="45000"/>
              <a:buFont typeface="Wingdings" charset="2"/>
              <a:buChar char=""/>
            </a:pPr>
            <a:r>
              <a:rPr lang="ru-RU" sz="2000" b="0" strike="noStrike" spc="-1">
                <a:solidFill>
                  <a:srgbClr val="000000"/>
                </a:solidFill>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CD4FF"/>
            </a:gs>
            <a:gs pos="100000">
              <a:srgbClr val="5BB9FF"/>
            </a:gs>
          </a:gsLst>
          <a:path path="circle">
            <a:fillToRect l="50000" t="25000" r="50000" b="75000"/>
          </a:path>
        </a:gradFill>
        <a:effectLst/>
      </p:bgPr>
    </p:bg>
    <p:spTree>
      <p:nvGrpSpPr>
        <p:cNvPr id="1" name=""/>
        <p:cNvGrpSpPr/>
        <p:nvPr/>
      </p:nvGrpSpPr>
      <p:grpSpPr>
        <a:xfrm>
          <a:off x="0" y="0"/>
          <a:ext cx="0" cy="0"/>
          <a:chOff x="0" y="0"/>
          <a:chExt cx="0" cy="0"/>
        </a:xfrm>
      </p:grpSpPr>
      <p:sp>
        <p:nvSpPr>
          <p:cNvPr id="94" name="Rectangle 6"/>
          <p:cNvSpPr/>
          <p:nvPr/>
        </p:nvSpPr>
        <p:spPr>
          <a:xfrm>
            <a:off x="0" y="5105520"/>
            <a:ext cx="9142200" cy="1750680"/>
          </a:xfrm>
          <a:prstGeom prst="rect">
            <a:avLst/>
          </a:prstGeom>
          <a:gradFill rotWithShape="0">
            <a:gsLst>
              <a:gs pos="0">
                <a:srgbClr val="FFFFFF">
                  <a:alpha val="91372"/>
                </a:srgbClr>
              </a:gs>
              <a:gs pos="100000">
                <a:srgbClr val="B4DCFA">
                  <a:alpha val="79215"/>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p:style>
      </p:sp>
      <p:sp>
        <p:nvSpPr>
          <p:cNvPr id="95" name="Rectangle 7"/>
          <p:cNvSpPr/>
          <p:nvPr/>
        </p:nvSpPr>
        <p:spPr>
          <a:xfrm>
            <a:off x="0" y="0"/>
            <a:ext cx="9142200" cy="5103720"/>
          </a:xfrm>
          <a:prstGeom prst="rect">
            <a:avLst/>
          </a:prstGeom>
          <a:gradFill rotWithShape="0">
            <a:gsLst>
              <a:gs pos="0">
                <a:srgbClr val="FFFFFF">
                  <a:alpha val="89019"/>
                </a:srgbClr>
              </a:gs>
              <a:gs pos="100000">
                <a:srgbClr val="B4DCFA">
                  <a:alpha val="79215"/>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p:style>
      </p:sp>
      <p:sp>
        <p:nvSpPr>
          <p:cNvPr id="96" name="Rectangle 8"/>
          <p:cNvSpPr/>
          <p:nvPr/>
        </p:nvSpPr>
        <p:spPr>
          <a:xfrm>
            <a:off x="0" y="3768480"/>
            <a:ext cx="9142200" cy="2284200"/>
          </a:xfrm>
          <a:prstGeom prst="rect">
            <a:avLst/>
          </a:prstGeom>
          <a:gradFill rotWithShape="0">
            <a:gsLst>
              <a:gs pos="0">
                <a:srgbClr val="B4DCFA">
                  <a:alpha val="60000"/>
                </a:srgbClr>
              </a:gs>
              <a:gs pos="100000">
                <a:srgbClr val="FFFFFF">
                  <a:alpha val="0"/>
                </a:srgbClr>
              </a:gs>
            </a:gsLst>
            <a:lin ang="5400000"/>
          </a:gradFill>
          <a:ln>
            <a:noFill/>
          </a:ln>
        </p:spPr>
        <p:style>
          <a:lnRef idx="2">
            <a:schemeClr val="accent1">
              <a:shade val="50000"/>
            </a:schemeClr>
          </a:lnRef>
          <a:fillRef idx="1">
            <a:schemeClr val="accent1"/>
          </a:fillRef>
          <a:effectRef idx="0">
            <a:schemeClr val="accent1"/>
          </a:effectRef>
          <a:fontRef idx="minor"/>
        </p:style>
      </p:sp>
      <p:sp>
        <p:nvSpPr>
          <p:cNvPr id="97" name="Oval 9"/>
          <p:cNvSpPr/>
          <p:nvPr/>
        </p:nvSpPr>
        <p:spPr>
          <a:xfrm>
            <a:off x="0" y="1600200"/>
            <a:ext cx="9142200" cy="5103720"/>
          </a:xfrm>
          <a:prstGeom prst="ellipse">
            <a:avLst/>
          </a:prstGeom>
          <a:gradFill rotWithShape="0">
            <a:gsLst>
              <a:gs pos="0">
                <a:srgbClr val="FFFFFF"/>
              </a:gs>
              <a:gs pos="100000">
                <a:srgbClr val="FFFFFF">
                  <a:alpha val="0"/>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p:style>
      </p:sp>
      <p:sp>
        <p:nvSpPr>
          <p:cNvPr id="98" name="PlaceHolder 1"/>
          <p:cNvSpPr>
            <a:spLocks noGrp="1"/>
          </p:cNvSpPr>
          <p:nvPr>
            <p:ph type="ftr" idx="7"/>
          </p:nvPr>
        </p:nvSpPr>
        <p:spPr>
          <a:xfrm>
            <a:off x="457200" y="6172200"/>
            <a:ext cx="3350880" cy="363240"/>
          </a:xfrm>
          <a:prstGeom prst="rect">
            <a:avLst/>
          </a:prstGeom>
          <a:noFill/>
          <a:ln w="0">
            <a:noFill/>
          </a:ln>
        </p:spPr>
        <p:txBody>
          <a:bodyPr lIns="90000" tIns="45000" rIns="90000" bIns="45000" anchor="ctr">
            <a:noAutofit/>
          </a:bodyPr>
          <a:lstStyle>
            <a:lvl1pPr algn="ctr">
              <a:lnSpc>
                <a:spcPct val="100000"/>
              </a:lnSpc>
              <a:buNone/>
              <a:defRPr lang="ru-RU" sz="1400" b="0" strike="noStrike" spc="-1">
                <a:solidFill>
                  <a:srgbClr val="000000"/>
                </a:solidFill>
                <a:latin typeface="Times New Roman"/>
                <a:ea typeface="DejaVu Sans"/>
              </a:defRPr>
            </a:lvl1pPr>
          </a:lstStyle>
          <a:p>
            <a:pPr algn="ctr">
              <a:lnSpc>
                <a:spcPct val="100000"/>
              </a:lnSpc>
              <a:buNone/>
            </a:pPr>
            <a:r>
              <a:rPr lang="ru-RU" sz="1400" b="0" strike="noStrike" spc="-1">
                <a:solidFill>
                  <a:srgbClr val="000000"/>
                </a:solidFill>
                <a:latin typeface="Times New Roman"/>
                <a:ea typeface="DejaVu Sans"/>
              </a:rPr>
              <a:t>&lt;нижний колонтитул&gt;</a:t>
            </a:r>
            <a:endParaRPr lang="ru-RU" sz="1400" b="0" strike="noStrike" spc="-1">
              <a:latin typeface="Times New Roman"/>
            </a:endParaRPr>
          </a:p>
        </p:txBody>
      </p:sp>
      <p:sp>
        <p:nvSpPr>
          <p:cNvPr id="99" name="PlaceHolder 2"/>
          <p:cNvSpPr>
            <a:spLocks noGrp="1"/>
          </p:cNvSpPr>
          <p:nvPr>
            <p:ph type="sldNum" idx="8"/>
          </p:nvPr>
        </p:nvSpPr>
        <p:spPr>
          <a:xfrm>
            <a:off x="3809880" y="6172200"/>
            <a:ext cx="1827000" cy="363240"/>
          </a:xfrm>
          <a:prstGeom prst="rect">
            <a:avLst/>
          </a:prstGeom>
          <a:noFill/>
          <a:ln w="0">
            <a:noFill/>
          </a:ln>
        </p:spPr>
        <p:txBody>
          <a:bodyPr lIns="90000" tIns="45000" rIns="90000" bIns="45000" anchor="ctr">
            <a:noAutofit/>
          </a:bodyPr>
          <a:lstStyle>
            <a:lvl1pPr algn="ctr">
              <a:lnSpc>
                <a:spcPct val="100000"/>
              </a:lnSpc>
              <a:buNone/>
              <a:defRPr lang="ru-RU" sz="1200" b="1" strike="noStrike" spc="-1">
                <a:solidFill>
                  <a:srgbClr val="8B8B8B"/>
                </a:solidFill>
                <a:latin typeface="Trebuchet MS"/>
                <a:ea typeface="DejaVu Sans"/>
              </a:defRPr>
            </a:lvl1pPr>
          </a:lstStyle>
          <a:p>
            <a:pPr algn="ctr">
              <a:lnSpc>
                <a:spcPct val="100000"/>
              </a:lnSpc>
              <a:buNone/>
            </a:pPr>
            <a:fld id="{A5C63E15-0352-440E-A932-720889DB2397}" type="slidenum">
              <a:rPr lang="ru-RU" sz="1200" b="1" strike="noStrike" spc="-1">
                <a:solidFill>
                  <a:srgbClr val="8B8B8B"/>
                </a:solidFill>
                <a:latin typeface="Trebuchet MS"/>
                <a:ea typeface="DejaVu Sans"/>
              </a:rPr>
              <a:t>‹#›</a:t>
            </a:fld>
            <a:endParaRPr lang="ru-RU" sz="1200" b="0" strike="noStrike" spc="-1">
              <a:latin typeface="Times New Roman"/>
            </a:endParaRPr>
          </a:p>
        </p:txBody>
      </p:sp>
      <p:sp>
        <p:nvSpPr>
          <p:cNvPr id="100" name="PlaceHolder 3"/>
          <p:cNvSpPr>
            <a:spLocks noGrp="1"/>
          </p:cNvSpPr>
          <p:nvPr>
            <p:ph type="dt" idx="9"/>
          </p:nvPr>
        </p:nvSpPr>
        <p:spPr>
          <a:xfrm>
            <a:off x="6172200" y="6172200"/>
            <a:ext cx="2512800" cy="363240"/>
          </a:xfrm>
          <a:prstGeom prst="rect">
            <a:avLst/>
          </a:prstGeom>
          <a:noFill/>
          <a:ln w="0">
            <a:noFill/>
          </a:ln>
        </p:spPr>
        <p:txBody>
          <a:bodyPr lIns="90000" tIns="45000" rIns="90000" bIns="45000" anchor="ctr">
            <a:noAutofit/>
          </a:bodyPr>
          <a:lstStyle>
            <a:lvl1pPr>
              <a:defRPr lang="ru-RU" sz="1400" b="0" strike="noStrike" spc="-1">
                <a:latin typeface="Times New Roman"/>
              </a:defRPr>
            </a:lvl1pPr>
          </a:lstStyle>
          <a:p>
            <a:r>
              <a:rPr lang="ru-RU" sz="1400" b="0" strike="noStrike" spc="-1">
                <a:latin typeface="Times New Roman"/>
              </a:rPr>
              <a:t>&lt;дата/время&gt;</a:t>
            </a:r>
          </a:p>
        </p:txBody>
      </p:sp>
      <p:sp>
        <p:nvSpPr>
          <p:cNvPr id="101" name="PlaceHolder 4"/>
          <p:cNvSpPr>
            <a:spLocks noGrp="1"/>
          </p:cNvSpPr>
          <p:nvPr>
            <p:ph type="title"/>
          </p:nvPr>
        </p:nvSpPr>
        <p:spPr>
          <a:xfrm>
            <a:off x="457200" y="273600"/>
            <a:ext cx="8229240" cy="1144800"/>
          </a:xfrm>
          <a:prstGeom prst="rect">
            <a:avLst/>
          </a:prstGeom>
          <a:noFill/>
          <a:ln w="0">
            <a:noFill/>
          </a:ln>
        </p:spPr>
        <p:txBody>
          <a:bodyPr lIns="0" tIns="0" rIns="0" bIns="0" anchor="ctr">
            <a:noAutofit/>
          </a:bodyPr>
          <a:lstStyle/>
          <a:p>
            <a:r>
              <a:rPr lang="ru-RU" sz="1800" b="0" strike="noStrike" spc="-1">
                <a:solidFill>
                  <a:srgbClr val="000000"/>
                </a:solidFill>
                <a:latin typeface="Arial"/>
              </a:rPr>
              <a:t>Для правки текста заглавия щёлкните мышью</a:t>
            </a:r>
          </a:p>
        </p:txBody>
      </p:sp>
      <p:sp>
        <p:nvSpPr>
          <p:cNvPr id="102" name="PlaceHolder 5"/>
          <p:cNvSpPr>
            <a:spLocks noGrp="1"/>
          </p:cNvSpPr>
          <p:nvPr>
            <p:ph type="body"/>
          </p:nvPr>
        </p:nvSpPr>
        <p:spPr>
          <a:xfrm>
            <a:off x="457200" y="1604520"/>
            <a:ext cx="8229240" cy="3977280"/>
          </a:xfrm>
          <a:prstGeom prst="rect">
            <a:avLst/>
          </a:prstGeom>
          <a:noFill/>
          <a:ln w="0">
            <a:noFill/>
          </a:ln>
        </p:spPr>
        <p:txBody>
          <a:bodyPr lIns="0" tIns="0" rIns="0" bIns="0" anchor="t">
            <a:normAutofit/>
          </a:bodyPr>
          <a:lstStyle/>
          <a:p>
            <a:pPr marL="432000" indent="-324000">
              <a:lnSpc>
                <a:spcPct val="90000"/>
              </a:lnSpc>
              <a:spcBef>
                <a:spcPts val="1417"/>
              </a:spcBef>
              <a:buClr>
                <a:srgbClr val="000000"/>
              </a:buClr>
              <a:buSzPct val="45000"/>
              <a:buFont typeface="Wingdings" charset="2"/>
              <a:buChar char=""/>
            </a:pPr>
            <a:r>
              <a:rPr lang="ru-RU" sz="2800" b="0" strike="noStrike" spc="-1">
                <a:solidFill>
                  <a:srgbClr val="000000"/>
                </a:solidFill>
                <a:latin typeface="Arial"/>
              </a:rPr>
              <a:t>Для правки структуры щёлкните мышью</a:t>
            </a:r>
          </a:p>
          <a:p>
            <a:pPr marL="864000" lvl="1" indent="-324000">
              <a:lnSpc>
                <a:spcPct val="90000"/>
              </a:lnSpc>
              <a:spcBef>
                <a:spcPts val="1134"/>
              </a:spcBef>
              <a:buClr>
                <a:srgbClr val="000000"/>
              </a:buClr>
              <a:buSzPct val="75000"/>
              <a:buFont typeface="Symbol" charset="2"/>
              <a:buChar char=""/>
            </a:pPr>
            <a:r>
              <a:rPr lang="ru-RU" sz="2000" b="0" strike="noStrike" spc="-1">
                <a:solidFill>
                  <a:srgbClr val="000000"/>
                </a:solidFill>
                <a:latin typeface="Arial"/>
              </a:rPr>
              <a:t>Второй уровень структуры</a:t>
            </a:r>
          </a:p>
          <a:p>
            <a:pPr marL="1296000" lvl="2" indent="-288000">
              <a:lnSpc>
                <a:spcPct val="90000"/>
              </a:lnSpc>
              <a:spcBef>
                <a:spcPts val="850"/>
              </a:spcBef>
              <a:buClr>
                <a:srgbClr val="000000"/>
              </a:buClr>
              <a:buSzPct val="45000"/>
              <a:buFont typeface="Wingdings" charset="2"/>
              <a:buChar char=""/>
            </a:pPr>
            <a:r>
              <a:rPr lang="ru-RU" sz="1800" b="0" strike="noStrike" spc="-1">
                <a:solidFill>
                  <a:srgbClr val="000000"/>
                </a:solidFill>
                <a:latin typeface="Arial"/>
              </a:rPr>
              <a:t>Третий уровень структуры</a:t>
            </a:r>
          </a:p>
          <a:p>
            <a:pPr marL="1728000" lvl="3" indent="-216000">
              <a:lnSpc>
                <a:spcPct val="90000"/>
              </a:lnSpc>
              <a:spcBef>
                <a:spcPts val="567"/>
              </a:spcBef>
              <a:buClr>
                <a:srgbClr val="000000"/>
              </a:buClr>
              <a:buSzPct val="75000"/>
              <a:buFont typeface="Symbol" charset="2"/>
              <a:buChar char=""/>
            </a:pPr>
            <a:r>
              <a:rPr lang="ru-RU" sz="1800" b="0" strike="noStrike" spc="-1">
                <a:solidFill>
                  <a:srgbClr val="000000"/>
                </a:solidFill>
                <a:latin typeface="Arial"/>
              </a:rPr>
              <a:t>Четвёртый уровень структуры</a:t>
            </a:r>
          </a:p>
          <a:p>
            <a:pPr marL="2160000" lvl="4" indent="-216000">
              <a:lnSpc>
                <a:spcPct val="90000"/>
              </a:lnSpc>
              <a:spcBef>
                <a:spcPts val="283"/>
              </a:spcBef>
              <a:buClr>
                <a:srgbClr val="000000"/>
              </a:buClr>
              <a:buSzPct val="45000"/>
              <a:buFont typeface="Wingdings" charset="2"/>
              <a:buChar char=""/>
            </a:pPr>
            <a:r>
              <a:rPr lang="ru-RU" sz="2000" b="0" strike="noStrike" spc="-1">
                <a:solidFill>
                  <a:srgbClr val="000000"/>
                </a:solidFill>
                <a:latin typeface="Arial"/>
              </a:rPr>
              <a:t>Пятый уровень структуры</a:t>
            </a:r>
          </a:p>
          <a:p>
            <a:pPr marL="2592000" lvl="5" indent="-216000">
              <a:lnSpc>
                <a:spcPct val="90000"/>
              </a:lnSpc>
              <a:spcBef>
                <a:spcPts val="283"/>
              </a:spcBef>
              <a:buClr>
                <a:srgbClr val="000000"/>
              </a:buClr>
              <a:buSzPct val="45000"/>
              <a:buFont typeface="Wingdings" charset="2"/>
              <a:buChar char=""/>
            </a:pPr>
            <a:r>
              <a:rPr lang="ru-RU" sz="2000" b="0" strike="noStrike" spc="-1">
                <a:solidFill>
                  <a:srgbClr val="000000"/>
                </a:solidFill>
                <a:latin typeface="Arial"/>
              </a:rPr>
              <a:t>Шестой уровень структуры</a:t>
            </a:r>
          </a:p>
          <a:p>
            <a:pPr marL="3024000" lvl="6" indent="-216000">
              <a:lnSpc>
                <a:spcPct val="90000"/>
              </a:lnSpc>
              <a:spcBef>
                <a:spcPts val="283"/>
              </a:spcBef>
              <a:buClr>
                <a:srgbClr val="000000"/>
              </a:buClr>
              <a:buSzPct val="45000"/>
              <a:buFont typeface="Wingdings" charset="2"/>
              <a:buChar char=""/>
            </a:pPr>
            <a:r>
              <a:rPr lang="ru-RU" sz="2000" b="0" strike="noStrike" spc="-1">
                <a:solidFill>
                  <a:srgbClr val="000000"/>
                </a:solidFill>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9" name="PlaceHolder 1"/>
          <p:cNvSpPr>
            <a:spLocks noGrp="1"/>
          </p:cNvSpPr>
          <p:nvPr>
            <p:ph type="title"/>
          </p:nvPr>
        </p:nvSpPr>
        <p:spPr>
          <a:xfrm>
            <a:off x="1793160" y="4005720"/>
            <a:ext cx="6510600" cy="1874520"/>
          </a:xfrm>
          <a:prstGeom prst="rect">
            <a:avLst/>
          </a:prstGeom>
          <a:noFill/>
          <a:ln w="0">
            <a:noFill/>
          </a:ln>
        </p:spPr>
        <p:txBody>
          <a:bodyPr lIns="0" tIns="0" rIns="0" bIns="0" anchor="ctr">
            <a:noAutofit/>
          </a:bodyPr>
          <a:lstStyle/>
          <a:p>
            <a:r>
              <a:rPr lang="ru-RU" sz="4400" b="0" strike="noStrike" spc="-1">
                <a:solidFill>
                  <a:srgbClr val="000000"/>
                </a:solidFill>
                <a:latin typeface="Arial"/>
              </a:rPr>
              <a:t>Для правки текста заглавия щёлкните мышью</a:t>
            </a:r>
          </a:p>
        </p:txBody>
      </p:sp>
      <p:sp>
        <p:nvSpPr>
          <p:cNvPr id="140" name="PlaceHolder 2"/>
          <p:cNvSpPr>
            <a:spLocks noGrp="1"/>
          </p:cNvSpPr>
          <p:nvPr>
            <p:ph type="ftr" idx="10"/>
          </p:nvPr>
        </p:nvSpPr>
        <p:spPr>
          <a:xfrm>
            <a:off x="3124080" y="6356520"/>
            <a:ext cx="2892600" cy="362160"/>
          </a:xfrm>
          <a:prstGeom prst="rect">
            <a:avLst/>
          </a:prstGeom>
          <a:noFill/>
          <a:ln w="0">
            <a:noFill/>
          </a:ln>
        </p:spPr>
        <p:txBody>
          <a:bodyPr lIns="90000" tIns="45000" rIns="90000" bIns="45000" anchor="ctr">
            <a:noAutofit/>
          </a:bodyPr>
          <a:lstStyle>
            <a:lvl1pPr algn="ctr">
              <a:lnSpc>
                <a:spcPct val="100000"/>
              </a:lnSpc>
              <a:buNone/>
              <a:defRPr lang="ru-RU" sz="1400" b="0" strike="noStrike" spc="-1">
                <a:solidFill>
                  <a:srgbClr val="000000"/>
                </a:solidFill>
                <a:latin typeface="Times New Roman"/>
                <a:ea typeface="DejaVu Sans"/>
              </a:defRPr>
            </a:lvl1pPr>
          </a:lstStyle>
          <a:p>
            <a:pPr algn="ctr">
              <a:lnSpc>
                <a:spcPct val="100000"/>
              </a:lnSpc>
              <a:buNone/>
            </a:pPr>
            <a:r>
              <a:rPr lang="ru-RU" sz="1400" b="0" strike="noStrike" spc="-1">
                <a:solidFill>
                  <a:srgbClr val="000000"/>
                </a:solidFill>
                <a:latin typeface="Times New Roman"/>
                <a:ea typeface="DejaVu Sans"/>
              </a:rPr>
              <a:t>&lt;нижний колонтитул&gt;</a:t>
            </a:r>
            <a:endParaRPr lang="ru-RU" sz="1400" b="0" strike="noStrike" spc="-1">
              <a:latin typeface="Times New Roman"/>
            </a:endParaRPr>
          </a:p>
        </p:txBody>
      </p:sp>
      <p:sp>
        <p:nvSpPr>
          <p:cNvPr id="141" name="PlaceHolder 3"/>
          <p:cNvSpPr>
            <a:spLocks noGrp="1"/>
          </p:cNvSpPr>
          <p:nvPr>
            <p:ph type="sldNum" idx="11"/>
          </p:nvPr>
        </p:nvSpPr>
        <p:spPr>
          <a:xfrm>
            <a:off x="6553080" y="6356520"/>
            <a:ext cx="2130840" cy="362160"/>
          </a:xfrm>
          <a:prstGeom prst="rect">
            <a:avLst/>
          </a:prstGeom>
          <a:noFill/>
          <a:ln w="0">
            <a:noFill/>
          </a:ln>
        </p:spPr>
        <p:txBody>
          <a:bodyPr lIns="90000" tIns="45000" rIns="90000" bIns="45000" anchor="ctr">
            <a:noAutofit/>
          </a:bodyPr>
          <a:lstStyle>
            <a:lvl1pPr algn="r">
              <a:lnSpc>
                <a:spcPct val="100000"/>
              </a:lnSpc>
              <a:buNone/>
              <a:defRPr lang="ru-RU" sz="1200" b="0" strike="noStrike" spc="-1">
                <a:solidFill>
                  <a:srgbClr val="8B8B8B"/>
                </a:solidFill>
                <a:latin typeface="Calibri"/>
                <a:ea typeface="DejaVu Sans"/>
              </a:defRPr>
            </a:lvl1pPr>
          </a:lstStyle>
          <a:p>
            <a:pPr algn="r">
              <a:lnSpc>
                <a:spcPct val="100000"/>
              </a:lnSpc>
              <a:buNone/>
            </a:pPr>
            <a:fld id="{1E10BC8D-B5E7-46F1-93D8-5578D0528168}" type="slidenum">
              <a:rPr lang="ru-RU" sz="1200" b="0" strike="noStrike" spc="-1">
                <a:solidFill>
                  <a:srgbClr val="8B8B8B"/>
                </a:solidFill>
                <a:latin typeface="Calibri"/>
                <a:ea typeface="DejaVu Sans"/>
              </a:rPr>
              <a:t>‹#›</a:t>
            </a:fld>
            <a:endParaRPr lang="ru-RU" sz="1200" b="0" strike="noStrike" spc="-1">
              <a:latin typeface="Times New Roman"/>
            </a:endParaRPr>
          </a:p>
        </p:txBody>
      </p:sp>
      <p:sp>
        <p:nvSpPr>
          <p:cNvPr id="142" name="PlaceHolder 4"/>
          <p:cNvSpPr>
            <a:spLocks noGrp="1"/>
          </p:cNvSpPr>
          <p:nvPr>
            <p:ph type="dt" idx="12"/>
          </p:nvPr>
        </p:nvSpPr>
        <p:spPr>
          <a:xfrm>
            <a:off x="457200" y="6356520"/>
            <a:ext cx="2130840" cy="362160"/>
          </a:xfrm>
          <a:prstGeom prst="rect">
            <a:avLst/>
          </a:prstGeom>
          <a:noFill/>
          <a:ln w="0">
            <a:noFill/>
          </a:ln>
        </p:spPr>
        <p:txBody>
          <a:bodyPr lIns="90000" tIns="45000" rIns="90000" bIns="45000" anchor="ctr">
            <a:noAutofit/>
          </a:bodyPr>
          <a:lstStyle>
            <a:lvl1pPr>
              <a:defRPr lang="ru-RU" sz="1400" b="0" strike="noStrike" spc="-1">
                <a:latin typeface="Times New Roman"/>
              </a:defRPr>
            </a:lvl1pPr>
          </a:lstStyle>
          <a:p>
            <a:r>
              <a:rPr lang="ru-RU" sz="1400" b="0" strike="noStrike" spc="-1">
                <a:latin typeface="Times New Roman"/>
              </a:rPr>
              <a:t>&lt;дата/время&gt;</a:t>
            </a:r>
          </a:p>
        </p:txBody>
      </p:sp>
      <p:sp>
        <p:nvSpPr>
          <p:cNvPr id="143" name="PlaceHolder 5"/>
          <p:cNvSpPr>
            <a:spLocks noGrp="1"/>
          </p:cNvSpPr>
          <p:nvPr>
            <p:ph type="body"/>
          </p:nvPr>
        </p:nvSpPr>
        <p:spPr>
          <a:xfrm>
            <a:off x="457200" y="1604520"/>
            <a:ext cx="8229240" cy="3977280"/>
          </a:xfrm>
          <a:prstGeom prst="rect">
            <a:avLst/>
          </a:prstGeom>
          <a:noFill/>
          <a:ln w="0">
            <a:noFill/>
          </a:ln>
        </p:spPr>
        <p:txBody>
          <a:bodyPr lIns="0" tIns="0" rIns="0" bIns="0" anchor="t">
            <a:normAutofit/>
          </a:bodyPr>
          <a:lstStyle/>
          <a:p>
            <a:pPr marL="432000" indent="-324000">
              <a:lnSpc>
                <a:spcPct val="90000"/>
              </a:lnSpc>
              <a:spcBef>
                <a:spcPts val="1417"/>
              </a:spcBef>
              <a:buClr>
                <a:srgbClr val="000000"/>
              </a:buClr>
              <a:buSzPct val="45000"/>
              <a:buFont typeface="Wingdings" charset="2"/>
              <a:buChar char=""/>
            </a:pPr>
            <a:r>
              <a:rPr lang="ru-RU" sz="2800" b="0" strike="noStrike" spc="-1">
                <a:solidFill>
                  <a:srgbClr val="000000"/>
                </a:solidFill>
                <a:latin typeface="Arial"/>
              </a:rPr>
              <a:t>Для правки структуры щёлкните мышью</a:t>
            </a:r>
          </a:p>
          <a:p>
            <a:pPr marL="864000" lvl="1" indent="-324000">
              <a:lnSpc>
                <a:spcPct val="90000"/>
              </a:lnSpc>
              <a:spcBef>
                <a:spcPts val="1134"/>
              </a:spcBef>
              <a:buClr>
                <a:srgbClr val="000000"/>
              </a:buClr>
              <a:buSzPct val="75000"/>
              <a:buFont typeface="Symbol" charset="2"/>
              <a:buChar char=""/>
            </a:pPr>
            <a:r>
              <a:rPr lang="ru-RU" sz="2000" b="0" strike="noStrike" spc="-1">
                <a:solidFill>
                  <a:srgbClr val="000000"/>
                </a:solidFill>
                <a:latin typeface="Arial"/>
              </a:rPr>
              <a:t>Второй уровень структуры</a:t>
            </a:r>
          </a:p>
          <a:p>
            <a:pPr marL="1296000" lvl="2" indent="-288000">
              <a:lnSpc>
                <a:spcPct val="90000"/>
              </a:lnSpc>
              <a:spcBef>
                <a:spcPts val="850"/>
              </a:spcBef>
              <a:buClr>
                <a:srgbClr val="000000"/>
              </a:buClr>
              <a:buSzPct val="45000"/>
              <a:buFont typeface="Wingdings" charset="2"/>
              <a:buChar char=""/>
            </a:pPr>
            <a:r>
              <a:rPr lang="ru-RU" sz="1800" b="0" strike="noStrike" spc="-1">
                <a:solidFill>
                  <a:srgbClr val="000000"/>
                </a:solidFill>
                <a:latin typeface="Arial"/>
              </a:rPr>
              <a:t>Третий уровень структуры</a:t>
            </a:r>
          </a:p>
          <a:p>
            <a:pPr marL="1728000" lvl="3" indent="-216000">
              <a:lnSpc>
                <a:spcPct val="90000"/>
              </a:lnSpc>
              <a:spcBef>
                <a:spcPts val="567"/>
              </a:spcBef>
              <a:buClr>
                <a:srgbClr val="000000"/>
              </a:buClr>
              <a:buSzPct val="75000"/>
              <a:buFont typeface="Symbol" charset="2"/>
              <a:buChar char=""/>
            </a:pPr>
            <a:r>
              <a:rPr lang="ru-RU" sz="1800" b="0" strike="noStrike" spc="-1">
                <a:solidFill>
                  <a:srgbClr val="000000"/>
                </a:solidFill>
                <a:latin typeface="Arial"/>
              </a:rPr>
              <a:t>Четвёртый уровень структуры</a:t>
            </a:r>
          </a:p>
          <a:p>
            <a:pPr marL="2160000" lvl="4" indent="-216000">
              <a:lnSpc>
                <a:spcPct val="90000"/>
              </a:lnSpc>
              <a:spcBef>
                <a:spcPts val="283"/>
              </a:spcBef>
              <a:buClr>
                <a:srgbClr val="000000"/>
              </a:buClr>
              <a:buSzPct val="45000"/>
              <a:buFont typeface="Wingdings" charset="2"/>
              <a:buChar char=""/>
            </a:pPr>
            <a:r>
              <a:rPr lang="ru-RU" sz="2000" b="0" strike="noStrike" spc="-1">
                <a:solidFill>
                  <a:srgbClr val="000000"/>
                </a:solidFill>
                <a:latin typeface="Arial"/>
              </a:rPr>
              <a:t>Пятый уровень структуры</a:t>
            </a:r>
          </a:p>
          <a:p>
            <a:pPr marL="2592000" lvl="5" indent="-216000">
              <a:lnSpc>
                <a:spcPct val="90000"/>
              </a:lnSpc>
              <a:spcBef>
                <a:spcPts val="283"/>
              </a:spcBef>
              <a:buClr>
                <a:srgbClr val="000000"/>
              </a:buClr>
              <a:buSzPct val="45000"/>
              <a:buFont typeface="Wingdings" charset="2"/>
              <a:buChar char=""/>
            </a:pPr>
            <a:r>
              <a:rPr lang="ru-RU" sz="2000" b="0" strike="noStrike" spc="-1">
                <a:solidFill>
                  <a:srgbClr val="000000"/>
                </a:solidFill>
                <a:latin typeface="Arial"/>
              </a:rPr>
              <a:t>Шестой уровень структуры</a:t>
            </a:r>
          </a:p>
          <a:p>
            <a:pPr marL="3024000" lvl="6" indent="-216000">
              <a:lnSpc>
                <a:spcPct val="90000"/>
              </a:lnSpc>
              <a:spcBef>
                <a:spcPts val="283"/>
              </a:spcBef>
              <a:buClr>
                <a:srgbClr val="000000"/>
              </a:buClr>
              <a:buSzPct val="45000"/>
              <a:buFont typeface="Wingdings" charset="2"/>
              <a:buChar char=""/>
            </a:pPr>
            <a:r>
              <a:rPr lang="ru-RU" sz="2000" b="0" strike="noStrike" spc="-1">
                <a:solidFill>
                  <a:srgbClr val="000000"/>
                </a:solidFill>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9CD4FF"/>
            </a:gs>
            <a:gs pos="100000">
              <a:srgbClr val="5BB9FF"/>
            </a:gs>
          </a:gsLst>
          <a:path path="circle">
            <a:fillToRect l="50000" t="25000" r="50000" b="75000"/>
          </a:path>
        </a:gradFill>
        <a:effectLst/>
      </p:bgPr>
    </p:bg>
    <p:spTree>
      <p:nvGrpSpPr>
        <p:cNvPr id="1" name=""/>
        <p:cNvGrpSpPr/>
        <p:nvPr/>
      </p:nvGrpSpPr>
      <p:grpSpPr>
        <a:xfrm>
          <a:off x="0" y="0"/>
          <a:ext cx="0" cy="0"/>
          <a:chOff x="0" y="0"/>
          <a:chExt cx="0" cy="0"/>
        </a:xfrm>
      </p:grpSpPr>
      <p:sp>
        <p:nvSpPr>
          <p:cNvPr id="180" name="Rectangle 6"/>
          <p:cNvSpPr/>
          <p:nvPr/>
        </p:nvSpPr>
        <p:spPr>
          <a:xfrm>
            <a:off x="0" y="5105520"/>
            <a:ext cx="9142200" cy="1750680"/>
          </a:xfrm>
          <a:prstGeom prst="rect">
            <a:avLst/>
          </a:prstGeom>
          <a:gradFill rotWithShape="0">
            <a:gsLst>
              <a:gs pos="0">
                <a:srgbClr val="FFFFFF">
                  <a:alpha val="91372"/>
                </a:srgbClr>
              </a:gs>
              <a:gs pos="100000">
                <a:srgbClr val="B4DCFA">
                  <a:alpha val="79215"/>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p:style>
      </p:sp>
      <p:sp>
        <p:nvSpPr>
          <p:cNvPr id="181" name="Rectangle 7"/>
          <p:cNvSpPr/>
          <p:nvPr/>
        </p:nvSpPr>
        <p:spPr>
          <a:xfrm>
            <a:off x="0" y="0"/>
            <a:ext cx="9142200" cy="5103720"/>
          </a:xfrm>
          <a:prstGeom prst="rect">
            <a:avLst/>
          </a:prstGeom>
          <a:gradFill rotWithShape="0">
            <a:gsLst>
              <a:gs pos="0">
                <a:srgbClr val="FFFFFF">
                  <a:alpha val="89019"/>
                </a:srgbClr>
              </a:gs>
              <a:gs pos="100000">
                <a:srgbClr val="B4DCFA">
                  <a:alpha val="79215"/>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p:style>
      </p:sp>
      <p:sp>
        <p:nvSpPr>
          <p:cNvPr id="182" name="Rectangle 8"/>
          <p:cNvSpPr/>
          <p:nvPr/>
        </p:nvSpPr>
        <p:spPr>
          <a:xfrm>
            <a:off x="0" y="3768480"/>
            <a:ext cx="9142200" cy="2284200"/>
          </a:xfrm>
          <a:prstGeom prst="rect">
            <a:avLst/>
          </a:prstGeom>
          <a:gradFill rotWithShape="0">
            <a:gsLst>
              <a:gs pos="0">
                <a:srgbClr val="B4DCFA">
                  <a:alpha val="60000"/>
                </a:srgbClr>
              </a:gs>
              <a:gs pos="100000">
                <a:srgbClr val="FFFFFF">
                  <a:alpha val="0"/>
                </a:srgbClr>
              </a:gs>
            </a:gsLst>
            <a:lin ang="5400000"/>
          </a:gradFill>
          <a:ln>
            <a:noFill/>
          </a:ln>
        </p:spPr>
        <p:style>
          <a:lnRef idx="2">
            <a:schemeClr val="accent1">
              <a:shade val="50000"/>
            </a:schemeClr>
          </a:lnRef>
          <a:fillRef idx="1">
            <a:schemeClr val="accent1"/>
          </a:fillRef>
          <a:effectRef idx="0">
            <a:schemeClr val="accent1"/>
          </a:effectRef>
          <a:fontRef idx="minor"/>
        </p:style>
      </p:sp>
      <p:sp>
        <p:nvSpPr>
          <p:cNvPr id="183" name="Oval 9"/>
          <p:cNvSpPr/>
          <p:nvPr/>
        </p:nvSpPr>
        <p:spPr>
          <a:xfrm>
            <a:off x="0" y="1600200"/>
            <a:ext cx="9142200" cy="5103720"/>
          </a:xfrm>
          <a:prstGeom prst="ellipse">
            <a:avLst/>
          </a:prstGeom>
          <a:gradFill rotWithShape="0">
            <a:gsLst>
              <a:gs pos="0">
                <a:srgbClr val="FFFFFF"/>
              </a:gs>
              <a:gs pos="100000">
                <a:srgbClr val="FFFFFF">
                  <a:alpha val="0"/>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p:style>
      </p:sp>
      <p:sp>
        <p:nvSpPr>
          <p:cNvPr id="184" name="PlaceHolder 1"/>
          <p:cNvSpPr>
            <a:spLocks noGrp="1"/>
          </p:cNvSpPr>
          <p:nvPr>
            <p:ph type="ftr" idx="13"/>
          </p:nvPr>
        </p:nvSpPr>
        <p:spPr>
          <a:xfrm>
            <a:off x="457200" y="6172200"/>
            <a:ext cx="3350880" cy="363240"/>
          </a:xfrm>
          <a:prstGeom prst="rect">
            <a:avLst/>
          </a:prstGeom>
          <a:noFill/>
          <a:ln w="0">
            <a:noFill/>
          </a:ln>
        </p:spPr>
        <p:txBody>
          <a:bodyPr lIns="90000" tIns="45000" rIns="90000" bIns="45000" anchor="ctr">
            <a:noAutofit/>
          </a:bodyPr>
          <a:lstStyle>
            <a:lvl1pPr algn="ctr">
              <a:lnSpc>
                <a:spcPct val="100000"/>
              </a:lnSpc>
              <a:buNone/>
              <a:defRPr lang="ru-RU" sz="1400" b="0" strike="noStrike" spc="-1">
                <a:solidFill>
                  <a:srgbClr val="000000"/>
                </a:solidFill>
                <a:latin typeface="Times New Roman"/>
                <a:ea typeface="DejaVu Sans"/>
              </a:defRPr>
            </a:lvl1pPr>
          </a:lstStyle>
          <a:p>
            <a:pPr algn="ctr">
              <a:lnSpc>
                <a:spcPct val="100000"/>
              </a:lnSpc>
              <a:buNone/>
            </a:pPr>
            <a:r>
              <a:rPr lang="ru-RU" sz="1400" b="0" strike="noStrike" spc="-1">
                <a:solidFill>
                  <a:srgbClr val="000000"/>
                </a:solidFill>
                <a:latin typeface="Times New Roman"/>
                <a:ea typeface="DejaVu Sans"/>
              </a:rPr>
              <a:t>&lt;нижний колонтитул&gt;</a:t>
            </a:r>
            <a:endParaRPr lang="ru-RU" sz="1400" b="0" strike="noStrike" spc="-1">
              <a:latin typeface="Times New Roman"/>
            </a:endParaRPr>
          </a:p>
        </p:txBody>
      </p:sp>
      <p:sp>
        <p:nvSpPr>
          <p:cNvPr id="185" name="PlaceHolder 2"/>
          <p:cNvSpPr>
            <a:spLocks noGrp="1"/>
          </p:cNvSpPr>
          <p:nvPr>
            <p:ph type="sldNum" idx="14"/>
          </p:nvPr>
        </p:nvSpPr>
        <p:spPr>
          <a:xfrm>
            <a:off x="3809880" y="6172200"/>
            <a:ext cx="1827000" cy="363240"/>
          </a:xfrm>
          <a:prstGeom prst="rect">
            <a:avLst/>
          </a:prstGeom>
          <a:noFill/>
          <a:ln w="0">
            <a:noFill/>
          </a:ln>
        </p:spPr>
        <p:txBody>
          <a:bodyPr lIns="90000" tIns="45000" rIns="90000" bIns="45000" anchor="ctr">
            <a:noAutofit/>
          </a:bodyPr>
          <a:lstStyle>
            <a:lvl1pPr algn="ctr">
              <a:lnSpc>
                <a:spcPct val="100000"/>
              </a:lnSpc>
              <a:buNone/>
              <a:defRPr lang="ru-RU" sz="1200" b="1" strike="noStrike" spc="-1">
                <a:solidFill>
                  <a:srgbClr val="8B8B8B"/>
                </a:solidFill>
                <a:latin typeface="Trebuchet MS"/>
                <a:ea typeface="DejaVu Sans"/>
              </a:defRPr>
            </a:lvl1pPr>
          </a:lstStyle>
          <a:p>
            <a:pPr algn="ctr">
              <a:lnSpc>
                <a:spcPct val="100000"/>
              </a:lnSpc>
              <a:buNone/>
            </a:pPr>
            <a:fld id="{A466C375-2720-490E-B88F-48C560375759}" type="slidenum">
              <a:rPr lang="ru-RU" sz="1200" b="1" strike="noStrike" spc="-1">
                <a:solidFill>
                  <a:srgbClr val="8B8B8B"/>
                </a:solidFill>
                <a:latin typeface="Trebuchet MS"/>
                <a:ea typeface="DejaVu Sans"/>
              </a:rPr>
              <a:t>‹#›</a:t>
            </a:fld>
            <a:endParaRPr lang="ru-RU" sz="1200" b="0" strike="noStrike" spc="-1">
              <a:latin typeface="Times New Roman"/>
            </a:endParaRPr>
          </a:p>
        </p:txBody>
      </p:sp>
      <p:sp>
        <p:nvSpPr>
          <p:cNvPr id="186" name="PlaceHolder 3"/>
          <p:cNvSpPr>
            <a:spLocks noGrp="1"/>
          </p:cNvSpPr>
          <p:nvPr>
            <p:ph type="dt" idx="15"/>
          </p:nvPr>
        </p:nvSpPr>
        <p:spPr>
          <a:xfrm>
            <a:off x="6172200" y="6172200"/>
            <a:ext cx="2512800" cy="363240"/>
          </a:xfrm>
          <a:prstGeom prst="rect">
            <a:avLst/>
          </a:prstGeom>
          <a:noFill/>
          <a:ln w="0">
            <a:noFill/>
          </a:ln>
        </p:spPr>
        <p:txBody>
          <a:bodyPr lIns="90000" tIns="45000" rIns="90000" bIns="45000" anchor="ctr">
            <a:noAutofit/>
          </a:bodyPr>
          <a:lstStyle>
            <a:lvl1pPr>
              <a:defRPr lang="ru-RU" sz="1400" b="0" strike="noStrike" spc="-1">
                <a:latin typeface="Times New Roman"/>
              </a:defRPr>
            </a:lvl1pPr>
          </a:lstStyle>
          <a:p>
            <a:r>
              <a:rPr lang="ru-RU" sz="1400" b="0" strike="noStrike" spc="-1">
                <a:latin typeface="Times New Roman"/>
              </a:rPr>
              <a:t>&lt;дата/время&gt;</a:t>
            </a:r>
          </a:p>
        </p:txBody>
      </p:sp>
      <p:sp>
        <p:nvSpPr>
          <p:cNvPr id="187" name="PlaceHolder 4"/>
          <p:cNvSpPr>
            <a:spLocks noGrp="1"/>
          </p:cNvSpPr>
          <p:nvPr>
            <p:ph type="title"/>
          </p:nvPr>
        </p:nvSpPr>
        <p:spPr>
          <a:xfrm>
            <a:off x="457200" y="273600"/>
            <a:ext cx="8229240" cy="1144800"/>
          </a:xfrm>
          <a:prstGeom prst="rect">
            <a:avLst/>
          </a:prstGeom>
          <a:noFill/>
          <a:ln w="0">
            <a:noFill/>
          </a:ln>
        </p:spPr>
        <p:txBody>
          <a:bodyPr lIns="0" tIns="0" rIns="0" bIns="0" anchor="ctr">
            <a:noAutofit/>
          </a:bodyPr>
          <a:lstStyle/>
          <a:p>
            <a:r>
              <a:rPr lang="ru-RU" sz="1800" b="0" strike="noStrike" spc="-1">
                <a:solidFill>
                  <a:srgbClr val="000000"/>
                </a:solidFill>
                <a:latin typeface="Arial"/>
              </a:rPr>
              <a:t>Для правки текста заглавия щёлкните мышью</a:t>
            </a:r>
          </a:p>
        </p:txBody>
      </p:sp>
      <p:sp>
        <p:nvSpPr>
          <p:cNvPr id="188" name="PlaceHolder 5"/>
          <p:cNvSpPr>
            <a:spLocks noGrp="1"/>
          </p:cNvSpPr>
          <p:nvPr>
            <p:ph type="body"/>
          </p:nvPr>
        </p:nvSpPr>
        <p:spPr>
          <a:xfrm>
            <a:off x="457200" y="1604520"/>
            <a:ext cx="8229240" cy="3977280"/>
          </a:xfrm>
          <a:prstGeom prst="rect">
            <a:avLst/>
          </a:prstGeom>
          <a:noFill/>
          <a:ln w="0">
            <a:noFill/>
          </a:ln>
        </p:spPr>
        <p:txBody>
          <a:bodyPr lIns="0" tIns="0" rIns="0" bIns="0" anchor="t">
            <a:normAutofit/>
          </a:bodyPr>
          <a:lstStyle/>
          <a:p>
            <a:pPr marL="432000" indent="-324000">
              <a:lnSpc>
                <a:spcPct val="90000"/>
              </a:lnSpc>
              <a:spcBef>
                <a:spcPts val="1417"/>
              </a:spcBef>
              <a:buClr>
                <a:srgbClr val="000000"/>
              </a:buClr>
              <a:buSzPct val="45000"/>
              <a:buFont typeface="Wingdings" charset="2"/>
              <a:buChar char=""/>
            </a:pPr>
            <a:r>
              <a:rPr lang="ru-RU" sz="2800" b="0" strike="noStrike" spc="-1">
                <a:solidFill>
                  <a:srgbClr val="000000"/>
                </a:solidFill>
                <a:latin typeface="Arial"/>
              </a:rPr>
              <a:t>Для правки структуры щёлкните мышью</a:t>
            </a:r>
          </a:p>
          <a:p>
            <a:pPr marL="864000" lvl="1" indent="-324000">
              <a:lnSpc>
                <a:spcPct val="90000"/>
              </a:lnSpc>
              <a:spcBef>
                <a:spcPts val="1134"/>
              </a:spcBef>
              <a:buClr>
                <a:srgbClr val="000000"/>
              </a:buClr>
              <a:buSzPct val="75000"/>
              <a:buFont typeface="Symbol" charset="2"/>
              <a:buChar char=""/>
            </a:pPr>
            <a:r>
              <a:rPr lang="ru-RU" sz="2000" b="0" strike="noStrike" spc="-1">
                <a:solidFill>
                  <a:srgbClr val="000000"/>
                </a:solidFill>
                <a:latin typeface="Arial"/>
              </a:rPr>
              <a:t>Второй уровень структуры</a:t>
            </a:r>
          </a:p>
          <a:p>
            <a:pPr marL="1296000" lvl="2" indent="-288000">
              <a:lnSpc>
                <a:spcPct val="90000"/>
              </a:lnSpc>
              <a:spcBef>
                <a:spcPts val="850"/>
              </a:spcBef>
              <a:buClr>
                <a:srgbClr val="000000"/>
              </a:buClr>
              <a:buSzPct val="45000"/>
              <a:buFont typeface="Wingdings" charset="2"/>
              <a:buChar char=""/>
            </a:pPr>
            <a:r>
              <a:rPr lang="ru-RU" sz="1800" b="0" strike="noStrike" spc="-1">
                <a:solidFill>
                  <a:srgbClr val="000000"/>
                </a:solidFill>
                <a:latin typeface="Arial"/>
              </a:rPr>
              <a:t>Третий уровень структуры</a:t>
            </a:r>
          </a:p>
          <a:p>
            <a:pPr marL="1728000" lvl="3" indent="-216000">
              <a:lnSpc>
                <a:spcPct val="90000"/>
              </a:lnSpc>
              <a:spcBef>
                <a:spcPts val="567"/>
              </a:spcBef>
              <a:buClr>
                <a:srgbClr val="000000"/>
              </a:buClr>
              <a:buSzPct val="75000"/>
              <a:buFont typeface="Symbol" charset="2"/>
              <a:buChar char=""/>
            </a:pPr>
            <a:r>
              <a:rPr lang="ru-RU" sz="1800" b="0" strike="noStrike" spc="-1">
                <a:solidFill>
                  <a:srgbClr val="000000"/>
                </a:solidFill>
                <a:latin typeface="Arial"/>
              </a:rPr>
              <a:t>Четвёртый уровень структуры</a:t>
            </a:r>
          </a:p>
          <a:p>
            <a:pPr marL="2160000" lvl="4" indent="-216000">
              <a:lnSpc>
                <a:spcPct val="90000"/>
              </a:lnSpc>
              <a:spcBef>
                <a:spcPts val="283"/>
              </a:spcBef>
              <a:buClr>
                <a:srgbClr val="000000"/>
              </a:buClr>
              <a:buSzPct val="45000"/>
              <a:buFont typeface="Wingdings" charset="2"/>
              <a:buChar char=""/>
            </a:pPr>
            <a:r>
              <a:rPr lang="ru-RU" sz="2000" b="0" strike="noStrike" spc="-1">
                <a:solidFill>
                  <a:srgbClr val="000000"/>
                </a:solidFill>
                <a:latin typeface="Arial"/>
              </a:rPr>
              <a:t>Пятый уровень структуры</a:t>
            </a:r>
          </a:p>
          <a:p>
            <a:pPr marL="2592000" lvl="5" indent="-216000">
              <a:lnSpc>
                <a:spcPct val="90000"/>
              </a:lnSpc>
              <a:spcBef>
                <a:spcPts val="283"/>
              </a:spcBef>
              <a:buClr>
                <a:srgbClr val="000000"/>
              </a:buClr>
              <a:buSzPct val="45000"/>
              <a:buFont typeface="Wingdings" charset="2"/>
              <a:buChar char=""/>
            </a:pPr>
            <a:r>
              <a:rPr lang="ru-RU" sz="2000" b="0" strike="noStrike" spc="-1">
                <a:solidFill>
                  <a:srgbClr val="000000"/>
                </a:solidFill>
                <a:latin typeface="Arial"/>
              </a:rPr>
              <a:t>Шестой уровень структуры</a:t>
            </a:r>
          </a:p>
          <a:p>
            <a:pPr marL="3024000" lvl="6" indent="-216000">
              <a:lnSpc>
                <a:spcPct val="90000"/>
              </a:lnSpc>
              <a:spcBef>
                <a:spcPts val="283"/>
              </a:spcBef>
              <a:buClr>
                <a:srgbClr val="000000"/>
              </a:buClr>
              <a:buSzPct val="45000"/>
              <a:buFont typeface="Wingdings" charset="2"/>
              <a:buChar char=""/>
            </a:pPr>
            <a:r>
              <a:rPr lang="ru-RU" sz="2000" b="0" strike="noStrike" spc="-1">
                <a:solidFill>
                  <a:srgbClr val="000000"/>
                </a:solidFill>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5.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9.xml"/><Relationship Id="rId4" Type="http://schemas.openxmlformats.org/officeDocument/2006/relationships/chart" Target="../charts/chart15.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jpe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5.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5.xml"/><Relationship Id="rId5" Type="http://schemas.openxmlformats.org/officeDocument/2006/relationships/chart" Target="../charts/chart8.xml"/><Relationship Id="rId4" Type="http://schemas.openxmlformats.org/officeDocument/2006/relationships/chart" Target="../charts/char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xml"/><Relationship Id="rId1" Type="http://schemas.openxmlformats.org/officeDocument/2006/relationships/slideLayout" Target="../slideLayouts/slideLayout25.xml"/><Relationship Id="rId4" Type="http://schemas.openxmlformats.org/officeDocument/2006/relationships/chart" Target="../charts/char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7" name="TextBox 2"/>
          <p:cNvSpPr/>
          <p:nvPr/>
        </p:nvSpPr>
        <p:spPr>
          <a:xfrm>
            <a:off x="1331640" y="476640"/>
            <a:ext cx="6910920" cy="2245315"/>
          </a:xfrm>
          <a:prstGeom prst="rect">
            <a:avLst/>
          </a:prstGeom>
          <a:noFill/>
          <a:ln w="0">
            <a:noFill/>
          </a:ln>
          <a:effectLst>
            <a:outerShdw blurRad="50760" dist="37674" dir="2700000" algn="tl" rotWithShape="0">
              <a:srgbClr val="000000">
                <a:alpha val="40000"/>
              </a:srgbClr>
            </a:outerShdw>
          </a:effectLst>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ru-RU" sz="2800" b="1" i="1" strike="noStrike" spc="-1" dirty="0">
                <a:solidFill>
                  <a:srgbClr val="002060"/>
                </a:solidFill>
                <a:latin typeface="Trebuchet MS"/>
                <a:ea typeface="DejaVu Sans"/>
              </a:rPr>
              <a:t>ИСПОЛНЕНИЕ   БЮДЖЕТА </a:t>
            </a:r>
            <a:endParaRPr lang="ru-RU" sz="2800" b="0" strike="noStrike" spc="-1" dirty="0">
              <a:latin typeface="XO Oriel"/>
            </a:endParaRPr>
          </a:p>
          <a:p>
            <a:pPr algn="ctr">
              <a:lnSpc>
                <a:spcPct val="100000"/>
              </a:lnSpc>
              <a:buNone/>
            </a:pPr>
            <a:r>
              <a:rPr lang="ru-RU" sz="2800" b="1" i="1" strike="noStrike" spc="-1" dirty="0">
                <a:solidFill>
                  <a:srgbClr val="002060"/>
                </a:solidFill>
                <a:latin typeface="Trebuchet MS"/>
                <a:ea typeface="DejaVu Sans"/>
              </a:rPr>
              <a:t>МУНИЦИПАЛЬНОГО   ОБРАЗОВАНИЯ ВЫСЕЛКОВСКИЙ   РАЙОН</a:t>
            </a:r>
            <a:endParaRPr lang="ru-RU" sz="2800" b="0" strike="noStrike" spc="-1" dirty="0">
              <a:latin typeface="XO Oriel"/>
            </a:endParaRPr>
          </a:p>
          <a:p>
            <a:pPr algn="ctr">
              <a:lnSpc>
                <a:spcPct val="100000"/>
              </a:lnSpc>
              <a:buNone/>
            </a:pPr>
            <a:r>
              <a:rPr lang="ru-RU" sz="2800" b="1" i="1" strike="noStrike" spc="-1" dirty="0">
                <a:solidFill>
                  <a:srgbClr val="002060"/>
                </a:solidFill>
                <a:latin typeface="Trebuchet MS"/>
                <a:ea typeface="DejaVu Sans"/>
              </a:rPr>
              <a:t>ЗА   2024   ГОД</a:t>
            </a:r>
            <a:endParaRPr lang="ru-RU" sz="2800" b="0" strike="noStrike" spc="-1" dirty="0">
              <a:latin typeface="XO Oriel"/>
            </a:endParaRPr>
          </a:p>
          <a:p>
            <a:pPr algn="ctr">
              <a:lnSpc>
                <a:spcPct val="100000"/>
              </a:lnSpc>
              <a:buNone/>
            </a:pPr>
            <a:r>
              <a:rPr lang="ru-RU" sz="2800" b="1" i="1" strike="noStrike" spc="-1" dirty="0">
                <a:solidFill>
                  <a:srgbClr val="002060"/>
                </a:solidFill>
                <a:latin typeface="Trebuchet MS"/>
                <a:ea typeface="DejaVu Sans"/>
              </a:rPr>
              <a:t> </a:t>
            </a:r>
            <a:endParaRPr lang="ru-RU" sz="2800" b="0" strike="noStrike" spc="-1" dirty="0">
              <a:latin typeface="XO Oriel"/>
            </a:endParaRPr>
          </a:p>
        </p:txBody>
      </p:sp>
      <p:pic>
        <p:nvPicPr>
          <p:cNvPr id="278" name="Рисунок 232"/>
          <p:cNvPicPr/>
          <p:nvPr/>
        </p:nvPicPr>
        <p:blipFill>
          <a:blip r:embed="rId2"/>
          <a:stretch/>
        </p:blipFill>
        <p:spPr>
          <a:xfrm>
            <a:off x="3120840" y="2340000"/>
            <a:ext cx="3358440" cy="1756800"/>
          </a:xfrm>
          <a:prstGeom prst="rect">
            <a:avLst/>
          </a:prstGeom>
          <a:ln w="0">
            <a:noFill/>
          </a:ln>
        </p:spPr>
      </p:pic>
      <p:pic>
        <p:nvPicPr>
          <p:cNvPr id="279" name="Рисунок 233"/>
          <p:cNvPicPr/>
          <p:nvPr/>
        </p:nvPicPr>
        <p:blipFill>
          <a:blip r:embed="rId3"/>
          <a:stretch/>
        </p:blipFill>
        <p:spPr>
          <a:xfrm>
            <a:off x="1260000" y="4320000"/>
            <a:ext cx="3239280" cy="1714320"/>
          </a:xfrm>
          <a:prstGeom prst="rect">
            <a:avLst/>
          </a:prstGeom>
          <a:ln w="0">
            <a:noFill/>
          </a:ln>
        </p:spPr>
      </p:pic>
      <p:pic>
        <p:nvPicPr>
          <p:cNvPr id="280" name="Рисунок 234"/>
          <p:cNvPicPr/>
          <p:nvPr/>
        </p:nvPicPr>
        <p:blipFill>
          <a:blip r:embed="rId4"/>
          <a:stretch/>
        </p:blipFill>
        <p:spPr>
          <a:xfrm>
            <a:off x="5220000" y="4329720"/>
            <a:ext cx="3238560" cy="1770480"/>
          </a:xfrm>
          <a:prstGeom prst="rect">
            <a:avLst/>
          </a:prstGeom>
          <a:ln w="0">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 name="TextBox 19"/>
          <p:cNvSpPr/>
          <p:nvPr/>
        </p:nvSpPr>
        <p:spPr>
          <a:xfrm>
            <a:off x="325080" y="476640"/>
            <a:ext cx="8495280" cy="337100"/>
          </a:xfrm>
          <a:prstGeom prst="rect">
            <a:avLst/>
          </a:prstGeom>
          <a:solidFill>
            <a:schemeClr val="accent4">
              <a:lumMod val="40000"/>
              <a:lumOff val="6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65100" prst="coolSlant"/>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600" b="1" strike="noStrike" spc="-1" dirty="0">
                <a:solidFill>
                  <a:srgbClr val="184D6E"/>
                </a:solidFill>
                <a:latin typeface="Trebuchet MS"/>
                <a:ea typeface="DejaVu Sans"/>
              </a:rPr>
              <a:t>ДИНАМИКА НАЛОГОВЫХ И НЕНАЛОГОВЫХ ДОХОДОВ БЮДЖЕТА</a:t>
            </a:r>
            <a:endParaRPr lang="ru-RU" sz="1600" b="0" strike="noStrike" spc="-1" dirty="0">
              <a:latin typeface="XO Oriel"/>
            </a:endParaRPr>
          </a:p>
        </p:txBody>
      </p:sp>
      <p:graphicFrame>
        <p:nvGraphicFramePr>
          <p:cNvPr id="338" name="Диаграмма 2"/>
          <p:cNvGraphicFramePr/>
          <p:nvPr>
            <p:extLst>
              <p:ext uri="{D42A27DB-BD31-4B8C-83A1-F6EECF244321}">
                <p14:modId xmlns:p14="http://schemas.microsoft.com/office/powerpoint/2010/main" val="3160648994"/>
              </p:ext>
            </p:extLst>
          </p:nvPr>
        </p:nvGraphicFramePr>
        <p:xfrm>
          <a:off x="447368" y="912740"/>
          <a:ext cx="8495280" cy="5756857"/>
        </p:xfrm>
        <a:graphic>
          <a:graphicData uri="http://schemas.openxmlformats.org/drawingml/2006/chart">
            <c:chart xmlns:c="http://schemas.openxmlformats.org/drawingml/2006/chart" xmlns:r="http://schemas.openxmlformats.org/officeDocument/2006/relationships" r:id="rId3"/>
          </a:graphicData>
        </a:graphic>
      </p:graphicFrame>
      <p:sp>
        <p:nvSpPr>
          <p:cNvPr id="368" name="Прямоугольник 25"/>
          <p:cNvSpPr/>
          <p:nvPr/>
        </p:nvSpPr>
        <p:spPr>
          <a:xfrm rot="-4261800">
            <a:off x="1385640" y="2931480"/>
            <a:ext cx="214200" cy="571680"/>
          </a:xfrm>
          <a:prstGeom prst="rect">
            <a:avLst/>
          </a:prstGeom>
          <a:noFill/>
          <a:ln>
            <a:noFill/>
          </a:ln>
          <a:scene3d>
            <a:camera prst="orthographicFront">
              <a:rot lat="0" lon="0" rev="3000000"/>
            </a:camera>
            <a:lightRig rig="threePt" dir="t"/>
          </a:scene3d>
        </p:spPr>
        <p:style>
          <a:lnRef idx="2">
            <a:schemeClr val="accent1">
              <a:shade val="50000"/>
            </a:schemeClr>
          </a:lnRef>
          <a:fillRef idx="1">
            <a:schemeClr val="accent1"/>
          </a:fillRef>
          <a:effectRef idx="0">
            <a:schemeClr val="accent1"/>
          </a:effectRef>
          <a:fontRef idx="minor"/>
        </p:style>
        <p:txBody>
          <a:bodyPr rot="5400000" vert="vert" lIns="90000" tIns="45000" rIns="90000" bIns="45000" anchor="ctr">
            <a:noAutofit/>
          </a:bodyPr>
          <a:lstStyle/>
          <a:p>
            <a:pPr algn="ctr">
              <a:lnSpc>
                <a:spcPct val="100000"/>
              </a:lnSpc>
              <a:buNone/>
            </a:pPr>
            <a:endParaRPr lang="ru-RU" sz="1000" b="0" strike="noStrike" spc="-1">
              <a:latin typeface="XO Oriel"/>
            </a:endParaRPr>
          </a:p>
          <a:p>
            <a:pPr algn="ctr">
              <a:lnSpc>
                <a:spcPct val="100000"/>
              </a:lnSpc>
              <a:buNone/>
            </a:pPr>
            <a:endParaRPr lang="ru-RU" sz="1000" b="0" strike="noStrike" spc="-1">
              <a:latin typeface="XO Oriel"/>
            </a:endParaRPr>
          </a:p>
        </p:txBody>
      </p:sp>
      <p:sp>
        <p:nvSpPr>
          <p:cNvPr id="369" name="Прямая со стрелкой 28"/>
          <p:cNvSpPr/>
          <p:nvPr/>
        </p:nvSpPr>
        <p:spPr>
          <a:xfrm rot="524543" flipV="1">
            <a:off x="1618563" y="4009980"/>
            <a:ext cx="342743" cy="267293"/>
          </a:xfrm>
          <a:custGeom>
            <a:avLst/>
            <a:gdLst/>
            <a:ahLst/>
            <a:cxnLst/>
            <a:rect l="l" t="t" r="r" b="b"/>
            <a:pathLst>
              <a:path w="21600" h="21600">
                <a:moveTo>
                  <a:pt x="0" y="0"/>
                </a:moveTo>
                <a:lnTo>
                  <a:pt x="21600" y="21600"/>
                </a:lnTo>
              </a:path>
            </a:pathLst>
          </a:custGeom>
          <a:noFill/>
          <a:ln w="12700">
            <a:solidFill>
              <a:srgbClr val="C00000"/>
            </a:solidFill>
            <a:round/>
            <a:tailEnd type="arrow" w="med" len="med"/>
          </a:ln>
        </p:spPr>
        <p:style>
          <a:lnRef idx="1">
            <a:schemeClr val="accent1"/>
          </a:lnRef>
          <a:fillRef idx="0">
            <a:schemeClr val="accent1"/>
          </a:fillRef>
          <a:effectRef idx="0">
            <a:schemeClr val="accent1"/>
          </a:effectRef>
          <a:fontRef idx="minor"/>
        </p:style>
      </p:sp>
      <p:sp>
        <p:nvSpPr>
          <p:cNvPr id="370" name="Прямая со стрелкой 30"/>
          <p:cNvSpPr/>
          <p:nvPr/>
        </p:nvSpPr>
        <p:spPr>
          <a:xfrm>
            <a:off x="2426495" y="4037580"/>
            <a:ext cx="486387" cy="171169"/>
          </a:xfrm>
          <a:custGeom>
            <a:avLst/>
            <a:gdLst/>
            <a:ahLst/>
            <a:cxnLst/>
            <a:rect l="l" t="t" r="r" b="b"/>
            <a:pathLst>
              <a:path w="21600" h="21600">
                <a:moveTo>
                  <a:pt x="0" y="0"/>
                </a:moveTo>
                <a:lnTo>
                  <a:pt x="21600" y="21600"/>
                </a:lnTo>
              </a:path>
            </a:pathLst>
          </a:custGeom>
          <a:noFill/>
          <a:ln w="12700">
            <a:solidFill>
              <a:srgbClr val="C00000"/>
            </a:solidFill>
            <a:round/>
            <a:tailEnd type="arrow" w="med" len="med"/>
          </a:ln>
        </p:spPr>
        <p:style>
          <a:lnRef idx="1">
            <a:schemeClr val="accent1"/>
          </a:lnRef>
          <a:fillRef idx="0">
            <a:schemeClr val="accent1"/>
          </a:fillRef>
          <a:effectRef idx="0">
            <a:schemeClr val="accent1"/>
          </a:effectRef>
          <a:fontRef idx="minor"/>
        </p:style>
      </p:sp>
      <p:sp>
        <p:nvSpPr>
          <p:cNvPr id="371" name="TextBox 31"/>
          <p:cNvSpPr/>
          <p:nvPr/>
        </p:nvSpPr>
        <p:spPr>
          <a:xfrm rot="1203196">
            <a:off x="2529946" y="3883944"/>
            <a:ext cx="603084" cy="275545"/>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a:lnSpc>
                <a:spcPct val="100000"/>
              </a:lnSpc>
              <a:buNone/>
            </a:pPr>
            <a:endParaRPr lang="ru-RU" sz="600" b="0" strike="noStrike" spc="-1" dirty="0">
              <a:latin typeface="XO Oriel"/>
            </a:endParaRPr>
          </a:p>
          <a:p>
            <a:pPr>
              <a:lnSpc>
                <a:spcPct val="100000"/>
              </a:lnSpc>
              <a:buNone/>
            </a:pPr>
            <a:r>
              <a:rPr lang="ru-RU" sz="600" b="1" strike="noStrike" spc="-1" dirty="0">
                <a:solidFill>
                  <a:srgbClr val="FF0000"/>
                </a:solidFill>
                <a:latin typeface="Calibri"/>
                <a:ea typeface="DejaVu Sans"/>
              </a:rPr>
              <a:t>-6,2%</a:t>
            </a:r>
            <a:endParaRPr lang="ru-RU" sz="600" b="0" strike="noStrike" spc="-1" dirty="0">
              <a:latin typeface="XO Oriel"/>
            </a:endParaRPr>
          </a:p>
        </p:txBody>
      </p:sp>
      <p:sp>
        <p:nvSpPr>
          <p:cNvPr id="372" name="Прямая со стрелкой 43"/>
          <p:cNvSpPr/>
          <p:nvPr/>
        </p:nvSpPr>
        <p:spPr>
          <a:xfrm flipV="1">
            <a:off x="3358301" y="3985484"/>
            <a:ext cx="325046" cy="193975"/>
          </a:xfrm>
          <a:custGeom>
            <a:avLst/>
            <a:gdLst/>
            <a:ahLst/>
            <a:cxnLst/>
            <a:rect l="l" t="t" r="r" b="b"/>
            <a:pathLst>
              <a:path w="21600" h="21600">
                <a:moveTo>
                  <a:pt x="0" y="0"/>
                </a:moveTo>
                <a:lnTo>
                  <a:pt x="21600" y="21600"/>
                </a:lnTo>
              </a:path>
            </a:pathLst>
          </a:custGeom>
          <a:noFill/>
          <a:ln w="12700">
            <a:solidFill>
              <a:srgbClr val="C00000"/>
            </a:solidFill>
            <a:round/>
            <a:tailEnd type="arrow" w="med" len="med"/>
          </a:ln>
        </p:spPr>
        <p:style>
          <a:lnRef idx="1">
            <a:schemeClr val="accent1"/>
          </a:lnRef>
          <a:fillRef idx="0">
            <a:schemeClr val="accent1"/>
          </a:fillRef>
          <a:effectRef idx="0">
            <a:schemeClr val="accent1"/>
          </a:effectRef>
          <a:fontRef idx="minor"/>
        </p:style>
      </p:sp>
      <p:sp>
        <p:nvSpPr>
          <p:cNvPr id="373" name="TextBox 44"/>
          <p:cNvSpPr/>
          <p:nvPr/>
        </p:nvSpPr>
        <p:spPr>
          <a:xfrm>
            <a:off x="3374280" y="2349000"/>
            <a:ext cx="718200" cy="394200"/>
          </a:xfrm>
          <a:prstGeom prst="rect">
            <a:avLst/>
          </a:prstGeom>
          <a:noFill/>
          <a:ln w="0">
            <a:noFill/>
          </a:ln>
          <a:scene3d>
            <a:camera prst="orthographicFront">
              <a:rot lat="0" lon="0" rev="2160000"/>
            </a:camera>
            <a:lightRig rig="threePt" dir="t"/>
          </a:scene3d>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endParaRPr lang="ru-RU" sz="1000" b="0" strike="noStrike" spc="-1">
              <a:latin typeface="XO Oriel"/>
            </a:endParaRPr>
          </a:p>
          <a:p>
            <a:pPr>
              <a:lnSpc>
                <a:spcPct val="100000"/>
              </a:lnSpc>
              <a:buNone/>
            </a:pPr>
            <a:endParaRPr lang="ru-RU" sz="1000" b="0" strike="noStrike" spc="-1">
              <a:latin typeface="XO Oriel"/>
            </a:endParaRPr>
          </a:p>
        </p:txBody>
      </p:sp>
      <p:sp>
        <p:nvSpPr>
          <p:cNvPr id="374" name="Прямая со стрелкой 58"/>
          <p:cNvSpPr/>
          <p:nvPr/>
        </p:nvSpPr>
        <p:spPr>
          <a:xfrm flipV="1">
            <a:off x="5049370" y="3403548"/>
            <a:ext cx="345192" cy="290967"/>
          </a:xfrm>
          <a:custGeom>
            <a:avLst/>
            <a:gdLst/>
            <a:ahLst/>
            <a:cxnLst/>
            <a:rect l="l" t="t" r="r" b="b"/>
            <a:pathLst>
              <a:path w="21600" h="21600">
                <a:moveTo>
                  <a:pt x="0" y="0"/>
                </a:moveTo>
                <a:lnTo>
                  <a:pt x="21600" y="21600"/>
                </a:lnTo>
              </a:path>
            </a:pathLst>
          </a:custGeom>
          <a:noFill/>
          <a:ln w="12700">
            <a:solidFill>
              <a:srgbClr val="C00000"/>
            </a:solidFill>
            <a:round/>
            <a:tailEnd type="arrow" w="med" len="med"/>
          </a:ln>
        </p:spPr>
        <p:style>
          <a:lnRef idx="1">
            <a:schemeClr val="accent1"/>
          </a:lnRef>
          <a:fillRef idx="0">
            <a:schemeClr val="accent1"/>
          </a:fillRef>
          <a:effectRef idx="0">
            <a:schemeClr val="accent1"/>
          </a:effectRef>
          <a:fontRef idx="minor"/>
        </p:style>
      </p:sp>
      <p:sp>
        <p:nvSpPr>
          <p:cNvPr id="375" name="Прямая со стрелкой 66"/>
          <p:cNvSpPr/>
          <p:nvPr/>
        </p:nvSpPr>
        <p:spPr>
          <a:xfrm flipV="1">
            <a:off x="4160718" y="3694516"/>
            <a:ext cx="411281" cy="290968"/>
          </a:xfrm>
          <a:custGeom>
            <a:avLst/>
            <a:gdLst/>
            <a:ahLst/>
            <a:cxnLst/>
            <a:rect l="l" t="t" r="r" b="b"/>
            <a:pathLst>
              <a:path w="21600" h="21600">
                <a:moveTo>
                  <a:pt x="0" y="0"/>
                </a:moveTo>
                <a:lnTo>
                  <a:pt x="21600" y="21600"/>
                </a:lnTo>
              </a:path>
            </a:pathLst>
          </a:custGeom>
          <a:noFill/>
          <a:ln w="12700">
            <a:solidFill>
              <a:srgbClr val="C00000"/>
            </a:solidFill>
            <a:round/>
            <a:tailEnd type="arrow" w="med" len="med"/>
          </a:ln>
        </p:spPr>
        <p:style>
          <a:lnRef idx="1">
            <a:schemeClr val="accent1"/>
          </a:lnRef>
          <a:fillRef idx="0">
            <a:schemeClr val="accent1"/>
          </a:fillRef>
          <a:effectRef idx="0">
            <a:schemeClr val="accent1"/>
          </a:effectRef>
          <a:fontRef idx="minor"/>
        </p:style>
      </p:sp>
      <p:sp>
        <p:nvSpPr>
          <p:cNvPr id="376" name="TextBox 97"/>
          <p:cNvSpPr/>
          <p:nvPr/>
        </p:nvSpPr>
        <p:spPr>
          <a:xfrm rot="19321553">
            <a:off x="7598546" y="1052600"/>
            <a:ext cx="504364" cy="275545"/>
          </a:xfrm>
          <a:prstGeom prst="rect">
            <a:avLst/>
          </a:prstGeom>
          <a:noFill/>
          <a:ln w="0">
            <a:noFill/>
          </a:ln>
          <a:scene3d>
            <a:camera prst="orthographicFront">
              <a:rot lat="0" lon="0" rev="600000"/>
            </a:camera>
            <a:lightRig rig="threePt" dir="t"/>
          </a:scene3d>
        </p:spPr>
        <p:style>
          <a:lnRef idx="0">
            <a:scrgbClr r="0" g="0" b="0"/>
          </a:lnRef>
          <a:fillRef idx="0">
            <a:scrgbClr r="0" g="0" b="0"/>
          </a:fillRef>
          <a:effectRef idx="0">
            <a:scrgbClr r="0" g="0" b="0"/>
          </a:effectRef>
          <a:fontRef idx="minor"/>
        </p:style>
        <p:txBody>
          <a:bodyPr wrap="square" lIns="90000" tIns="45000" rIns="90000" bIns="45000" anchor="t">
            <a:spAutoFit/>
          </a:bodyPr>
          <a:lstStyle/>
          <a:p>
            <a:pPr>
              <a:lnSpc>
                <a:spcPct val="100000"/>
              </a:lnSpc>
              <a:buNone/>
            </a:pPr>
            <a:endParaRPr lang="ru-RU" sz="600" b="0" strike="noStrike" spc="-1" dirty="0">
              <a:latin typeface="XO Oriel"/>
            </a:endParaRPr>
          </a:p>
          <a:p>
            <a:pPr>
              <a:lnSpc>
                <a:spcPct val="100000"/>
              </a:lnSpc>
              <a:buNone/>
            </a:pPr>
            <a:r>
              <a:rPr lang="ru-RU" sz="600" b="1" spc="-1" dirty="0">
                <a:solidFill>
                  <a:srgbClr val="C00000"/>
                </a:solidFill>
                <a:latin typeface="Calibri"/>
                <a:ea typeface="DejaVu Sans"/>
              </a:rPr>
              <a:t>+11,7 </a:t>
            </a:r>
            <a:r>
              <a:rPr lang="ru-RU" sz="600" b="1" strike="noStrike" spc="-1" dirty="0">
                <a:solidFill>
                  <a:srgbClr val="C00000"/>
                </a:solidFill>
                <a:latin typeface="Calibri"/>
                <a:ea typeface="DejaVu Sans"/>
              </a:rPr>
              <a:t>%</a:t>
            </a:r>
            <a:endParaRPr lang="ru-RU" sz="600" b="0" strike="noStrike" spc="-1" dirty="0">
              <a:latin typeface="XO Oriel"/>
            </a:endParaRPr>
          </a:p>
        </p:txBody>
      </p:sp>
      <p:sp>
        <p:nvSpPr>
          <p:cNvPr id="377" name="Прямая со стрелкой 3"/>
          <p:cNvSpPr/>
          <p:nvPr/>
        </p:nvSpPr>
        <p:spPr>
          <a:xfrm flipV="1">
            <a:off x="5891753" y="2765849"/>
            <a:ext cx="273377" cy="257268"/>
          </a:xfrm>
          <a:custGeom>
            <a:avLst/>
            <a:gdLst/>
            <a:ahLst/>
            <a:cxnLst/>
            <a:rect l="l" t="t" r="r" b="b"/>
            <a:pathLst>
              <a:path w="21600" h="21600">
                <a:moveTo>
                  <a:pt x="0" y="0"/>
                </a:moveTo>
                <a:lnTo>
                  <a:pt x="21600" y="21600"/>
                </a:lnTo>
              </a:path>
            </a:pathLst>
          </a:custGeom>
          <a:noFill/>
          <a:ln>
            <a:solidFill>
              <a:srgbClr val="C00000"/>
            </a:solidFill>
            <a:round/>
            <a:tailEnd type="arrow" w="med" len="med"/>
          </a:ln>
        </p:spPr>
        <p:style>
          <a:lnRef idx="1">
            <a:schemeClr val="accent1"/>
          </a:lnRef>
          <a:fillRef idx="0">
            <a:schemeClr val="accent1"/>
          </a:fillRef>
          <a:effectRef idx="0">
            <a:schemeClr val="accent1"/>
          </a:effectRef>
          <a:fontRef idx="minor"/>
        </p:style>
      </p:sp>
      <p:sp>
        <p:nvSpPr>
          <p:cNvPr id="378" name="Прямая со стрелкой 34"/>
          <p:cNvSpPr/>
          <p:nvPr/>
        </p:nvSpPr>
        <p:spPr>
          <a:xfrm flipV="1">
            <a:off x="7767686" y="1187777"/>
            <a:ext cx="307191" cy="254524"/>
          </a:xfrm>
          <a:custGeom>
            <a:avLst/>
            <a:gdLst/>
            <a:ahLst/>
            <a:cxnLst/>
            <a:rect l="l" t="t" r="r" b="b"/>
            <a:pathLst>
              <a:path w="21600" h="21600">
                <a:moveTo>
                  <a:pt x="0" y="0"/>
                </a:moveTo>
                <a:lnTo>
                  <a:pt x="21600" y="21600"/>
                </a:lnTo>
              </a:path>
            </a:pathLst>
          </a:custGeom>
          <a:noFill/>
          <a:ln>
            <a:solidFill>
              <a:srgbClr val="C00000"/>
            </a:solidFill>
            <a:round/>
            <a:tailEnd type="arrow" w="med" len="med"/>
          </a:ln>
        </p:spPr>
        <p:style>
          <a:lnRef idx="1">
            <a:schemeClr val="accent1"/>
          </a:lnRef>
          <a:fillRef idx="0">
            <a:schemeClr val="accent1"/>
          </a:fillRef>
          <a:effectRef idx="0">
            <a:schemeClr val="accent1"/>
          </a:effectRef>
          <a:fontRef idx="minor"/>
        </p:style>
      </p:sp>
      <p:sp>
        <p:nvSpPr>
          <p:cNvPr id="379" name="TextBox 1"/>
          <p:cNvSpPr/>
          <p:nvPr/>
        </p:nvSpPr>
        <p:spPr>
          <a:xfrm rot="19889869">
            <a:off x="1537370" y="3862242"/>
            <a:ext cx="730929" cy="183212"/>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a:lnSpc>
                <a:spcPct val="100000"/>
              </a:lnSpc>
              <a:buNone/>
            </a:pPr>
            <a:r>
              <a:rPr lang="ru-RU" sz="600" b="0" strike="noStrike" spc="-1" dirty="0">
                <a:solidFill>
                  <a:srgbClr val="FF0000"/>
                </a:solidFill>
                <a:latin typeface="Trebuchet MS"/>
                <a:ea typeface="DejaVu Sans"/>
              </a:rPr>
              <a:t>+</a:t>
            </a:r>
            <a:r>
              <a:rPr lang="ru-RU" sz="600" b="1" strike="noStrike" spc="-1" dirty="0">
                <a:solidFill>
                  <a:srgbClr val="FF0000"/>
                </a:solidFill>
                <a:latin typeface="Calibri"/>
                <a:ea typeface="DejaVu Sans"/>
              </a:rPr>
              <a:t>0,6</a:t>
            </a:r>
            <a:r>
              <a:rPr lang="ru-RU" sz="600" b="0" strike="noStrike" spc="-1" dirty="0">
                <a:solidFill>
                  <a:srgbClr val="FF0000"/>
                </a:solidFill>
                <a:latin typeface="Trebuchet MS"/>
                <a:ea typeface="DejaVu Sans"/>
              </a:rPr>
              <a:t>%</a:t>
            </a:r>
            <a:endParaRPr lang="ru-RU" sz="600" b="0" strike="noStrike" spc="-1" dirty="0">
              <a:latin typeface="XO Oriel"/>
            </a:endParaRPr>
          </a:p>
        </p:txBody>
      </p:sp>
      <p:sp>
        <p:nvSpPr>
          <p:cNvPr id="380" name="TextBox 4"/>
          <p:cNvSpPr/>
          <p:nvPr/>
        </p:nvSpPr>
        <p:spPr>
          <a:xfrm>
            <a:off x="6444360" y="1657440"/>
            <a:ext cx="182880" cy="367560"/>
          </a:xfrm>
          <a:prstGeom prst="rect">
            <a:avLst/>
          </a:prstGeom>
          <a:noFill/>
          <a:ln w="0">
            <a:noFill/>
          </a:ln>
        </p:spPr>
        <p:style>
          <a:lnRef idx="0">
            <a:scrgbClr r="0" g="0" b="0"/>
          </a:lnRef>
          <a:fillRef idx="0">
            <a:scrgbClr r="0" g="0" b="0"/>
          </a:fillRef>
          <a:effectRef idx="0">
            <a:scrgbClr r="0" g="0" b="0"/>
          </a:effectRef>
          <a:fontRef idx="minor"/>
        </p:style>
      </p:sp>
      <p:sp>
        <p:nvSpPr>
          <p:cNvPr id="381" name="TextBox 5"/>
          <p:cNvSpPr/>
          <p:nvPr/>
        </p:nvSpPr>
        <p:spPr>
          <a:xfrm>
            <a:off x="6550559" y="2326066"/>
            <a:ext cx="382085" cy="180679"/>
          </a:xfrm>
          <a:prstGeom prst="rect">
            <a:avLst/>
          </a:prstGeom>
          <a:noFill/>
          <a:ln w="0">
            <a:noFill/>
          </a:ln>
        </p:spPr>
        <p:style>
          <a:lnRef idx="0">
            <a:scrgbClr r="0" g="0" b="0"/>
          </a:lnRef>
          <a:fillRef idx="0">
            <a:scrgbClr r="0" g="0" b="0"/>
          </a:fillRef>
          <a:effectRef idx="0">
            <a:scrgbClr r="0" g="0" b="0"/>
          </a:effectRef>
          <a:fontRef idx="minor"/>
        </p:style>
      </p:sp>
      <p:sp>
        <p:nvSpPr>
          <p:cNvPr id="382" name="TextBox 17"/>
          <p:cNvSpPr/>
          <p:nvPr/>
        </p:nvSpPr>
        <p:spPr>
          <a:xfrm>
            <a:off x="72360" y="44640"/>
            <a:ext cx="6478920" cy="333000"/>
          </a:xfrm>
          <a:prstGeom prst="rect">
            <a:avLst/>
          </a:prstGeom>
          <a:solidFill>
            <a:schemeClr val="accent4">
              <a:lumMod val="40000"/>
              <a:lumOff val="6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600" b="1" strike="noStrike" spc="-1">
                <a:solidFill>
                  <a:srgbClr val="184D6E"/>
                </a:solidFill>
                <a:latin typeface="Trebuchet MS"/>
                <a:ea typeface="DejaVu Sans"/>
              </a:rPr>
              <a:t>МУНИЦИПАЛЬНОЕ ОБРАЗОВАНИЕ ВЫСЕЛКОВСКИЙ РАЙОН</a:t>
            </a:r>
            <a:endParaRPr lang="ru-RU" sz="1600" b="0" strike="noStrike" spc="-1">
              <a:latin typeface="XO Oriel"/>
            </a:endParaRPr>
          </a:p>
        </p:txBody>
      </p:sp>
      <p:sp>
        <p:nvSpPr>
          <p:cNvPr id="383" name="TextBox 18"/>
          <p:cNvSpPr/>
          <p:nvPr/>
        </p:nvSpPr>
        <p:spPr>
          <a:xfrm>
            <a:off x="6660720" y="44640"/>
            <a:ext cx="2354040" cy="333000"/>
          </a:xfrm>
          <a:prstGeom prst="rect">
            <a:avLst/>
          </a:prstGeom>
          <a:solidFill>
            <a:schemeClr val="accent4">
              <a:lumMod val="40000"/>
              <a:lumOff val="6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600" b="1" strike="noStrike" spc="-1">
                <a:solidFill>
                  <a:srgbClr val="184D6E"/>
                </a:solidFill>
                <a:latin typeface="Trebuchet MS"/>
                <a:ea typeface="DejaVu Sans"/>
              </a:rPr>
              <a:t>2024-2026 ГОДЫ</a:t>
            </a:r>
            <a:endParaRPr lang="ru-RU" sz="1600" b="0" strike="noStrike" spc="-1">
              <a:latin typeface="XO Oriel"/>
            </a:endParaRPr>
          </a:p>
        </p:txBody>
      </p:sp>
      <p:sp>
        <p:nvSpPr>
          <p:cNvPr id="384" name="TextBox 20"/>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385" name="TextBox 21"/>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
        <p:nvSpPr>
          <p:cNvPr id="22" name="Прямая со стрелкой 34">
            <a:extLst>
              <a:ext uri="{FF2B5EF4-FFF2-40B4-BE49-F238E27FC236}">
                <a16:creationId xmlns:a16="http://schemas.microsoft.com/office/drawing/2014/main" id="{7F4BFF82-FF90-49C2-92EE-0908EC9F2F8D}"/>
              </a:ext>
            </a:extLst>
          </p:cNvPr>
          <p:cNvSpPr/>
          <p:nvPr/>
        </p:nvSpPr>
        <p:spPr>
          <a:xfrm rot="394062" flipV="1">
            <a:off x="6845308" y="1725828"/>
            <a:ext cx="242200" cy="368896"/>
          </a:xfrm>
          <a:custGeom>
            <a:avLst/>
            <a:gdLst/>
            <a:ahLst/>
            <a:cxnLst/>
            <a:rect l="l" t="t" r="r" b="b"/>
            <a:pathLst>
              <a:path w="21600" h="21600">
                <a:moveTo>
                  <a:pt x="0" y="0"/>
                </a:moveTo>
                <a:lnTo>
                  <a:pt x="21600" y="21600"/>
                </a:lnTo>
              </a:path>
            </a:pathLst>
          </a:custGeom>
          <a:noFill/>
          <a:ln>
            <a:solidFill>
              <a:srgbClr val="C00000"/>
            </a:solidFill>
            <a:round/>
            <a:tailEnd type="arrow" w="med" len="med"/>
          </a:ln>
        </p:spPr>
        <p:style>
          <a:lnRef idx="1">
            <a:schemeClr val="accent1"/>
          </a:lnRef>
          <a:fillRef idx="0">
            <a:schemeClr val="accent1"/>
          </a:fillRef>
          <a:effectRef idx="0">
            <a:schemeClr val="accent1"/>
          </a:effectRef>
          <a:fontRef idx="minor"/>
        </p:style>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86" name="Диаграмма 3"/>
          <p:cNvGraphicFramePr/>
          <p:nvPr>
            <p:extLst>
              <p:ext uri="{D42A27DB-BD31-4B8C-83A1-F6EECF244321}">
                <p14:modId xmlns:p14="http://schemas.microsoft.com/office/powerpoint/2010/main" val="3992649624"/>
              </p:ext>
            </p:extLst>
          </p:nvPr>
        </p:nvGraphicFramePr>
        <p:xfrm>
          <a:off x="360000" y="1200600"/>
          <a:ext cx="8543880" cy="5657400"/>
        </p:xfrm>
        <a:graphic>
          <a:graphicData uri="http://schemas.openxmlformats.org/drawingml/2006/chart">
            <c:chart xmlns:c="http://schemas.openxmlformats.org/drawingml/2006/chart" xmlns:r="http://schemas.openxmlformats.org/officeDocument/2006/relationships" r:id="rId3"/>
          </a:graphicData>
        </a:graphic>
      </p:graphicFrame>
      <p:sp>
        <p:nvSpPr>
          <p:cNvPr id="387" name="Прямоугольник 24"/>
          <p:cNvSpPr/>
          <p:nvPr/>
        </p:nvSpPr>
        <p:spPr>
          <a:xfrm rot="10800000" flipV="1">
            <a:off x="689400" y="981720"/>
            <a:ext cx="4962600" cy="500760"/>
          </a:xfrm>
          <a:prstGeom prst="rect">
            <a:avLst/>
          </a:prstGeom>
          <a:noFill/>
          <a:ln>
            <a:solidFill>
              <a:srgbClr val="1E2E68"/>
            </a:solidFill>
            <a:round/>
          </a:ln>
          <a:effectLst>
            <a:softEdge rad="31680"/>
          </a:effectLst>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buNone/>
            </a:pPr>
            <a:r>
              <a:rPr lang="ru-RU" sz="1400" b="1" strike="noStrike" spc="-1" dirty="0">
                <a:solidFill>
                  <a:schemeClr val="accent1">
                    <a:lumMod val="75000"/>
                  </a:schemeClr>
                </a:solidFill>
                <a:latin typeface="Trebuchet MS"/>
                <a:ea typeface="DejaVu Sans"/>
              </a:rPr>
              <a:t>Всего    2 454 610,6 тыс. рублей</a:t>
            </a:r>
            <a:endParaRPr lang="ru-RU" sz="1400" b="0" strike="noStrike" spc="-1" dirty="0">
              <a:solidFill>
                <a:schemeClr val="accent1">
                  <a:lumMod val="75000"/>
                </a:schemeClr>
              </a:solidFill>
              <a:latin typeface="XO Oriel"/>
            </a:endParaRPr>
          </a:p>
        </p:txBody>
      </p:sp>
      <p:sp>
        <p:nvSpPr>
          <p:cNvPr id="388" name="TextBox 9"/>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389" name="TextBox 10"/>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
        <p:nvSpPr>
          <p:cNvPr id="390" name="Заголовок 1"/>
          <p:cNvSpPr/>
          <p:nvPr/>
        </p:nvSpPr>
        <p:spPr>
          <a:xfrm>
            <a:off x="344880" y="461520"/>
            <a:ext cx="8453160" cy="514800"/>
          </a:xfrm>
          <a:prstGeom prst="rect">
            <a:avLst/>
          </a:prstGeom>
          <a:solidFill>
            <a:schemeClr val="accent1">
              <a:lumMod val="60000"/>
              <a:lumOff val="40000"/>
            </a:schemeClr>
          </a:solidFill>
          <a:ln w="0">
            <a:noFill/>
          </a:ln>
          <a:scene3d>
            <a:camera prst="orthographicFront"/>
            <a:lightRig rig="threePt" dir="t"/>
          </a:scene3d>
          <a:sp3d>
            <a:bevelT w="101600" prst="riblet"/>
          </a:sp3d>
        </p:spPr>
        <p:style>
          <a:lnRef idx="0">
            <a:scrgbClr r="0" g="0" b="0"/>
          </a:lnRef>
          <a:fillRef idx="0">
            <a:scrgbClr r="0" g="0" b="0"/>
          </a:fillRef>
          <a:effectRef idx="0">
            <a:scrgbClr r="0" g="0" b="0"/>
          </a:effectRef>
          <a:fontRef idx="minor"/>
        </p:style>
        <p:txBody>
          <a:bodyPr lIns="0" tIns="0" rIns="0" bIns="0" anchor="ctr">
            <a:noAutofit/>
          </a:bodyPr>
          <a:lstStyle/>
          <a:p>
            <a:pPr algn="ctr">
              <a:lnSpc>
                <a:spcPct val="90000"/>
              </a:lnSpc>
              <a:buNone/>
            </a:pPr>
            <a:r>
              <a:rPr lang="ru-RU" sz="1600" b="0" strike="noStrike" spc="-1">
                <a:solidFill>
                  <a:srgbClr val="153D79"/>
                </a:solidFill>
                <a:latin typeface="Arial"/>
                <a:ea typeface="DejaVu Sans"/>
              </a:rPr>
              <a:t> </a:t>
            </a:r>
            <a:r>
              <a:rPr lang="ru-RU" sz="1600" b="1" strike="noStrike" spc="-1">
                <a:solidFill>
                  <a:srgbClr val="153D79"/>
                </a:solidFill>
                <a:latin typeface="Arial"/>
                <a:ea typeface="DejaVu Sans"/>
              </a:rPr>
              <a:t>ПОКАЗАТЕЛИ  РАСХОДНОЙ ЧАСТИ БЮДЖЕТА</a:t>
            </a:r>
            <a:endParaRPr lang="ru-RU" sz="1600" b="0" strike="noStrike" spc="-1">
              <a:latin typeface="XO Orie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91" name="Таблица 7"/>
          <p:cNvGraphicFramePr/>
          <p:nvPr>
            <p:extLst>
              <p:ext uri="{D42A27DB-BD31-4B8C-83A1-F6EECF244321}">
                <p14:modId xmlns:p14="http://schemas.microsoft.com/office/powerpoint/2010/main" val="3514505213"/>
              </p:ext>
            </p:extLst>
          </p:nvPr>
        </p:nvGraphicFramePr>
        <p:xfrm>
          <a:off x="181440" y="1029810"/>
          <a:ext cx="8633519" cy="5728484"/>
        </p:xfrm>
        <a:graphic>
          <a:graphicData uri="http://schemas.openxmlformats.org/drawingml/2006/table">
            <a:tbl>
              <a:tblPr/>
              <a:tblGrid>
                <a:gridCol w="848657">
                  <a:extLst>
                    <a:ext uri="{9D8B030D-6E8A-4147-A177-3AD203B41FA5}">
                      <a16:colId xmlns:a16="http://schemas.microsoft.com/office/drawing/2014/main" val="20000"/>
                    </a:ext>
                  </a:extLst>
                </a:gridCol>
                <a:gridCol w="3674205">
                  <a:extLst>
                    <a:ext uri="{9D8B030D-6E8A-4147-A177-3AD203B41FA5}">
                      <a16:colId xmlns:a16="http://schemas.microsoft.com/office/drawing/2014/main" val="20001"/>
                    </a:ext>
                  </a:extLst>
                </a:gridCol>
                <a:gridCol w="1322581">
                  <a:extLst>
                    <a:ext uri="{9D8B030D-6E8A-4147-A177-3AD203B41FA5}">
                      <a16:colId xmlns:a16="http://schemas.microsoft.com/office/drawing/2014/main" val="20002"/>
                    </a:ext>
                  </a:extLst>
                </a:gridCol>
                <a:gridCol w="1322581">
                  <a:extLst>
                    <a:ext uri="{9D8B030D-6E8A-4147-A177-3AD203B41FA5}">
                      <a16:colId xmlns:a16="http://schemas.microsoft.com/office/drawing/2014/main" val="20003"/>
                    </a:ext>
                  </a:extLst>
                </a:gridCol>
                <a:gridCol w="1465495">
                  <a:extLst>
                    <a:ext uri="{9D8B030D-6E8A-4147-A177-3AD203B41FA5}">
                      <a16:colId xmlns:a16="http://schemas.microsoft.com/office/drawing/2014/main" val="20004"/>
                    </a:ext>
                  </a:extLst>
                </a:gridCol>
              </a:tblGrid>
              <a:tr h="479931">
                <a:tc>
                  <a:txBody>
                    <a:bodyPr/>
                    <a:lstStyle/>
                    <a:p>
                      <a:pPr algn="ctr">
                        <a:lnSpc>
                          <a:spcPct val="100000"/>
                        </a:lnSpc>
                        <a:buNone/>
                      </a:pPr>
                      <a:r>
                        <a:rPr lang="ru-RU" sz="1200" b="1" strike="noStrike" spc="-1">
                          <a:solidFill>
                            <a:srgbClr val="568D11"/>
                          </a:solidFill>
                          <a:latin typeface="Calibri"/>
                          <a:ea typeface="DejaVu Sans"/>
                        </a:rPr>
                        <a:t>Раздел</a:t>
                      </a:r>
                      <a:endParaRPr lang="ru-RU" sz="1200" b="0" strike="noStrike" spc="-1">
                        <a:latin typeface="XO Oriel"/>
                      </a:endParaRPr>
                    </a:p>
                  </a:txBody>
                  <a:tcPr anchor="ctr">
                    <a:lnL w="12240">
                      <a:noFill/>
                    </a:lnL>
                    <a:lnR w="12240">
                      <a:noFill/>
                    </a:lnR>
                    <a:lnT w="12240">
                      <a:noFill/>
                    </a:lnT>
                    <a:lnB w="38160">
                      <a:noFill/>
                    </a:lnB>
                    <a:gradFill rotWithShape="0">
                      <a:gsLst>
                        <a:gs pos="0">
                          <a:srgbClr val="97685E"/>
                        </a:gs>
                        <a:gs pos="100000">
                          <a:srgbClr val="D69287"/>
                        </a:gs>
                      </a:gsLst>
                      <a:lin ang="2700000"/>
                    </a:gradFill>
                  </a:tcPr>
                </a:tc>
                <a:tc>
                  <a:txBody>
                    <a:bodyPr/>
                    <a:lstStyle/>
                    <a:p>
                      <a:pPr algn="ctr">
                        <a:lnSpc>
                          <a:spcPct val="100000"/>
                        </a:lnSpc>
                        <a:buNone/>
                      </a:pPr>
                      <a:r>
                        <a:rPr lang="ru-RU" sz="1400" b="1" strike="noStrike" spc="-1" dirty="0">
                          <a:solidFill>
                            <a:srgbClr val="568D11"/>
                          </a:solidFill>
                          <a:latin typeface="Calibri"/>
                          <a:ea typeface="DejaVu Sans"/>
                        </a:rPr>
                        <a:t>Наименование</a:t>
                      </a:r>
                      <a:endParaRPr lang="ru-RU" sz="1400" b="0" strike="noStrike" spc="-1" dirty="0">
                        <a:latin typeface="XO Oriel"/>
                      </a:endParaRPr>
                    </a:p>
                  </a:txBody>
                  <a:tcPr anchor="ctr">
                    <a:lnL w="12240">
                      <a:noFill/>
                    </a:lnL>
                    <a:lnR w="12240">
                      <a:noFill/>
                    </a:lnR>
                    <a:lnT w="12240">
                      <a:noFill/>
                    </a:lnT>
                    <a:lnB w="38160">
                      <a:noFill/>
                    </a:lnB>
                    <a:gradFill rotWithShape="0">
                      <a:gsLst>
                        <a:gs pos="0">
                          <a:srgbClr val="97685E"/>
                        </a:gs>
                        <a:gs pos="100000">
                          <a:srgbClr val="D69287"/>
                        </a:gs>
                      </a:gsLst>
                      <a:lin ang="2700000"/>
                    </a:gradFill>
                  </a:tcPr>
                </a:tc>
                <a:tc>
                  <a:txBody>
                    <a:bodyPr/>
                    <a:lstStyle/>
                    <a:p>
                      <a:pPr algn="ctr">
                        <a:lnSpc>
                          <a:spcPct val="100000"/>
                        </a:lnSpc>
                        <a:buNone/>
                      </a:pPr>
                      <a:r>
                        <a:rPr lang="ru-RU" sz="1400" b="1" strike="noStrike" spc="-1" dirty="0">
                          <a:solidFill>
                            <a:srgbClr val="568D11"/>
                          </a:solidFill>
                          <a:latin typeface="Calibri"/>
                          <a:ea typeface="DejaVu Sans"/>
                        </a:rPr>
                        <a:t>план</a:t>
                      </a:r>
                      <a:endParaRPr lang="ru-RU" sz="1400" b="0" strike="noStrike" spc="-1" dirty="0">
                        <a:latin typeface="XO Oriel"/>
                      </a:endParaRPr>
                    </a:p>
                  </a:txBody>
                  <a:tcPr anchor="ctr">
                    <a:lnL w="12240">
                      <a:noFill/>
                    </a:lnL>
                    <a:lnR w="12240">
                      <a:noFill/>
                    </a:lnR>
                    <a:lnT w="12240">
                      <a:noFill/>
                    </a:lnT>
                    <a:lnB w="38160">
                      <a:noFill/>
                    </a:lnB>
                    <a:gradFill rotWithShape="0">
                      <a:gsLst>
                        <a:gs pos="0">
                          <a:srgbClr val="97685E"/>
                        </a:gs>
                        <a:gs pos="100000">
                          <a:srgbClr val="D69287"/>
                        </a:gs>
                      </a:gsLst>
                      <a:lin ang="2700000"/>
                    </a:gradFill>
                  </a:tcPr>
                </a:tc>
                <a:tc>
                  <a:txBody>
                    <a:bodyPr/>
                    <a:lstStyle/>
                    <a:p>
                      <a:pPr algn="ctr">
                        <a:lnSpc>
                          <a:spcPct val="100000"/>
                        </a:lnSpc>
                        <a:buNone/>
                      </a:pPr>
                      <a:r>
                        <a:rPr lang="ru-RU" sz="1400" b="1" strike="noStrike" spc="-1" dirty="0">
                          <a:solidFill>
                            <a:srgbClr val="568D11"/>
                          </a:solidFill>
                          <a:latin typeface="Calibri"/>
                          <a:ea typeface="DejaVu Sans"/>
                        </a:rPr>
                        <a:t>исполнено</a:t>
                      </a:r>
                      <a:endParaRPr lang="ru-RU" sz="1400" b="0" strike="noStrike" spc="-1" dirty="0">
                        <a:latin typeface="XO Oriel"/>
                      </a:endParaRPr>
                    </a:p>
                  </a:txBody>
                  <a:tcPr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400" b="1" strike="noStrike" spc="-1" dirty="0">
                          <a:solidFill>
                            <a:srgbClr val="568D11"/>
                          </a:solidFill>
                          <a:latin typeface="Calibri"/>
                          <a:ea typeface="DejaVu Sans"/>
                        </a:rPr>
                        <a:t>% исполнения</a:t>
                      </a:r>
                      <a:endParaRPr lang="ru-RU" sz="1400" b="0" strike="noStrike" spc="-1" dirty="0">
                        <a:latin typeface="XO Oriel"/>
                      </a:endParaRPr>
                    </a:p>
                  </a:txBody>
                  <a:tcPr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0"/>
                  </a:ext>
                </a:extLst>
              </a:tr>
              <a:tr h="296068">
                <a:tc>
                  <a:txBody>
                    <a:bodyPr/>
                    <a:lstStyle/>
                    <a:p>
                      <a:pPr algn="ctr">
                        <a:lnSpc>
                          <a:spcPct val="100000"/>
                        </a:lnSpc>
                        <a:buNone/>
                      </a:pPr>
                      <a:r>
                        <a:rPr lang="ru-RU" sz="1200" b="0" strike="noStrike" spc="-1">
                          <a:solidFill>
                            <a:srgbClr val="101240"/>
                          </a:solidFill>
                          <a:latin typeface="Calibri"/>
                          <a:ea typeface="Arial Unicode MS"/>
                        </a:rPr>
                        <a:t>01</a:t>
                      </a:r>
                      <a:endParaRPr lang="ru-RU" sz="1200" b="0" strike="noStrike" spc="-1">
                        <a:latin typeface="XO Oriel"/>
                      </a:endParaRPr>
                    </a:p>
                  </a:txBody>
                  <a:tcPr marL="7560" marR="7560">
                    <a:lnL w="12240">
                      <a:noFill/>
                    </a:lnL>
                    <a:lnR w="12240">
                      <a:noFill/>
                    </a:lnR>
                    <a:lnT w="38160">
                      <a:noFill/>
                    </a:lnT>
                    <a:lnB w="12240">
                      <a:noFill/>
                    </a:lnB>
                    <a:gradFill rotWithShape="0">
                      <a:gsLst>
                        <a:gs pos="0">
                          <a:srgbClr val="97685E"/>
                        </a:gs>
                        <a:gs pos="100000">
                          <a:srgbClr val="D69287"/>
                        </a:gs>
                      </a:gsLst>
                      <a:lin ang="2700000"/>
                    </a:gradFill>
                  </a:tcPr>
                </a:tc>
                <a:tc>
                  <a:txBody>
                    <a:bodyPr/>
                    <a:lstStyle/>
                    <a:p>
                      <a:pPr>
                        <a:lnSpc>
                          <a:spcPct val="115000"/>
                        </a:lnSpc>
                        <a:buNone/>
                      </a:pPr>
                      <a:r>
                        <a:rPr lang="ru-RU" sz="1200" b="0" strike="noStrike" spc="-1">
                          <a:solidFill>
                            <a:srgbClr val="101240"/>
                          </a:solidFill>
                          <a:latin typeface="Calibri"/>
                          <a:ea typeface="Arial Unicode MS"/>
                        </a:rPr>
                        <a:t>Общегосударственные вопросы</a:t>
                      </a:r>
                      <a:endParaRPr lang="ru-RU" sz="1200" b="0" strike="noStrike" spc="-1">
                        <a:latin typeface="XO Oriel"/>
                      </a:endParaRPr>
                    </a:p>
                  </a:txBody>
                  <a:tcPr marL="68400" marR="68400">
                    <a:lnL w="12240">
                      <a:noFill/>
                    </a:lnL>
                    <a:lnR w="12240">
                      <a:noFill/>
                    </a:lnR>
                    <a:lnT w="3816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196 114,7</a:t>
                      </a:r>
                    </a:p>
                  </a:txBody>
                  <a:tcPr marL="68400" marR="68400" anchor="ctr">
                    <a:lnL w="12240">
                      <a:noFill/>
                    </a:lnL>
                    <a:lnR w="12240">
                      <a:noFill/>
                    </a:lnR>
                    <a:lnT w="3816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173 906,8</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15000"/>
                        </a:lnSpc>
                        <a:buNone/>
                      </a:pPr>
                      <a:r>
                        <a:rPr lang="ru-RU" sz="1200" b="0" strike="noStrike" spc="-1" dirty="0">
                          <a:latin typeface="XO Oriel"/>
                        </a:rPr>
                        <a:t>88,7</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1"/>
                  </a:ext>
                </a:extLst>
              </a:tr>
              <a:tr h="291893">
                <a:tc>
                  <a:txBody>
                    <a:bodyPr/>
                    <a:lstStyle/>
                    <a:p>
                      <a:pPr algn="ctr">
                        <a:lnSpc>
                          <a:spcPct val="100000"/>
                        </a:lnSpc>
                        <a:buNone/>
                      </a:pPr>
                      <a:r>
                        <a:rPr lang="ru-RU" sz="1200" b="0" strike="noStrike" spc="-1">
                          <a:solidFill>
                            <a:srgbClr val="101240"/>
                          </a:solidFill>
                          <a:latin typeface="Calibri"/>
                          <a:ea typeface="Arial Unicode MS"/>
                        </a:rPr>
                        <a:t>02</a:t>
                      </a:r>
                      <a:endParaRPr lang="ru-RU" sz="1200" b="0" strike="noStrike" spc="-1">
                        <a:latin typeface="XO Oriel"/>
                      </a:endParaRPr>
                    </a:p>
                  </a:txBody>
                  <a:tcPr marL="7560" marR="7560">
                    <a:lnL w="12240">
                      <a:noFill/>
                    </a:lnL>
                    <a:lnR w="12240">
                      <a:noFill/>
                    </a:lnR>
                    <a:lnT w="38160">
                      <a:noFill/>
                    </a:lnT>
                    <a:lnB w="12240">
                      <a:noFill/>
                    </a:lnB>
                    <a:gradFill rotWithShape="0">
                      <a:gsLst>
                        <a:gs pos="0">
                          <a:srgbClr val="97685E"/>
                        </a:gs>
                        <a:gs pos="100000">
                          <a:srgbClr val="D69287"/>
                        </a:gs>
                      </a:gsLst>
                      <a:lin ang="2700000"/>
                    </a:gradFill>
                  </a:tcPr>
                </a:tc>
                <a:tc>
                  <a:txBody>
                    <a:bodyPr/>
                    <a:lstStyle/>
                    <a:p>
                      <a:pPr>
                        <a:lnSpc>
                          <a:spcPct val="115000"/>
                        </a:lnSpc>
                        <a:buNone/>
                      </a:pPr>
                      <a:r>
                        <a:rPr lang="ru-RU" sz="1200" b="0" strike="noStrike" spc="-1">
                          <a:solidFill>
                            <a:srgbClr val="101240"/>
                          </a:solidFill>
                          <a:latin typeface="Calibri"/>
                          <a:ea typeface="Arial Unicode MS"/>
                        </a:rPr>
                        <a:t>Национальная оборона</a:t>
                      </a:r>
                      <a:endParaRPr lang="ru-RU" sz="1200" b="0" strike="noStrike" spc="-1">
                        <a:latin typeface="XO Oriel"/>
                      </a:endParaRPr>
                    </a:p>
                  </a:txBody>
                  <a:tcPr marL="68400" marR="68400">
                    <a:lnL w="12240">
                      <a:noFill/>
                    </a:lnL>
                    <a:lnR w="12240">
                      <a:noFill/>
                    </a:lnR>
                    <a:lnT w="3816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103,0</a:t>
                      </a:r>
                    </a:p>
                  </a:txBody>
                  <a:tcPr marL="68400" marR="68400" anchor="ctr">
                    <a:lnL w="12240">
                      <a:noFill/>
                    </a:lnL>
                    <a:lnR w="12240">
                      <a:noFill/>
                    </a:lnR>
                    <a:lnT w="3816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95,5</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92,7</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2"/>
                  </a:ext>
                </a:extLst>
              </a:tr>
              <a:tr h="504879">
                <a:tc>
                  <a:txBody>
                    <a:bodyPr/>
                    <a:lstStyle/>
                    <a:p>
                      <a:pPr algn="ctr">
                        <a:lnSpc>
                          <a:spcPct val="100000"/>
                        </a:lnSpc>
                        <a:buNone/>
                      </a:pPr>
                      <a:r>
                        <a:rPr lang="ru-RU" sz="1200" b="0" strike="noStrike" spc="-1">
                          <a:solidFill>
                            <a:srgbClr val="101240"/>
                          </a:solidFill>
                          <a:latin typeface="Calibri"/>
                          <a:ea typeface="Arial Unicode MS"/>
                        </a:rPr>
                        <a:t>03</a:t>
                      </a:r>
                      <a:endParaRPr lang="ru-RU" sz="1200" b="0" strike="noStrike" spc="-1">
                        <a:latin typeface="XO Oriel"/>
                      </a:endParaRPr>
                    </a:p>
                  </a:txBody>
                  <a:tcPr marL="7560" marR="756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15000"/>
                        </a:lnSpc>
                        <a:buNone/>
                      </a:pPr>
                      <a:r>
                        <a:rPr lang="ru-RU" sz="1200" b="0" strike="noStrike" spc="-1">
                          <a:solidFill>
                            <a:srgbClr val="101240"/>
                          </a:solidFill>
                          <a:latin typeface="Calibri"/>
                          <a:ea typeface="Arial Unicode MS"/>
                        </a:rPr>
                        <a:t>Национальная безопасность и правоохранительная деятельность</a:t>
                      </a:r>
                      <a:endParaRPr lang="ru-RU" sz="1200" b="0" strike="noStrike" spc="-1">
                        <a:latin typeface="XO Oriel"/>
                      </a:endParaRPr>
                    </a:p>
                  </a:txBody>
                  <a:tcPr marL="68400" marR="6840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21 013,9</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20 658,2</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15000"/>
                        </a:lnSpc>
                        <a:buNone/>
                      </a:pPr>
                      <a:r>
                        <a:rPr lang="ru-RU" sz="1200" b="0" strike="noStrike" spc="-1" dirty="0">
                          <a:latin typeface="XO Oriel"/>
                        </a:rPr>
                        <a:t>98,3</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3"/>
                  </a:ext>
                </a:extLst>
              </a:tr>
              <a:tr h="291893">
                <a:tc>
                  <a:txBody>
                    <a:bodyPr/>
                    <a:lstStyle/>
                    <a:p>
                      <a:pPr algn="ctr">
                        <a:lnSpc>
                          <a:spcPct val="100000"/>
                        </a:lnSpc>
                        <a:buNone/>
                      </a:pPr>
                      <a:r>
                        <a:rPr lang="ru-RU" sz="1200" b="0" strike="noStrike" spc="-1">
                          <a:solidFill>
                            <a:srgbClr val="101240"/>
                          </a:solidFill>
                          <a:latin typeface="Calibri"/>
                          <a:ea typeface="Arial Unicode MS"/>
                        </a:rPr>
                        <a:t>04</a:t>
                      </a:r>
                      <a:endParaRPr lang="ru-RU" sz="1200" b="0" strike="noStrike" spc="-1">
                        <a:latin typeface="XO Oriel"/>
                      </a:endParaRPr>
                    </a:p>
                  </a:txBody>
                  <a:tcPr marL="7560" marR="756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15000"/>
                        </a:lnSpc>
                        <a:buNone/>
                      </a:pPr>
                      <a:r>
                        <a:rPr lang="ru-RU" sz="1200" b="0" strike="noStrike" spc="-1">
                          <a:solidFill>
                            <a:srgbClr val="101240"/>
                          </a:solidFill>
                          <a:latin typeface="Calibri"/>
                          <a:ea typeface="Arial Unicode MS"/>
                        </a:rPr>
                        <a:t>Национальная экономика</a:t>
                      </a:r>
                      <a:r>
                        <a:rPr lang="en-US" sz="1200" b="0" strike="noStrike" spc="-1">
                          <a:solidFill>
                            <a:srgbClr val="101240"/>
                          </a:solidFill>
                          <a:latin typeface="Calibri"/>
                          <a:ea typeface="Arial Unicode MS"/>
                        </a:rPr>
                        <a:t> </a:t>
                      </a:r>
                      <a:endParaRPr lang="ru-RU" sz="1200" b="0" strike="noStrike" spc="-1">
                        <a:latin typeface="XO Oriel"/>
                      </a:endParaRPr>
                    </a:p>
                  </a:txBody>
                  <a:tcPr marL="68400" marR="6840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19 575,0</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17 601,4</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15000"/>
                        </a:lnSpc>
                        <a:buNone/>
                      </a:pPr>
                      <a:r>
                        <a:rPr lang="ru-RU" sz="1200" b="0" strike="noStrike" spc="-1" dirty="0">
                          <a:latin typeface="XO Oriel"/>
                        </a:rPr>
                        <a:t>89,9</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4"/>
                  </a:ext>
                </a:extLst>
              </a:tr>
              <a:tr h="329975">
                <a:tc>
                  <a:txBody>
                    <a:bodyPr/>
                    <a:lstStyle/>
                    <a:p>
                      <a:pPr algn="ctr">
                        <a:lnSpc>
                          <a:spcPct val="100000"/>
                        </a:lnSpc>
                        <a:buNone/>
                      </a:pPr>
                      <a:r>
                        <a:rPr lang="ru-RU" sz="1200" b="0" strike="noStrike" spc="-1">
                          <a:solidFill>
                            <a:srgbClr val="101240"/>
                          </a:solidFill>
                          <a:latin typeface="Calibri"/>
                          <a:ea typeface="Arial Unicode MS"/>
                        </a:rPr>
                        <a:t>05</a:t>
                      </a:r>
                      <a:endParaRPr lang="ru-RU" sz="1200" b="0" strike="noStrike" spc="-1">
                        <a:latin typeface="XO Oriel"/>
                      </a:endParaRPr>
                    </a:p>
                  </a:txBody>
                  <a:tcPr marL="7560" marR="756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15000"/>
                        </a:lnSpc>
                        <a:buNone/>
                      </a:pPr>
                      <a:r>
                        <a:rPr lang="ru-RU" sz="1200" b="0" strike="noStrike" spc="-1">
                          <a:solidFill>
                            <a:srgbClr val="101240"/>
                          </a:solidFill>
                          <a:latin typeface="Calibri"/>
                          <a:ea typeface="Arial Unicode MS"/>
                        </a:rPr>
                        <a:t>Жилищно-коммунальное хозяйство</a:t>
                      </a:r>
                      <a:endParaRPr lang="ru-RU" sz="1200" b="0" strike="noStrike" spc="-1">
                        <a:latin typeface="XO Oriel"/>
                      </a:endParaRPr>
                    </a:p>
                  </a:txBody>
                  <a:tcPr marL="68400" marR="6840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26 262,6</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15 966,7</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15000"/>
                        </a:lnSpc>
                        <a:buNone/>
                      </a:pPr>
                      <a:r>
                        <a:rPr lang="ru-RU" sz="1200" b="0" strike="noStrike" spc="-1" dirty="0">
                          <a:latin typeface="XO Oriel"/>
                        </a:rPr>
                        <a:t>60,8</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5"/>
                  </a:ext>
                </a:extLst>
              </a:tr>
              <a:tr h="329975">
                <a:tc>
                  <a:txBody>
                    <a:bodyPr/>
                    <a:lstStyle/>
                    <a:p>
                      <a:pPr algn="ctr">
                        <a:lnSpc>
                          <a:spcPct val="100000"/>
                        </a:lnSpc>
                        <a:buNone/>
                      </a:pPr>
                      <a:r>
                        <a:rPr lang="ru-RU" sz="1200" b="0" strike="noStrike" spc="-1">
                          <a:solidFill>
                            <a:srgbClr val="101240"/>
                          </a:solidFill>
                          <a:latin typeface="Calibri"/>
                          <a:ea typeface="Arial Unicode MS"/>
                        </a:rPr>
                        <a:t>07</a:t>
                      </a:r>
                      <a:endParaRPr lang="ru-RU" sz="1200" b="0" strike="noStrike" spc="-1">
                        <a:latin typeface="XO Oriel"/>
                      </a:endParaRPr>
                    </a:p>
                  </a:txBody>
                  <a:tcPr marL="7560" marR="756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15000"/>
                        </a:lnSpc>
                        <a:buNone/>
                      </a:pPr>
                      <a:r>
                        <a:rPr lang="ru-RU" sz="1200" b="0" strike="noStrike" spc="-1">
                          <a:solidFill>
                            <a:srgbClr val="101240"/>
                          </a:solidFill>
                          <a:latin typeface="Calibri"/>
                          <a:ea typeface="Arial Unicode MS"/>
                        </a:rPr>
                        <a:t>Образование</a:t>
                      </a:r>
                      <a:endParaRPr lang="ru-RU" sz="1200" b="0" strike="noStrike" spc="-1">
                        <a:latin typeface="XO Oriel"/>
                      </a:endParaRPr>
                    </a:p>
                  </a:txBody>
                  <a:tcPr marL="68400" marR="6840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1 983 919,3</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1 917 003,9</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15000"/>
                        </a:lnSpc>
                        <a:buNone/>
                      </a:pPr>
                      <a:r>
                        <a:rPr lang="ru-RU" sz="1200" b="0" strike="noStrike" spc="-1" dirty="0">
                          <a:latin typeface="XO Oriel"/>
                        </a:rPr>
                        <a:t>96,6</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6"/>
                  </a:ext>
                </a:extLst>
              </a:tr>
              <a:tr h="329975">
                <a:tc>
                  <a:txBody>
                    <a:bodyPr/>
                    <a:lstStyle/>
                    <a:p>
                      <a:pPr algn="ctr">
                        <a:lnSpc>
                          <a:spcPct val="100000"/>
                        </a:lnSpc>
                        <a:buNone/>
                      </a:pPr>
                      <a:r>
                        <a:rPr lang="ru-RU" sz="1200" b="0" strike="noStrike" spc="-1">
                          <a:solidFill>
                            <a:srgbClr val="101240"/>
                          </a:solidFill>
                          <a:latin typeface="Calibri"/>
                          <a:ea typeface="Arial Unicode MS"/>
                        </a:rPr>
                        <a:t>08</a:t>
                      </a:r>
                      <a:endParaRPr lang="ru-RU" sz="1200" b="0" strike="noStrike" spc="-1">
                        <a:latin typeface="XO Oriel"/>
                      </a:endParaRPr>
                    </a:p>
                  </a:txBody>
                  <a:tcPr marL="7560" marR="756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15000"/>
                        </a:lnSpc>
                        <a:buNone/>
                      </a:pPr>
                      <a:r>
                        <a:rPr lang="ru-RU" sz="1200" b="0" strike="noStrike" spc="-1">
                          <a:solidFill>
                            <a:srgbClr val="101240"/>
                          </a:solidFill>
                          <a:latin typeface="Calibri"/>
                          <a:ea typeface="Arial Unicode MS"/>
                        </a:rPr>
                        <a:t>Культура, кинематография</a:t>
                      </a:r>
                      <a:endParaRPr lang="ru-RU" sz="1200" b="0" strike="noStrike" spc="-1">
                        <a:latin typeface="XO Oriel"/>
                      </a:endParaRPr>
                    </a:p>
                  </a:txBody>
                  <a:tcPr marL="68400" marR="6840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10 159,5</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9 624,7</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15000"/>
                        </a:lnSpc>
                        <a:buNone/>
                      </a:pPr>
                      <a:r>
                        <a:rPr lang="ru-RU" sz="1200" b="0" strike="noStrike" spc="-1" dirty="0">
                          <a:latin typeface="XO Oriel"/>
                        </a:rPr>
                        <a:t>94,7</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7"/>
                  </a:ext>
                </a:extLst>
              </a:tr>
              <a:tr h="293114">
                <a:tc>
                  <a:txBody>
                    <a:bodyPr/>
                    <a:lstStyle/>
                    <a:p>
                      <a:pPr algn="ctr">
                        <a:lnSpc>
                          <a:spcPct val="100000"/>
                        </a:lnSpc>
                        <a:buNone/>
                      </a:pPr>
                      <a:r>
                        <a:rPr lang="ru-RU" sz="1200" b="0" strike="noStrike" spc="-1" dirty="0">
                          <a:latin typeface="Calibri" panose="020F0502020204030204" pitchFamily="34" charset="0"/>
                        </a:rPr>
                        <a:t>09</a:t>
                      </a:r>
                    </a:p>
                  </a:txBody>
                  <a:tcPr marL="7560" marR="756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15000"/>
                        </a:lnSpc>
                        <a:buNone/>
                      </a:pPr>
                      <a:r>
                        <a:rPr lang="ru-RU" sz="1200" b="0" strike="noStrike" spc="-1" dirty="0">
                          <a:latin typeface="Calibri" panose="020F0502020204030204" pitchFamily="34" charset="0"/>
                        </a:rPr>
                        <a:t>Здравоохранение</a:t>
                      </a:r>
                    </a:p>
                  </a:txBody>
                  <a:tcPr marL="68400" marR="6840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5 297,6</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3 632,8</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15000"/>
                        </a:lnSpc>
                        <a:buNone/>
                      </a:pPr>
                      <a:r>
                        <a:rPr lang="ru-RU" sz="1200" b="0" strike="noStrike" spc="-1" dirty="0">
                          <a:latin typeface="XO Oriel"/>
                        </a:rPr>
                        <a:t>68,6</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8"/>
                  </a:ext>
                </a:extLst>
              </a:tr>
              <a:tr h="5005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200" b="0" strike="noStrike" spc="-1" dirty="0">
                          <a:solidFill>
                            <a:srgbClr val="101240"/>
                          </a:solidFill>
                          <a:latin typeface="Calibri"/>
                          <a:ea typeface="Arial Unicode MS"/>
                        </a:rPr>
                        <a:t>10</a:t>
                      </a:r>
                      <a:endParaRPr lang="ru-RU" sz="1200" b="0" strike="noStrike" spc="-1" dirty="0">
                        <a:latin typeface="XO Oriel"/>
                      </a:endParaRPr>
                    </a:p>
                    <a:p>
                      <a:pPr algn="ctr">
                        <a:lnSpc>
                          <a:spcPct val="100000"/>
                        </a:lnSpc>
                        <a:buNone/>
                      </a:pPr>
                      <a:endParaRPr lang="ru-RU" sz="1200" b="0" strike="noStrike" spc="-1" dirty="0">
                        <a:latin typeface="XO Oriel"/>
                      </a:endParaRPr>
                    </a:p>
                  </a:txBody>
                  <a:tcPr marL="7560" marR="756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ru-RU" sz="1200" b="0" strike="noStrike" spc="-1" dirty="0">
                          <a:solidFill>
                            <a:srgbClr val="101240"/>
                          </a:solidFill>
                          <a:latin typeface="Calibri"/>
                          <a:ea typeface="Arial Unicode MS"/>
                        </a:rPr>
                        <a:t>Социальная политика</a:t>
                      </a:r>
                      <a:endParaRPr lang="ru-RU" sz="1200" b="0" strike="noStrike" spc="-1" dirty="0">
                        <a:latin typeface="XO Oriel"/>
                      </a:endParaRPr>
                    </a:p>
                    <a:p>
                      <a:pPr>
                        <a:lnSpc>
                          <a:spcPct val="115000"/>
                        </a:lnSpc>
                        <a:buNone/>
                      </a:pPr>
                      <a:endParaRPr lang="ru-RU" sz="1200" b="0" strike="noStrike" spc="-1" dirty="0">
                        <a:latin typeface="XO Oriel"/>
                      </a:endParaRPr>
                    </a:p>
                  </a:txBody>
                  <a:tcPr marL="68400" marR="6840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128 582,3</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126 602,6</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15000"/>
                        </a:lnSpc>
                        <a:buNone/>
                      </a:pPr>
                      <a:r>
                        <a:rPr lang="ru-RU" sz="1200" b="0" strike="noStrike" spc="-1" dirty="0">
                          <a:latin typeface="XO Oriel"/>
                        </a:rPr>
                        <a:t>98,5</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9"/>
                  </a:ext>
                </a:extLst>
              </a:tr>
              <a:tr h="500506">
                <a:tc>
                  <a:txBody>
                    <a:bodyPr/>
                    <a:lstStyle/>
                    <a:p>
                      <a:pPr algn="ctr">
                        <a:lnSpc>
                          <a:spcPct val="100000"/>
                        </a:lnSpc>
                        <a:buNone/>
                      </a:pPr>
                      <a:r>
                        <a:rPr lang="ru-RU" sz="1200" b="0" strike="noStrike" spc="-1" dirty="0">
                          <a:latin typeface="XO Oriel"/>
                        </a:rPr>
                        <a:t>11</a:t>
                      </a:r>
                    </a:p>
                  </a:txBody>
                  <a:tcPr marL="7560" marR="756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ru-RU" sz="1200" b="0" strike="noStrike" spc="-1" dirty="0">
                          <a:solidFill>
                            <a:srgbClr val="101240"/>
                          </a:solidFill>
                          <a:latin typeface="Calibri"/>
                          <a:ea typeface="Arial Unicode MS"/>
                        </a:rPr>
                        <a:t>Физическая культура и спорт </a:t>
                      </a:r>
                      <a:endParaRPr lang="ru-RU" sz="1200" b="0" strike="noStrike" spc="-1" dirty="0">
                        <a:latin typeface="XO Oriel"/>
                      </a:endParaRPr>
                    </a:p>
                    <a:p>
                      <a:pPr>
                        <a:lnSpc>
                          <a:spcPct val="115000"/>
                        </a:lnSpc>
                        <a:buNone/>
                      </a:pPr>
                      <a:endParaRPr lang="ru-RU" sz="1200" b="0" strike="noStrike" spc="-1" dirty="0">
                        <a:latin typeface="XO Oriel"/>
                      </a:endParaRPr>
                    </a:p>
                  </a:txBody>
                  <a:tcPr marL="68400" marR="6840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34 983,1</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34 846,8</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15000"/>
                        </a:lnSpc>
                        <a:buNone/>
                      </a:pPr>
                      <a:r>
                        <a:rPr lang="ru-RU" sz="1200" b="0" strike="noStrike" spc="-1" dirty="0">
                          <a:latin typeface="XO Oriel"/>
                        </a:rPr>
                        <a:t>99,6</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10"/>
                  </a:ext>
                </a:extLst>
              </a:tr>
              <a:tr h="500506">
                <a:tc>
                  <a:txBody>
                    <a:bodyPr/>
                    <a:lstStyle/>
                    <a:p>
                      <a:pPr algn="ctr">
                        <a:lnSpc>
                          <a:spcPct val="100000"/>
                        </a:lnSpc>
                        <a:buNone/>
                      </a:pPr>
                      <a:r>
                        <a:rPr lang="ru-RU" sz="1200" b="0" strike="noStrike" spc="-1" dirty="0">
                          <a:latin typeface="XO Oriel"/>
                        </a:rPr>
                        <a:t>12</a:t>
                      </a:r>
                    </a:p>
                  </a:txBody>
                  <a:tcPr marL="7560" marR="756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ru-RU" sz="1200" b="0" strike="noStrike" spc="-1" dirty="0">
                          <a:solidFill>
                            <a:srgbClr val="101240"/>
                          </a:solidFill>
                          <a:latin typeface="Calibri"/>
                          <a:ea typeface="Arial Unicode MS"/>
                        </a:rPr>
                        <a:t>Средства массовой информации</a:t>
                      </a:r>
                      <a:endParaRPr lang="ru-RU" sz="1200" b="0" strike="noStrike" spc="-1" dirty="0">
                        <a:latin typeface="XO Oriel"/>
                      </a:endParaRPr>
                    </a:p>
                    <a:p>
                      <a:pPr>
                        <a:lnSpc>
                          <a:spcPct val="115000"/>
                        </a:lnSpc>
                        <a:buNone/>
                      </a:pPr>
                      <a:endParaRPr lang="ru-RU" sz="1200" b="0" strike="noStrike" spc="-1" dirty="0">
                        <a:latin typeface="XO Oriel"/>
                      </a:endParaRPr>
                    </a:p>
                  </a:txBody>
                  <a:tcPr marL="68400" marR="6840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4 100,0</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4 052,3</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15000"/>
                        </a:lnSpc>
                        <a:buNone/>
                      </a:pPr>
                      <a:r>
                        <a:rPr lang="ru-RU" sz="1200" b="0" strike="noStrike" spc="-1" dirty="0">
                          <a:latin typeface="XO Oriel"/>
                        </a:rPr>
                        <a:t>98,8</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11"/>
                  </a:ext>
                </a:extLst>
              </a:tr>
              <a:tr h="335617">
                <a:tc>
                  <a:txBody>
                    <a:bodyPr/>
                    <a:lstStyle/>
                    <a:p>
                      <a:pPr algn="ctr"/>
                      <a:r>
                        <a:rPr lang="ru-RU" sz="1200" dirty="0">
                          <a:latin typeface="Calibri" panose="020F0502020204030204" pitchFamily="34" charset="0"/>
                        </a:rPr>
                        <a:t>14</a:t>
                      </a:r>
                    </a:p>
                  </a:txBody>
                  <a:tcPr marL="7560" marR="756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ru-RU" sz="1200" b="0" strike="noStrike" spc="-1" dirty="0">
                          <a:solidFill>
                            <a:srgbClr val="101240"/>
                          </a:solidFill>
                          <a:latin typeface="Calibri"/>
                          <a:ea typeface="Arial Unicode MS"/>
                        </a:rPr>
                        <a:t>Межбюджетные трансферты общего характера бюджетам бюджетной системы Российской Федерации </a:t>
                      </a:r>
                      <a:endParaRPr lang="ru-RU" sz="1200" b="0" strike="noStrike" spc="-1" dirty="0">
                        <a:latin typeface="XO Oriel"/>
                      </a:endParaRPr>
                    </a:p>
                  </a:txBody>
                  <a:tcPr marL="68400" marR="6840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solidFill>
                            <a:srgbClr val="101240"/>
                          </a:solidFill>
                          <a:latin typeface="Calibri"/>
                          <a:ea typeface="Arial Unicode MS"/>
                        </a:rPr>
                        <a:t>138 953,9</a:t>
                      </a:r>
                      <a:endParaRPr lang="ru-RU" sz="1200" b="0" strike="noStrike" spc="-1" dirty="0">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130 618,9</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15000"/>
                        </a:lnSpc>
                        <a:buNone/>
                      </a:pPr>
                      <a:r>
                        <a:rPr lang="ru-RU" sz="1200" b="0" strike="noStrike" spc="-1" dirty="0">
                          <a:latin typeface="XO Oriel"/>
                        </a:rPr>
                        <a:t>94,0</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12"/>
                  </a:ext>
                </a:extLst>
              </a:tr>
              <a:tr h="370412">
                <a:tc>
                  <a:txBody>
                    <a:bodyPr/>
                    <a:lstStyle/>
                    <a:p>
                      <a:endParaRPr lang="ru-RU"/>
                    </a:p>
                  </a:txBody>
                  <a:tcPr marL="7560" marR="756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15000"/>
                        </a:lnSpc>
                        <a:buNone/>
                      </a:pPr>
                      <a:r>
                        <a:rPr lang="ru-RU" sz="1200" b="1" strike="noStrike" spc="-1" dirty="0">
                          <a:solidFill>
                            <a:srgbClr val="101240"/>
                          </a:solidFill>
                          <a:latin typeface="Calibri"/>
                          <a:ea typeface="Arial Unicode MS"/>
                        </a:rPr>
                        <a:t>ВСЕГО</a:t>
                      </a:r>
                      <a:endParaRPr lang="ru-RU" sz="1200" b="0" strike="noStrike" spc="-1" dirty="0">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1" strike="noStrike" spc="-1" dirty="0">
                          <a:solidFill>
                            <a:srgbClr val="101240"/>
                          </a:solidFill>
                          <a:latin typeface="Calibri"/>
                          <a:ea typeface="Arial Unicode MS"/>
                        </a:rPr>
                        <a:t>2 569 064,9</a:t>
                      </a:r>
                      <a:endParaRPr lang="ru-RU" sz="1200" b="0" strike="noStrike" spc="-1" dirty="0">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1" strike="noStrike" spc="-1" dirty="0">
                          <a:solidFill>
                            <a:srgbClr val="101240"/>
                          </a:solidFill>
                          <a:latin typeface="Calibri"/>
                          <a:ea typeface="Arial Unicode MS"/>
                        </a:rPr>
                        <a:t>2 454 610,6</a:t>
                      </a:r>
                      <a:endParaRPr lang="ru-RU" sz="1200" b="0" strike="noStrike" spc="-1" dirty="0">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15000"/>
                        </a:lnSpc>
                        <a:buNone/>
                      </a:pPr>
                      <a:r>
                        <a:rPr lang="ru-RU" sz="1200" b="1" strike="noStrike" spc="-1" dirty="0">
                          <a:solidFill>
                            <a:srgbClr val="101240"/>
                          </a:solidFill>
                          <a:latin typeface="Calibri"/>
                          <a:ea typeface="Arial Unicode MS"/>
                        </a:rPr>
                        <a:t>95,5</a:t>
                      </a:r>
                      <a:endParaRPr lang="ru-RU" sz="1200" b="0" strike="noStrike" spc="-1" dirty="0">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13"/>
                  </a:ext>
                </a:extLst>
              </a:tr>
            </a:tbl>
          </a:graphicData>
        </a:graphic>
      </p:graphicFrame>
      <p:sp>
        <p:nvSpPr>
          <p:cNvPr id="392" name="TextBox 4"/>
          <p:cNvSpPr/>
          <p:nvPr/>
        </p:nvSpPr>
        <p:spPr>
          <a:xfrm>
            <a:off x="7668360" y="1104480"/>
            <a:ext cx="1294200" cy="272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ru-RU" sz="1200" b="0" strike="noStrike" spc="-1">
                <a:solidFill>
                  <a:srgbClr val="81D31A"/>
                </a:solidFill>
                <a:latin typeface="Times New Roman"/>
                <a:ea typeface="Times New Roman"/>
              </a:rPr>
              <a:t>    </a:t>
            </a:r>
            <a:endParaRPr lang="ru-RU" sz="1200" b="0" strike="noStrike" spc="-1">
              <a:latin typeface="XO Oriel"/>
            </a:endParaRPr>
          </a:p>
        </p:txBody>
      </p:sp>
      <p:sp>
        <p:nvSpPr>
          <p:cNvPr id="393" name="TextBox 8"/>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394" name="TextBox 9"/>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
        <p:nvSpPr>
          <p:cNvPr id="395" name="Прямоугольник 6"/>
          <p:cNvSpPr/>
          <p:nvPr/>
        </p:nvSpPr>
        <p:spPr>
          <a:xfrm>
            <a:off x="466200" y="464400"/>
            <a:ext cx="8211240" cy="364320"/>
          </a:xfrm>
          <a:prstGeom prst="rect">
            <a:avLst/>
          </a:prstGeom>
          <a:gradFill rotWithShape="0">
            <a:gsLst>
              <a:gs pos="0">
                <a:srgbClr val="977F7B"/>
              </a:gs>
              <a:gs pos="100000">
                <a:srgbClr val="D7B4AE"/>
              </a:gs>
            </a:gsLst>
            <a:lin ang="16200000"/>
          </a:gradFill>
          <a:ln w="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ru-RU" sz="1600" b="1" spc="-1" dirty="0">
                <a:solidFill>
                  <a:schemeClr val="accent2">
                    <a:lumMod val="50000"/>
                  </a:schemeClr>
                </a:solidFill>
                <a:latin typeface="Arial"/>
                <a:ea typeface="Times New Roman"/>
              </a:rPr>
              <a:t>ИСПОЛНЕНИЕ</a:t>
            </a:r>
            <a:r>
              <a:rPr lang="ru-RU" sz="1600" b="1" strike="noStrike" spc="-1" dirty="0">
                <a:solidFill>
                  <a:schemeClr val="accent2">
                    <a:lumMod val="50000"/>
                  </a:schemeClr>
                </a:solidFill>
                <a:latin typeface="Arial"/>
                <a:ea typeface="Times New Roman"/>
              </a:rPr>
              <a:t> РАСХОДОВ ПО РАЗДЕЛАМ</a:t>
            </a:r>
            <a:r>
              <a:rPr lang="ru-RU" sz="1800" b="1" strike="noStrike" spc="-1" dirty="0">
                <a:solidFill>
                  <a:schemeClr val="accent2">
                    <a:lumMod val="50000"/>
                  </a:schemeClr>
                </a:solidFill>
                <a:latin typeface="Arial"/>
                <a:ea typeface="Times New Roman"/>
              </a:rPr>
              <a:t>  </a:t>
            </a:r>
            <a:r>
              <a:rPr lang="ru-RU" sz="1100" b="1" strike="noStrike" spc="-1" dirty="0">
                <a:solidFill>
                  <a:schemeClr val="accent2">
                    <a:lumMod val="50000"/>
                  </a:schemeClr>
                </a:solidFill>
                <a:latin typeface="Arial"/>
                <a:ea typeface="Times New Roman"/>
              </a:rPr>
              <a:t>ТЫС. РУБЛЕЙ</a:t>
            </a:r>
            <a:endParaRPr lang="ru-RU" sz="1100" b="0" strike="noStrike" spc="-1" dirty="0">
              <a:solidFill>
                <a:schemeClr val="accent2">
                  <a:lumMod val="50000"/>
                </a:schemeClr>
              </a:solidFill>
              <a:latin typeface="XO Orie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0">
          <a:gsLst>
            <a:gs pos="0">
              <a:srgbClr val="5BB9FF"/>
            </a:gs>
            <a:gs pos="100000">
              <a:srgbClr val="9CD4FF"/>
            </a:gs>
          </a:gsLst>
          <a:lin ang="13500000"/>
        </a:gradFill>
        <a:effectLst/>
      </p:bgPr>
    </p:bg>
    <p:spTree>
      <p:nvGrpSpPr>
        <p:cNvPr id="1" name=""/>
        <p:cNvGrpSpPr/>
        <p:nvPr/>
      </p:nvGrpSpPr>
      <p:grpSpPr>
        <a:xfrm>
          <a:off x="0" y="0"/>
          <a:ext cx="0" cy="0"/>
          <a:chOff x="0" y="0"/>
          <a:chExt cx="0" cy="0"/>
        </a:xfrm>
      </p:grpSpPr>
      <p:sp>
        <p:nvSpPr>
          <p:cNvPr id="396" name="Овал 3"/>
          <p:cNvSpPr/>
          <p:nvPr/>
        </p:nvSpPr>
        <p:spPr>
          <a:xfrm>
            <a:off x="3601440" y="2935800"/>
            <a:ext cx="1864080" cy="1159200"/>
          </a:xfrm>
          <a:prstGeom prst="ellipse">
            <a:avLst/>
          </a:prstGeom>
          <a:solidFill>
            <a:schemeClr val="accent6">
              <a:lumMod val="60000"/>
              <a:lumOff val="40000"/>
            </a:schemeClr>
          </a:solidFill>
          <a:ln w="60325">
            <a:noFill/>
          </a:ln>
          <a:effectLst>
            <a:outerShdw blurRad="190440" dist="228593"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buNone/>
            </a:pPr>
            <a:r>
              <a:rPr lang="ru-RU" sz="1400" b="1" strike="noStrike" spc="-1" dirty="0">
                <a:solidFill>
                  <a:srgbClr val="000000"/>
                </a:solidFill>
                <a:latin typeface="Calibri"/>
                <a:ea typeface="DejaVu Sans"/>
              </a:rPr>
              <a:t>2 454 610</a:t>
            </a:r>
            <a:r>
              <a:rPr lang="en-US" sz="1400" b="1" strike="noStrike" spc="-1" dirty="0">
                <a:solidFill>
                  <a:srgbClr val="000000"/>
                </a:solidFill>
                <a:latin typeface="Calibri"/>
                <a:ea typeface="DejaVu Sans"/>
              </a:rPr>
              <a:t>,</a:t>
            </a:r>
            <a:r>
              <a:rPr lang="ru-RU" sz="1400" b="1" strike="noStrike" spc="-1" dirty="0">
                <a:solidFill>
                  <a:srgbClr val="000000"/>
                </a:solidFill>
                <a:latin typeface="Calibri"/>
                <a:ea typeface="DejaVu Sans"/>
              </a:rPr>
              <a:t>6</a:t>
            </a:r>
            <a:endParaRPr lang="ru-RU" sz="1400" b="0" strike="noStrike" spc="-1" dirty="0">
              <a:latin typeface="XO Oriel"/>
            </a:endParaRPr>
          </a:p>
          <a:p>
            <a:pPr algn="ctr">
              <a:lnSpc>
                <a:spcPct val="100000"/>
              </a:lnSpc>
              <a:buNone/>
            </a:pPr>
            <a:r>
              <a:rPr lang="ru-RU" sz="1400" b="1" strike="noStrike" spc="-1" dirty="0">
                <a:solidFill>
                  <a:srgbClr val="000000"/>
                </a:solidFill>
                <a:latin typeface="Calibri"/>
                <a:ea typeface="DejaVu Sans"/>
              </a:rPr>
              <a:t>тысяч рублей</a:t>
            </a:r>
            <a:endParaRPr lang="ru-RU" sz="1400" b="0" strike="noStrike" spc="-1" dirty="0">
              <a:latin typeface="XO Oriel"/>
            </a:endParaRPr>
          </a:p>
        </p:txBody>
      </p:sp>
      <p:sp>
        <p:nvSpPr>
          <p:cNvPr id="397" name="Стрелка вниз 4"/>
          <p:cNvSpPr/>
          <p:nvPr/>
        </p:nvSpPr>
        <p:spPr>
          <a:xfrm rot="1466400">
            <a:off x="4794840" y="1459440"/>
            <a:ext cx="299880" cy="1265040"/>
          </a:xfrm>
          <a:prstGeom prst="downArrow">
            <a:avLst>
              <a:gd name="adj1" fmla="val 50000"/>
              <a:gd name="adj2" fmla="val 50000"/>
            </a:avLst>
          </a:prstGeom>
          <a:solidFill>
            <a:schemeClr val="accent6">
              <a:lumMod val="60000"/>
              <a:lumOff val="40000"/>
            </a:schemeClr>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398" name="Скругленный прямоугольник 5"/>
          <p:cNvSpPr/>
          <p:nvPr/>
        </p:nvSpPr>
        <p:spPr>
          <a:xfrm>
            <a:off x="4600440" y="1225440"/>
            <a:ext cx="1103400" cy="448200"/>
          </a:xfrm>
          <a:prstGeom prst="roundRect">
            <a:avLst>
              <a:gd name="adj" fmla="val 16667"/>
            </a:avLst>
          </a:prstGeom>
          <a:solidFill>
            <a:srgbClr val="FFA6A6"/>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buNone/>
            </a:pPr>
            <a:r>
              <a:rPr lang="ru-RU" sz="1200" b="1" strike="noStrike" spc="-1" dirty="0">
                <a:solidFill>
                  <a:srgbClr val="000000"/>
                </a:solidFill>
                <a:latin typeface="Calibri"/>
                <a:ea typeface="DejaVu Sans"/>
              </a:rPr>
              <a:t>73 033,9 </a:t>
            </a:r>
            <a:endParaRPr lang="ru-RU" sz="1200" b="0" strike="noStrike" spc="-1" dirty="0">
              <a:latin typeface="XO Oriel"/>
            </a:endParaRPr>
          </a:p>
          <a:p>
            <a:pPr algn="ctr">
              <a:lnSpc>
                <a:spcPct val="100000"/>
              </a:lnSpc>
              <a:buNone/>
            </a:pPr>
            <a:r>
              <a:rPr lang="ru-RU" sz="1200" b="1" strike="noStrike" spc="-1" dirty="0">
                <a:solidFill>
                  <a:srgbClr val="000000"/>
                </a:solidFill>
                <a:latin typeface="Calibri"/>
                <a:ea typeface="DejaVu Sans"/>
              </a:rPr>
              <a:t>(3,0 %)</a:t>
            </a:r>
            <a:endParaRPr lang="ru-RU" sz="1200" b="0" strike="noStrike" spc="-1" dirty="0">
              <a:latin typeface="XO Oriel"/>
            </a:endParaRPr>
          </a:p>
        </p:txBody>
      </p:sp>
      <p:sp>
        <p:nvSpPr>
          <p:cNvPr id="399" name="Стрелка вниз 8"/>
          <p:cNvSpPr/>
          <p:nvPr/>
        </p:nvSpPr>
        <p:spPr>
          <a:xfrm rot="4938600">
            <a:off x="6156360" y="2963880"/>
            <a:ext cx="299880" cy="1265040"/>
          </a:xfrm>
          <a:prstGeom prst="downArrow">
            <a:avLst>
              <a:gd name="adj1" fmla="val 50000"/>
              <a:gd name="adj2" fmla="val 50000"/>
            </a:avLst>
          </a:prstGeom>
          <a:solidFill>
            <a:schemeClr val="accent6">
              <a:lumMod val="60000"/>
              <a:lumOff val="40000"/>
            </a:schemeClr>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00" name="Скругленный прямоугольник 9"/>
          <p:cNvSpPr/>
          <p:nvPr/>
        </p:nvSpPr>
        <p:spPr>
          <a:xfrm>
            <a:off x="6600240" y="3290400"/>
            <a:ext cx="1112040" cy="448200"/>
          </a:xfrm>
          <a:prstGeom prst="roundRect">
            <a:avLst>
              <a:gd name="adj" fmla="val 16667"/>
            </a:avLst>
          </a:prstGeom>
          <a:solidFill>
            <a:srgbClr val="ACB20C"/>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buNone/>
            </a:pPr>
            <a:r>
              <a:rPr lang="ru-RU" sz="1200" b="1" strike="noStrike" spc="-1" dirty="0">
                <a:solidFill>
                  <a:srgbClr val="000000"/>
                </a:solidFill>
                <a:latin typeface="Calibri"/>
                <a:ea typeface="DejaVu Sans"/>
              </a:rPr>
              <a:t>300 157,7 (12,2 %)</a:t>
            </a:r>
            <a:endParaRPr lang="ru-RU" sz="1200" b="0" strike="noStrike" spc="-1" dirty="0">
              <a:latin typeface="XO Oriel"/>
            </a:endParaRPr>
          </a:p>
        </p:txBody>
      </p:sp>
      <p:sp>
        <p:nvSpPr>
          <p:cNvPr id="401" name="Стрелка вниз 10"/>
          <p:cNvSpPr/>
          <p:nvPr/>
        </p:nvSpPr>
        <p:spPr>
          <a:xfrm rot="2533800">
            <a:off x="5488200" y="1492560"/>
            <a:ext cx="279720" cy="1506960"/>
          </a:xfrm>
          <a:prstGeom prst="downArrow">
            <a:avLst>
              <a:gd name="adj1" fmla="val 50000"/>
              <a:gd name="adj2" fmla="val 50000"/>
            </a:avLst>
          </a:prstGeom>
          <a:solidFill>
            <a:schemeClr val="accent6">
              <a:lumMod val="60000"/>
              <a:lumOff val="40000"/>
            </a:schemeClr>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02" name="Скругленный прямоугольник 11"/>
          <p:cNvSpPr/>
          <p:nvPr/>
        </p:nvSpPr>
        <p:spPr>
          <a:xfrm>
            <a:off x="5797800" y="1606680"/>
            <a:ext cx="1103400" cy="448200"/>
          </a:xfrm>
          <a:prstGeom prst="roundRect">
            <a:avLst>
              <a:gd name="adj" fmla="val 16667"/>
            </a:avLst>
          </a:prstGeom>
          <a:solidFill>
            <a:srgbClr val="DEE6EF"/>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buNone/>
            </a:pPr>
            <a:r>
              <a:rPr lang="ru-RU" sz="1200" b="1" strike="noStrike" spc="-1" dirty="0">
                <a:solidFill>
                  <a:srgbClr val="000000"/>
                </a:solidFill>
                <a:latin typeface="Calibri"/>
                <a:ea typeface="DejaVu Sans"/>
              </a:rPr>
              <a:t>34 846,8</a:t>
            </a:r>
            <a:endParaRPr lang="ru-RU" sz="1200" b="0" strike="noStrike" spc="-1" dirty="0">
              <a:latin typeface="XO Oriel"/>
            </a:endParaRPr>
          </a:p>
          <a:p>
            <a:pPr algn="ctr">
              <a:lnSpc>
                <a:spcPct val="100000"/>
              </a:lnSpc>
              <a:buNone/>
            </a:pPr>
            <a:r>
              <a:rPr lang="ru-RU" sz="1200" b="1" strike="noStrike" spc="-1" dirty="0">
                <a:solidFill>
                  <a:srgbClr val="000000"/>
                </a:solidFill>
                <a:latin typeface="Calibri"/>
                <a:ea typeface="DejaVu Sans"/>
              </a:rPr>
              <a:t>(1,4 %)</a:t>
            </a:r>
            <a:endParaRPr lang="ru-RU" sz="1200" b="0" strike="noStrike" spc="-1" dirty="0">
              <a:latin typeface="XO Oriel"/>
            </a:endParaRPr>
          </a:p>
        </p:txBody>
      </p:sp>
      <p:sp>
        <p:nvSpPr>
          <p:cNvPr id="403" name="Стрелка вниз 12"/>
          <p:cNvSpPr/>
          <p:nvPr/>
        </p:nvSpPr>
        <p:spPr>
          <a:xfrm rot="20208000">
            <a:off x="3801600" y="1310760"/>
            <a:ext cx="299880" cy="1417680"/>
          </a:xfrm>
          <a:prstGeom prst="downArrow">
            <a:avLst>
              <a:gd name="adj1" fmla="val 50000"/>
              <a:gd name="adj2" fmla="val 50000"/>
            </a:avLst>
          </a:prstGeom>
          <a:solidFill>
            <a:schemeClr val="accent6">
              <a:lumMod val="60000"/>
              <a:lumOff val="40000"/>
            </a:schemeClr>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04" name="Скругленный прямоугольник 13"/>
          <p:cNvSpPr/>
          <p:nvPr/>
        </p:nvSpPr>
        <p:spPr>
          <a:xfrm>
            <a:off x="3311640" y="1229760"/>
            <a:ext cx="1103400" cy="448200"/>
          </a:xfrm>
          <a:prstGeom prst="roundRect">
            <a:avLst>
              <a:gd name="adj" fmla="val 16667"/>
            </a:avLst>
          </a:prstGeom>
          <a:solidFill>
            <a:srgbClr val="729FCF"/>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buNone/>
            </a:pPr>
            <a:r>
              <a:rPr lang="ru-RU" sz="1200" b="1" strike="noStrike" spc="-1" dirty="0">
                <a:solidFill>
                  <a:srgbClr val="000000"/>
                </a:solidFill>
                <a:latin typeface="Calibri"/>
                <a:ea typeface="DejaVu Sans"/>
              </a:rPr>
              <a:t>1 842 152,4 (75,1%)</a:t>
            </a:r>
            <a:endParaRPr lang="ru-RU" sz="1200" b="0" strike="noStrike" spc="-1" dirty="0">
              <a:latin typeface="XO Oriel"/>
            </a:endParaRPr>
          </a:p>
        </p:txBody>
      </p:sp>
      <p:sp>
        <p:nvSpPr>
          <p:cNvPr id="405" name="Стрелка вниз 14"/>
          <p:cNvSpPr/>
          <p:nvPr/>
        </p:nvSpPr>
        <p:spPr>
          <a:xfrm rot="18995400">
            <a:off x="3218400" y="1540800"/>
            <a:ext cx="279720" cy="1426320"/>
          </a:xfrm>
          <a:prstGeom prst="downArrow">
            <a:avLst>
              <a:gd name="adj1" fmla="val 50000"/>
              <a:gd name="adj2" fmla="val 50000"/>
            </a:avLst>
          </a:prstGeom>
          <a:solidFill>
            <a:schemeClr val="accent6">
              <a:lumMod val="60000"/>
              <a:lumOff val="40000"/>
            </a:schemeClr>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06" name="Скругленный прямоугольник 15"/>
          <p:cNvSpPr/>
          <p:nvPr/>
        </p:nvSpPr>
        <p:spPr>
          <a:xfrm>
            <a:off x="1999080" y="1455480"/>
            <a:ext cx="1103400" cy="448200"/>
          </a:xfrm>
          <a:prstGeom prst="roundRect">
            <a:avLst>
              <a:gd name="adj" fmla="val 16667"/>
            </a:avLst>
          </a:prstGeom>
          <a:solidFill>
            <a:srgbClr val="FF5429"/>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buNone/>
            </a:pPr>
            <a:r>
              <a:rPr lang="ru-RU" sz="1200" b="1" strike="noStrike" spc="-1" dirty="0">
                <a:solidFill>
                  <a:srgbClr val="000000"/>
                </a:solidFill>
                <a:latin typeface="Calibri"/>
                <a:ea typeface="DejaVu Sans"/>
              </a:rPr>
              <a:t>69 358,2 </a:t>
            </a:r>
            <a:endParaRPr lang="ru-RU" sz="1200" b="0" strike="noStrike" spc="-1" dirty="0">
              <a:latin typeface="XO Oriel"/>
            </a:endParaRPr>
          </a:p>
          <a:p>
            <a:pPr algn="ctr">
              <a:lnSpc>
                <a:spcPct val="100000"/>
              </a:lnSpc>
              <a:buNone/>
            </a:pPr>
            <a:r>
              <a:rPr lang="ru-RU" sz="1200" b="1" strike="noStrike" spc="-1" dirty="0">
                <a:solidFill>
                  <a:srgbClr val="000000"/>
                </a:solidFill>
                <a:latin typeface="Calibri"/>
                <a:ea typeface="DejaVu Sans"/>
              </a:rPr>
              <a:t>(2,8 %)</a:t>
            </a:r>
            <a:endParaRPr lang="ru-RU" sz="1200" b="0" strike="noStrike" spc="-1" dirty="0">
              <a:latin typeface="XO Oriel"/>
            </a:endParaRPr>
          </a:p>
        </p:txBody>
      </p:sp>
      <p:sp>
        <p:nvSpPr>
          <p:cNvPr id="407" name="Стрелка вниз 16"/>
          <p:cNvSpPr/>
          <p:nvPr/>
        </p:nvSpPr>
        <p:spPr>
          <a:xfrm rot="3516600">
            <a:off x="5886000" y="2017800"/>
            <a:ext cx="279720" cy="1355040"/>
          </a:xfrm>
          <a:prstGeom prst="downArrow">
            <a:avLst>
              <a:gd name="adj1" fmla="val 50000"/>
              <a:gd name="adj2" fmla="val 50000"/>
            </a:avLst>
          </a:prstGeom>
          <a:solidFill>
            <a:schemeClr val="accent6">
              <a:lumMod val="60000"/>
              <a:lumOff val="40000"/>
            </a:schemeClr>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08" name="Скругленный прямоугольник 16"/>
          <p:cNvSpPr/>
          <p:nvPr/>
        </p:nvSpPr>
        <p:spPr>
          <a:xfrm>
            <a:off x="6491880" y="2142000"/>
            <a:ext cx="1103400" cy="448200"/>
          </a:xfrm>
          <a:prstGeom prst="roundRect">
            <a:avLst>
              <a:gd name="adj" fmla="val 16667"/>
            </a:avLst>
          </a:prstGeom>
          <a:solidFill>
            <a:srgbClr val="81D41A"/>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buNone/>
            </a:pPr>
            <a:r>
              <a:rPr lang="ru-RU" sz="1200" b="1" strike="noStrike" spc="-1" dirty="0">
                <a:solidFill>
                  <a:srgbClr val="000000"/>
                </a:solidFill>
                <a:latin typeface="Calibri"/>
                <a:ea typeface="DejaVu Sans"/>
              </a:rPr>
              <a:t>22 573,9</a:t>
            </a:r>
            <a:endParaRPr lang="ru-RU" sz="1200" b="0" strike="noStrike" spc="-1" dirty="0">
              <a:latin typeface="XO Oriel"/>
            </a:endParaRPr>
          </a:p>
          <a:p>
            <a:pPr algn="ctr">
              <a:lnSpc>
                <a:spcPct val="100000"/>
              </a:lnSpc>
              <a:buNone/>
            </a:pPr>
            <a:r>
              <a:rPr lang="ru-RU" sz="1200" b="1" strike="noStrike" spc="-1" dirty="0">
                <a:solidFill>
                  <a:srgbClr val="000000"/>
                </a:solidFill>
                <a:latin typeface="Calibri"/>
                <a:ea typeface="DejaVu Sans"/>
              </a:rPr>
              <a:t> (0,9 %)</a:t>
            </a:r>
            <a:endParaRPr lang="ru-RU" sz="1200" b="0" strike="noStrike" spc="-1" dirty="0">
              <a:latin typeface="XO Oriel"/>
            </a:endParaRPr>
          </a:p>
        </p:txBody>
      </p:sp>
      <p:sp>
        <p:nvSpPr>
          <p:cNvPr id="409" name="Стрелка вниз 17"/>
          <p:cNvSpPr/>
          <p:nvPr/>
        </p:nvSpPr>
        <p:spPr>
          <a:xfrm rot="17781600">
            <a:off x="2748960" y="1929600"/>
            <a:ext cx="279720" cy="1469160"/>
          </a:xfrm>
          <a:prstGeom prst="downArrow">
            <a:avLst>
              <a:gd name="adj1" fmla="val 50000"/>
              <a:gd name="adj2" fmla="val 50000"/>
            </a:avLst>
          </a:prstGeom>
          <a:solidFill>
            <a:schemeClr val="accent6">
              <a:lumMod val="60000"/>
              <a:lumOff val="40000"/>
            </a:schemeClr>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10" name="Скругленный прямоугольник 17"/>
          <p:cNvSpPr/>
          <p:nvPr/>
        </p:nvSpPr>
        <p:spPr>
          <a:xfrm>
            <a:off x="1369800" y="2022120"/>
            <a:ext cx="1103400" cy="448200"/>
          </a:xfrm>
          <a:prstGeom prst="roundRect">
            <a:avLst>
              <a:gd name="adj" fmla="val 16667"/>
            </a:avLst>
          </a:prstGeom>
          <a:solidFill>
            <a:srgbClr val="FFD7D7"/>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buNone/>
            </a:pPr>
            <a:r>
              <a:rPr lang="ru-RU" sz="1200" b="1" strike="noStrike" spc="-1" dirty="0">
                <a:solidFill>
                  <a:srgbClr val="000000"/>
                </a:solidFill>
                <a:latin typeface="Calibri"/>
                <a:ea typeface="DejaVu Sans"/>
              </a:rPr>
              <a:t>50 151,0 </a:t>
            </a:r>
            <a:endParaRPr lang="ru-RU" sz="1200" b="0" strike="noStrike" spc="-1" dirty="0">
              <a:latin typeface="XO Oriel"/>
            </a:endParaRPr>
          </a:p>
          <a:p>
            <a:pPr algn="ctr">
              <a:lnSpc>
                <a:spcPct val="100000"/>
              </a:lnSpc>
              <a:buNone/>
            </a:pPr>
            <a:r>
              <a:rPr lang="ru-RU" sz="1200" b="1" strike="noStrike" spc="-1" dirty="0">
                <a:solidFill>
                  <a:srgbClr val="000000"/>
                </a:solidFill>
                <a:latin typeface="Calibri"/>
                <a:ea typeface="DejaVu Sans"/>
              </a:rPr>
              <a:t>( 2,0 %)</a:t>
            </a:r>
            <a:endParaRPr lang="ru-RU" sz="1200" b="0" strike="noStrike" spc="-1" dirty="0">
              <a:latin typeface="XO Oriel"/>
            </a:endParaRPr>
          </a:p>
        </p:txBody>
      </p:sp>
      <p:sp>
        <p:nvSpPr>
          <p:cNvPr id="411" name="Стрелка вниз 18"/>
          <p:cNvSpPr/>
          <p:nvPr/>
        </p:nvSpPr>
        <p:spPr>
          <a:xfrm rot="17205000">
            <a:off x="2541960" y="2401560"/>
            <a:ext cx="279720" cy="1393200"/>
          </a:xfrm>
          <a:prstGeom prst="downArrow">
            <a:avLst>
              <a:gd name="adj1" fmla="val 50000"/>
              <a:gd name="adj2" fmla="val 50000"/>
            </a:avLst>
          </a:prstGeom>
          <a:solidFill>
            <a:schemeClr val="accent6">
              <a:lumMod val="60000"/>
              <a:lumOff val="40000"/>
            </a:schemeClr>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12" name="Скругленный прямоугольник 18"/>
          <p:cNvSpPr/>
          <p:nvPr/>
        </p:nvSpPr>
        <p:spPr>
          <a:xfrm>
            <a:off x="1364400" y="2623680"/>
            <a:ext cx="1103400" cy="448200"/>
          </a:xfrm>
          <a:prstGeom prst="roundRect">
            <a:avLst>
              <a:gd name="adj" fmla="val 16667"/>
            </a:avLst>
          </a:prstGeom>
          <a:solidFill>
            <a:srgbClr val="FFD428"/>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buNone/>
            </a:pPr>
            <a:r>
              <a:rPr lang="ru-RU" sz="1200" b="1" strike="noStrike" spc="-1" dirty="0">
                <a:solidFill>
                  <a:srgbClr val="000000"/>
                </a:solidFill>
                <a:latin typeface="XO Oriel"/>
                <a:ea typeface="DejaVu Sans"/>
              </a:rPr>
              <a:t> 36</a:t>
            </a:r>
            <a:r>
              <a:rPr lang="ru-RU" sz="1200" b="1" strike="noStrike" spc="-1" dirty="0">
                <a:solidFill>
                  <a:srgbClr val="000000"/>
                </a:solidFill>
                <a:latin typeface="Calibri"/>
                <a:ea typeface="DejaVu Sans"/>
              </a:rPr>
              <a:t> 101,4 </a:t>
            </a:r>
            <a:endParaRPr lang="ru-RU" sz="1200" b="0" strike="noStrike" spc="-1" dirty="0">
              <a:latin typeface="XO Oriel"/>
            </a:endParaRPr>
          </a:p>
          <a:p>
            <a:pPr algn="ctr">
              <a:lnSpc>
                <a:spcPct val="100000"/>
              </a:lnSpc>
              <a:buNone/>
            </a:pPr>
            <a:r>
              <a:rPr lang="ru-RU" sz="1200" b="1" strike="noStrike" spc="-1" dirty="0">
                <a:solidFill>
                  <a:srgbClr val="000000"/>
                </a:solidFill>
                <a:latin typeface="Calibri"/>
                <a:ea typeface="DejaVu Sans"/>
              </a:rPr>
              <a:t>( 1,5 %)</a:t>
            </a:r>
            <a:endParaRPr lang="ru-RU" sz="1200" b="0" strike="noStrike" spc="-1" dirty="0">
              <a:latin typeface="XO Oriel"/>
            </a:endParaRPr>
          </a:p>
        </p:txBody>
      </p:sp>
      <p:sp>
        <p:nvSpPr>
          <p:cNvPr id="413" name="Стрелка вниз 19"/>
          <p:cNvSpPr/>
          <p:nvPr/>
        </p:nvSpPr>
        <p:spPr>
          <a:xfrm rot="4116600">
            <a:off x="6101280" y="2418120"/>
            <a:ext cx="279720" cy="1355040"/>
          </a:xfrm>
          <a:prstGeom prst="downArrow">
            <a:avLst>
              <a:gd name="adj1" fmla="val 50000"/>
              <a:gd name="adj2" fmla="val 50000"/>
            </a:avLst>
          </a:prstGeom>
          <a:solidFill>
            <a:schemeClr val="accent6">
              <a:lumMod val="60000"/>
              <a:lumOff val="40000"/>
            </a:schemeClr>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14" name="Скругленный прямоугольник 19"/>
          <p:cNvSpPr/>
          <p:nvPr/>
        </p:nvSpPr>
        <p:spPr>
          <a:xfrm>
            <a:off x="6600240" y="2678760"/>
            <a:ext cx="1103400" cy="448200"/>
          </a:xfrm>
          <a:prstGeom prst="roundRect">
            <a:avLst>
              <a:gd name="adj" fmla="val 16667"/>
            </a:avLst>
          </a:prstGeom>
          <a:solidFill>
            <a:schemeClr val="accent4">
              <a:lumMod val="50000"/>
            </a:schemeClr>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buNone/>
            </a:pPr>
            <a:r>
              <a:rPr lang="ru-RU" sz="1200" b="1" strike="noStrike" spc="-1" dirty="0">
                <a:solidFill>
                  <a:srgbClr val="000000"/>
                </a:solidFill>
                <a:latin typeface="Calibri"/>
                <a:ea typeface="DejaVu Sans"/>
              </a:rPr>
              <a:t>9 145,6 </a:t>
            </a:r>
            <a:endParaRPr lang="ru-RU" sz="1200" b="0" strike="noStrike" spc="-1" dirty="0">
              <a:latin typeface="XO Oriel"/>
            </a:endParaRPr>
          </a:p>
          <a:p>
            <a:pPr algn="ctr">
              <a:lnSpc>
                <a:spcPct val="100000"/>
              </a:lnSpc>
              <a:buNone/>
            </a:pPr>
            <a:r>
              <a:rPr lang="ru-RU" sz="1200" b="1" strike="noStrike" spc="-1" dirty="0">
                <a:solidFill>
                  <a:srgbClr val="000000"/>
                </a:solidFill>
                <a:latin typeface="Calibri"/>
                <a:ea typeface="DejaVu Sans"/>
              </a:rPr>
              <a:t>(0,4 %)</a:t>
            </a:r>
            <a:endParaRPr lang="ru-RU" sz="1200" b="0" strike="noStrike" spc="-1" dirty="0">
              <a:latin typeface="XO Oriel"/>
            </a:endParaRPr>
          </a:p>
        </p:txBody>
      </p:sp>
      <p:sp>
        <p:nvSpPr>
          <p:cNvPr id="415" name="Стрелка вниз 20"/>
          <p:cNvSpPr/>
          <p:nvPr/>
        </p:nvSpPr>
        <p:spPr>
          <a:xfrm rot="16607400">
            <a:off x="2463480" y="2860200"/>
            <a:ext cx="279720" cy="1393200"/>
          </a:xfrm>
          <a:prstGeom prst="downArrow">
            <a:avLst>
              <a:gd name="adj1" fmla="val 50000"/>
              <a:gd name="adj2" fmla="val 50000"/>
            </a:avLst>
          </a:prstGeom>
          <a:solidFill>
            <a:schemeClr val="accent6">
              <a:lumMod val="60000"/>
              <a:lumOff val="40000"/>
            </a:schemeClr>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16" name="Скругленный прямоугольник 20"/>
          <p:cNvSpPr/>
          <p:nvPr/>
        </p:nvSpPr>
        <p:spPr>
          <a:xfrm>
            <a:off x="1364400" y="3290400"/>
            <a:ext cx="1103400" cy="448200"/>
          </a:xfrm>
          <a:prstGeom prst="roundRect">
            <a:avLst>
              <a:gd name="adj" fmla="val 16667"/>
            </a:avLst>
          </a:prstGeom>
          <a:solidFill>
            <a:srgbClr val="FFDBB6"/>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buNone/>
            </a:pPr>
            <a:r>
              <a:rPr lang="ru-RU" sz="1200" b="1" strike="noStrike" spc="-1" dirty="0">
                <a:solidFill>
                  <a:srgbClr val="000000"/>
                </a:solidFill>
                <a:latin typeface="Calibri"/>
                <a:ea typeface="DejaVu Sans"/>
              </a:rPr>
              <a:t> 17 089,7</a:t>
            </a:r>
            <a:endParaRPr lang="ru-RU" sz="1200" b="0" strike="noStrike" spc="-1" dirty="0">
              <a:latin typeface="XO Oriel"/>
            </a:endParaRPr>
          </a:p>
          <a:p>
            <a:pPr algn="ctr">
              <a:lnSpc>
                <a:spcPct val="100000"/>
              </a:lnSpc>
              <a:buNone/>
            </a:pPr>
            <a:r>
              <a:rPr lang="ru-RU" sz="1200" b="1" strike="noStrike" spc="-1" dirty="0">
                <a:solidFill>
                  <a:srgbClr val="000000"/>
                </a:solidFill>
                <a:latin typeface="Calibri"/>
                <a:ea typeface="DejaVu Sans"/>
              </a:rPr>
              <a:t>(0,7 %)</a:t>
            </a:r>
            <a:endParaRPr lang="ru-RU" sz="1200" b="0" strike="noStrike" spc="-1" dirty="0">
              <a:latin typeface="XO Oriel"/>
            </a:endParaRPr>
          </a:p>
        </p:txBody>
      </p:sp>
      <p:sp>
        <p:nvSpPr>
          <p:cNvPr id="417" name="Прямоугольник 17"/>
          <p:cNvSpPr/>
          <p:nvPr/>
        </p:nvSpPr>
        <p:spPr>
          <a:xfrm>
            <a:off x="1012054" y="4556520"/>
            <a:ext cx="352346" cy="310320"/>
          </a:xfrm>
          <a:prstGeom prst="rect">
            <a:avLst/>
          </a:prstGeom>
          <a:solidFill>
            <a:srgbClr val="729FCF"/>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18" name="Прямоугольник 19"/>
          <p:cNvSpPr/>
          <p:nvPr/>
        </p:nvSpPr>
        <p:spPr>
          <a:xfrm>
            <a:off x="1012054" y="5148360"/>
            <a:ext cx="352346" cy="310320"/>
          </a:xfrm>
          <a:prstGeom prst="rect">
            <a:avLst/>
          </a:prstGeom>
          <a:solidFill>
            <a:srgbClr val="FFA6A6"/>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19" name="Прямоугольник 23"/>
          <p:cNvSpPr/>
          <p:nvPr/>
        </p:nvSpPr>
        <p:spPr>
          <a:xfrm>
            <a:off x="1012054" y="5749200"/>
            <a:ext cx="352346" cy="310320"/>
          </a:xfrm>
          <a:prstGeom prst="rect">
            <a:avLst/>
          </a:prstGeom>
          <a:solidFill>
            <a:srgbClr val="FF5429"/>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20" name="Прямоугольник 29"/>
          <p:cNvSpPr/>
          <p:nvPr/>
        </p:nvSpPr>
        <p:spPr>
          <a:xfrm>
            <a:off x="3634560" y="4556520"/>
            <a:ext cx="367200" cy="336993"/>
          </a:xfrm>
          <a:prstGeom prst="rect">
            <a:avLst/>
          </a:prstGeom>
          <a:solidFill>
            <a:srgbClr val="FFD7D7"/>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21" name="Прямоугольник 30"/>
          <p:cNvSpPr/>
          <p:nvPr/>
        </p:nvSpPr>
        <p:spPr>
          <a:xfrm>
            <a:off x="3634560" y="5150879"/>
            <a:ext cx="371880" cy="332641"/>
          </a:xfrm>
          <a:prstGeom prst="rect">
            <a:avLst/>
          </a:prstGeom>
          <a:solidFill>
            <a:srgbClr val="DEE6EF"/>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22" name="Прямоугольник 34"/>
          <p:cNvSpPr/>
          <p:nvPr/>
        </p:nvSpPr>
        <p:spPr>
          <a:xfrm>
            <a:off x="3634560" y="5726880"/>
            <a:ext cx="372600" cy="332640"/>
          </a:xfrm>
          <a:prstGeom prst="rect">
            <a:avLst/>
          </a:prstGeom>
          <a:solidFill>
            <a:srgbClr val="81D41A"/>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23" name="Прямоугольник 35"/>
          <p:cNvSpPr/>
          <p:nvPr/>
        </p:nvSpPr>
        <p:spPr>
          <a:xfrm>
            <a:off x="5703840" y="4556520"/>
            <a:ext cx="379080" cy="310320"/>
          </a:xfrm>
          <a:prstGeom prst="rect">
            <a:avLst/>
          </a:prstGeom>
          <a:solidFill>
            <a:srgbClr val="FFD428"/>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24" name="Прямоугольник 36"/>
          <p:cNvSpPr/>
          <p:nvPr/>
        </p:nvSpPr>
        <p:spPr>
          <a:xfrm>
            <a:off x="5703840" y="5220508"/>
            <a:ext cx="379080" cy="335160"/>
          </a:xfrm>
          <a:prstGeom prst="rect">
            <a:avLst/>
          </a:prstGeom>
          <a:solidFill>
            <a:schemeClr val="accent4">
              <a:lumMod val="50000"/>
            </a:schemeClr>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25" name="Прямоугольник 37"/>
          <p:cNvSpPr/>
          <p:nvPr/>
        </p:nvSpPr>
        <p:spPr>
          <a:xfrm>
            <a:off x="5733360" y="5781960"/>
            <a:ext cx="349560" cy="364860"/>
          </a:xfrm>
          <a:prstGeom prst="rect">
            <a:avLst/>
          </a:prstGeom>
          <a:solidFill>
            <a:srgbClr val="FFDBB6"/>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26" name="Прямоугольник 38"/>
          <p:cNvSpPr/>
          <p:nvPr/>
        </p:nvSpPr>
        <p:spPr>
          <a:xfrm>
            <a:off x="1769760" y="6285389"/>
            <a:ext cx="325370" cy="319597"/>
          </a:xfrm>
          <a:prstGeom prst="rect">
            <a:avLst/>
          </a:prstGeom>
          <a:solidFill>
            <a:srgbClr val="ACB20C"/>
          </a:solidFill>
          <a:ln w="3810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27" name="PlaceHolder 1"/>
          <p:cNvSpPr>
            <a:spLocks noGrp="1"/>
          </p:cNvSpPr>
          <p:nvPr>
            <p:ph type="title"/>
          </p:nvPr>
        </p:nvSpPr>
        <p:spPr>
          <a:xfrm>
            <a:off x="1662120" y="4454440"/>
            <a:ext cx="1564200" cy="574200"/>
          </a:xfrm>
          <a:prstGeom prst="rect">
            <a:avLst/>
          </a:prstGeom>
          <a:noFill/>
          <a:ln w="0">
            <a:noFill/>
          </a:ln>
        </p:spPr>
        <p:txBody>
          <a:bodyPr lIns="0" tIns="0" rIns="0" bIns="0" anchor="ctr">
            <a:normAutofit/>
          </a:bodyPr>
          <a:lstStyle/>
          <a:p>
            <a:pPr>
              <a:lnSpc>
                <a:spcPct val="100000"/>
              </a:lnSpc>
              <a:buNone/>
            </a:pPr>
            <a:r>
              <a:rPr lang="ru-RU" sz="1200" b="1" strike="noStrike" spc="-1" dirty="0">
                <a:solidFill>
                  <a:srgbClr val="000000"/>
                </a:solidFill>
                <a:latin typeface="Calibri"/>
                <a:ea typeface="DejaVu Sans"/>
              </a:rPr>
              <a:t> </a:t>
            </a:r>
            <a:r>
              <a:rPr lang="ru-RU" sz="1100" b="1" strike="noStrike" spc="-1" dirty="0">
                <a:solidFill>
                  <a:srgbClr val="000000"/>
                </a:solidFill>
                <a:latin typeface="Calibri"/>
                <a:ea typeface="DejaVu Sans"/>
              </a:rPr>
              <a:t>Развитие образования</a:t>
            </a:r>
            <a:endParaRPr lang="ru-RU" sz="1100" b="0" strike="noStrike" spc="-1" dirty="0">
              <a:solidFill>
                <a:srgbClr val="000000"/>
              </a:solidFill>
              <a:latin typeface="Arial"/>
            </a:endParaRPr>
          </a:p>
        </p:txBody>
      </p:sp>
      <p:sp>
        <p:nvSpPr>
          <p:cNvPr id="428" name="Заголовок 10"/>
          <p:cNvSpPr/>
          <p:nvPr/>
        </p:nvSpPr>
        <p:spPr>
          <a:xfrm>
            <a:off x="1605600" y="5068079"/>
            <a:ext cx="1496520" cy="487589"/>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rmAutofit/>
          </a:bodyPr>
          <a:lstStyle/>
          <a:p>
            <a:pPr>
              <a:lnSpc>
                <a:spcPct val="100000"/>
              </a:lnSpc>
              <a:buNone/>
            </a:pPr>
            <a:r>
              <a:rPr lang="ru-RU" sz="1100" b="1" strike="noStrike" spc="-1" dirty="0">
                <a:solidFill>
                  <a:srgbClr val="000000"/>
                </a:solidFill>
                <a:latin typeface="Calibri"/>
                <a:ea typeface="DejaVu Sans"/>
              </a:rPr>
              <a:t>Развитие культуры</a:t>
            </a:r>
            <a:endParaRPr lang="ru-RU" sz="1100" b="0" strike="noStrike" spc="-1" dirty="0">
              <a:latin typeface="XO Oriel"/>
            </a:endParaRPr>
          </a:p>
        </p:txBody>
      </p:sp>
      <p:sp>
        <p:nvSpPr>
          <p:cNvPr id="429" name="Заголовок 11"/>
          <p:cNvSpPr/>
          <p:nvPr/>
        </p:nvSpPr>
        <p:spPr>
          <a:xfrm>
            <a:off x="1662120" y="5644080"/>
            <a:ext cx="1020240" cy="450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rmAutofit/>
          </a:bodyPr>
          <a:lstStyle/>
          <a:p>
            <a:pPr>
              <a:lnSpc>
                <a:spcPct val="100000"/>
              </a:lnSpc>
              <a:buNone/>
            </a:pPr>
            <a:r>
              <a:rPr lang="ru-RU" sz="1100" b="1" strike="noStrike" spc="-1" dirty="0">
                <a:solidFill>
                  <a:srgbClr val="000000"/>
                </a:solidFill>
                <a:latin typeface="Calibri"/>
                <a:ea typeface="DejaVu Sans"/>
              </a:rPr>
              <a:t>Дети Кубани</a:t>
            </a:r>
            <a:endParaRPr lang="ru-RU" sz="1100" b="0" strike="noStrike" spc="-1" dirty="0">
              <a:latin typeface="XO Oriel"/>
            </a:endParaRPr>
          </a:p>
        </p:txBody>
      </p:sp>
      <p:sp>
        <p:nvSpPr>
          <p:cNvPr id="430" name="Заголовок 12"/>
          <p:cNvSpPr/>
          <p:nvPr/>
        </p:nvSpPr>
        <p:spPr>
          <a:xfrm>
            <a:off x="4118400" y="4340880"/>
            <a:ext cx="1443600" cy="645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rmAutofit/>
          </a:bodyPr>
          <a:lstStyle/>
          <a:p>
            <a:pPr>
              <a:lnSpc>
                <a:spcPct val="100000"/>
              </a:lnSpc>
              <a:buNone/>
            </a:pPr>
            <a:r>
              <a:rPr lang="ru-RU" sz="1100" b="1" strike="noStrike" spc="-1">
                <a:solidFill>
                  <a:srgbClr val="000000"/>
                </a:solidFill>
                <a:latin typeface="Calibri"/>
                <a:ea typeface="DejaVu Sans"/>
              </a:rPr>
              <a:t>Социальная поддержка граждан</a:t>
            </a:r>
            <a:endParaRPr lang="ru-RU" sz="1100" b="0" strike="noStrike" spc="-1">
              <a:latin typeface="XO Oriel"/>
            </a:endParaRPr>
          </a:p>
        </p:txBody>
      </p:sp>
      <p:sp>
        <p:nvSpPr>
          <p:cNvPr id="431" name="Заголовок 13"/>
          <p:cNvSpPr/>
          <p:nvPr/>
        </p:nvSpPr>
        <p:spPr>
          <a:xfrm>
            <a:off x="4113000" y="4958640"/>
            <a:ext cx="1443600" cy="574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buNone/>
            </a:pPr>
            <a:r>
              <a:rPr lang="ru-RU" sz="1100" b="1" strike="noStrike" spc="-1">
                <a:solidFill>
                  <a:srgbClr val="000000"/>
                </a:solidFill>
                <a:latin typeface="Calibri"/>
                <a:ea typeface="DejaVu Sans"/>
              </a:rPr>
              <a:t>Развитие физической культуры и спорта</a:t>
            </a:r>
            <a:endParaRPr lang="ru-RU" sz="1100" b="0" strike="noStrike" spc="-1">
              <a:latin typeface="XO Oriel"/>
            </a:endParaRPr>
          </a:p>
        </p:txBody>
      </p:sp>
      <p:sp>
        <p:nvSpPr>
          <p:cNvPr id="432" name="Заголовок 14"/>
          <p:cNvSpPr/>
          <p:nvPr/>
        </p:nvSpPr>
        <p:spPr>
          <a:xfrm>
            <a:off x="4113000" y="5644080"/>
            <a:ext cx="1514520" cy="450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buNone/>
            </a:pPr>
            <a:r>
              <a:rPr lang="ru-RU" sz="1100" b="1" strike="noStrike" spc="-1">
                <a:solidFill>
                  <a:srgbClr val="000000"/>
                </a:solidFill>
                <a:latin typeface="Calibri"/>
                <a:ea typeface="DejaVu Sans"/>
              </a:rPr>
              <a:t>Обеспечение безопасности населения</a:t>
            </a:r>
            <a:endParaRPr lang="ru-RU" sz="1100" b="0" strike="noStrike" spc="-1">
              <a:latin typeface="XO Oriel"/>
            </a:endParaRPr>
          </a:p>
        </p:txBody>
      </p:sp>
      <p:sp>
        <p:nvSpPr>
          <p:cNvPr id="433" name="Заголовок 15"/>
          <p:cNvSpPr/>
          <p:nvPr/>
        </p:nvSpPr>
        <p:spPr>
          <a:xfrm>
            <a:off x="6175800" y="4340880"/>
            <a:ext cx="2374200" cy="807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rmAutofit fontScale="90500" lnSpcReduction="20000"/>
          </a:bodyPr>
          <a:lstStyle/>
          <a:p>
            <a:pPr>
              <a:lnSpc>
                <a:spcPct val="100000"/>
              </a:lnSpc>
              <a:buNone/>
            </a:pPr>
            <a:r>
              <a:rPr lang="ru-RU" sz="1200" b="1" strike="noStrike" spc="-1" dirty="0">
                <a:solidFill>
                  <a:srgbClr val="000000"/>
                </a:solidFill>
                <a:latin typeface="Calibri"/>
                <a:ea typeface="DejaVu Sans"/>
              </a:rPr>
              <a:t>Развитие МО </a:t>
            </a:r>
            <a:r>
              <a:rPr lang="ru-RU" sz="1200" b="1" strike="noStrike" spc="-1" dirty="0" err="1">
                <a:solidFill>
                  <a:srgbClr val="000000"/>
                </a:solidFill>
                <a:latin typeface="Calibri"/>
                <a:ea typeface="DejaVu Sans"/>
              </a:rPr>
              <a:t>Выселковский</a:t>
            </a:r>
            <a:r>
              <a:rPr lang="ru-RU" sz="1200" b="1" strike="noStrike" spc="-1" dirty="0">
                <a:solidFill>
                  <a:srgbClr val="000000"/>
                </a:solidFill>
                <a:latin typeface="Calibri"/>
                <a:ea typeface="DejaVu Sans"/>
              </a:rPr>
              <a:t> район в сфере строительства, архитектуры, дорожного хозяйства и жилищно-коммунального хозяйства</a:t>
            </a:r>
            <a:endParaRPr lang="ru-RU" sz="1200" b="0" strike="noStrike" spc="-1" dirty="0">
              <a:latin typeface="XO Oriel"/>
            </a:endParaRPr>
          </a:p>
          <a:p>
            <a:pPr>
              <a:lnSpc>
                <a:spcPct val="100000"/>
              </a:lnSpc>
              <a:buNone/>
            </a:pPr>
            <a:endParaRPr lang="ru-RU" sz="1100" b="0" strike="noStrike" spc="-1" dirty="0">
              <a:latin typeface="XO Oriel"/>
            </a:endParaRPr>
          </a:p>
        </p:txBody>
      </p:sp>
      <p:sp>
        <p:nvSpPr>
          <p:cNvPr id="434" name="Заголовок 16"/>
          <p:cNvSpPr/>
          <p:nvPr/>
        </p:nvSpPr>
        <p:spPr>
          <a:xfrm>
            <a:off x="6159960" y="5099760"/>
            <a:ext cx="2474640" cy="7423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rmAutofit fontScale="99000" lnSpcReduction="10000"/>
          </a:bodyPr>
          <a:lstStyle/>
          <a:p>
            <a:pPr>
              <a:lnSpc>
                <a:spcPct val="100000"/>
              </a:lnSpc>
              <a:buNone/>
            </a:pPr>
            <a:r>
              <a:rPr lang="ru-RU" sz="1100" b="1" strike="noStrike" spc="-1" dirty="0">
                <a:solidFill>
                  <a:srgbClr val="000000"/>
                </a:solidFill>
                <a:latin typeface="Calibri"/>
                <a:ea typeface="DejaVu Sans"/>
              </a:rPr>
              <a:t>Развитие сельского хозяйства и регулирование рынков сельскохозяйственной продукции, сырья и продовольствия</a:t>
            </a:r>
            <a:endParaRPr lang="ru-RU" sz="1100" b="0" strike="noStrike" spc="-1" dirty="0">
              <a:latin typeface="XO Oriel"/>
            </a:endParaRPr>
          </a:p>
        </p:txBody>
      </p:sp>
      <p:sp>
        <p:nvSpPr>
          <p:cNvPr id="435" name="Заголовок 17"/>
          <p:cNvSpPr/>
          <p:nvPr/>
        </p:nvSpPr>
        <p:spPr>
          <a:xfrm>
            <a:off x="6159960" y="5842080"/>
            <a:ext cx="1942200" cy="3648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rmAutofit/>
          </a:bodyPr>
          <a:lstStyle/>
          <a:p>
            <a:pPr>
              <a:lnSpc>
                <a:spcPct val="100000"/>
              </a:lnSpc>
              <a:buNone/>
            </a:pPr>
            <a:r>
              <a:rPr lang="ru-RU" sz="1100" b="1" strike="noStrike" spc="-1" dirty="0">
                <a:solidFill>
                  <a:srgbClr val="000000"/>
                </a:solidFill>
                <a:latin typeface="Calibri"/>
                <a:ea typeface="DejaVu Sans"/>
              </a:rPr>
              <a:t>Прочие программы</a:t>
            </a:r>
            <a:endParaRPr lang="ru-RU" sz="1100" b="0" strike="noStrike" spc="-1" dirty="0">
              <a:latin typeface="XO Oriel"/>
            </a:endParaRPr>
          </a:p>
        </p:txBody>
      </p:sp>
      <p:sp>
        <p:nvSpPr>
          <p:cNvPr id="436" name="Заголовок 18"/>
          <p:cNvSpPr/>
          <p:nvPr/>
        </p:nvSpPr>
        <p:spPr>
          <a:xfrm>
            <a:off x="2166120" y="6120360"/>
            <a:ext cx="1835640" cy="645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rmAutofit/>
          </a:bodyPr>
          <a:lstStyle/>
          <a:p>
            <a:pPr>
              <a:lnSpc>
                <a:spcPct val="100000"/>
              </a:lnSpc>
              <a:buNone/>
            </a:pPr>
            <a:r>
              <a:rPr lang="ru-RU" sz="1100" b="1" strike="noStrike" spc="-1">
                <a:solidFill>
                  <a:srgbClr val="000000"/>
                </a:solidFill>
                <a:latin typeface="Calibri"/>
                <a:ea typeface="DejaVu Sans"/>
              </a:rPr>
              <a:t>Непрограммные расходы</a:t>
            </a:r>
            <a:endParaRPr lang="ru-RU" sz="1100" b="0" strike="noStrike" spc="-1">
              <a:latin typeface="XO Oriel"/>
            </a:endParaRPr>
          </a:p>
        </p:txBody>
      </p:sp>
      <p:sp>
        <p:nvSpPr>
          <p:cNvPr id="437" name="PlaceHolder 4"/>
          <p:cNvSpPr/>
          <p:nvPr/>
        </p:nvSpPr>
        <p:spPr>
          <a:xfrm>
            <a:off x="244440" y="482760"/>
            <a:ext cx="8710920" cy="573840"/>
          </a:xfrm>
          <a:prstGeom prst="rect">
            <a:avLst/>
          </a:prstGeom>
          <a:solidFill>
            <a:schemeClr val="tx2">
              <a:lumMod val="40000"/>
              <a:lumOff val="60000"/>
            </a:schemeClr>
          </a:solidFill>
          <a:ln w="0">
            <a:noFill/>
          </a:ln>
          <a:scene3d>
            <a:camera prst="orthographicFront"/>
            <a:lightRig rig="threePt" dir="t"/>
          </a:scene3d>
          <a:sp3d>
            <a:bevelT w="152400" h="50800"/>
          </a:sp3d>
        </p:spPr>
        <p:style>
          <a:lnRef idx="0">
            <a:scrgbClr r="0" g="0" b="0"/>
          </a:lnRef>
          <a:fillRef idx="0">
            <a:scrgbClr r="0" g="0" b="0"/>
          </a:fillRef>
          <a:effectRef idx="0">
            <a:scrgbClr r="0" g="0" b="0"/>
          </a:effectRef>
          <a:fontRef idx="minor"/>
        </p:style>
        <p:txBody>
          <a:bodyPr lIns="0" tIns="0" rIns="0" bIns="0" anchor="ctr">
            <a:normAutofit fontScale="94000"/>
          </a:bodyPr>
          <a:lstStyle/>
          <a:p>
            <a:pPr algn="ctr">
              <a:lnSpc>
                <a:spcPct val="100000"/>
              </a:lnSpc>
              <a:buNone/>
            </a:pPr>
            <a:r>
              <a:rPr lang="ru-RU" sz="1400" b="1" strike="noStrike" spc="-1" dirty="0">
                <a:solidFill>
                  <a:srgbClr val="000000"/>
                </a:solidFill>
                <a:latin typeface="Calibri"/>
                <a:ea typeface="DejaVu Sans"/>
              </a:rPr>
              <a:t>СТРУКТУРА БЮДЖЕТНЫХ АССИГНОВАНИЙ ПО МУНИЦИПАЛЬНЫМ ПРОГРАММАМ И НЕПРОГРАММНЫМ                </a:t>
            </a:r>
            <a:endParaRPr lang="ru-RU" sz="1400" b="0" strike="noStrike" spc="-1" dirty="0">
              <a:latin typeface="XO Oriel"/>
            </a:endParaRPr>
          </a:p>
          <a:p>
            <a:pPr algn="ctr">
              <a:lnSpc>
                <a:spcPct val="100000"/>
              </a:lnSpc>
              <a:buNone/>
            </a:pPr>
            <a:r>
              <a:rPr lang="ru-RU" sz="1400" b="1" strike="noStrike" spc="-1" dirty="0">
                <a:solidFill>
                  <a:srgbClr val="000000"/>
                </a:solidFill>
                <a:latin typeface="Calibri"/>
                <a:ea typeface="DejaVu Sans"/>
              </a:rPr>
              <a:t>                                НАПРАВЛЕНИЯМ ДЕЯТЕЛЬНОСТИ                                            </a:t>
            </a:r>
            <a:r>
              <a:rPr lang="ru-RU" sz="1200" b="1" strike="noStrike" spc="-1" dirty="0">
                <a:solidFill>
                  <a:srgbClr val="000000"/>
                </a:solidFill>
                <a:latin typeface="Calibri"/>
                <a:ea typeface="DejaVu Sans"/>
              </a:rPr>
              <a:t>ТЫС. РУБЛЕЙ</a:t>
            </a:r>
            <a:endParaRPr lang="ru-RU" sz="1200" b="0" strike="noStrike" spc="-1" dirty="0">
              <a:latin typeface="XO Oriel"/>
            </a:endParaRPr>
          </a:p>
        </p:txBody>
      </p:sp>
      <p:sp>
        <p:nvSpPr>
          <p:cNvPr id="438" name="TextBox 9"/>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439" name="TextBox 10"/>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40" name="Диаграмма 3"/>
          <p:cNvGraphicFramePr/>
          <p:nvPr>
            <p:extLst>
              <p:ext uri="{D42A27DB-BD31-4B8C-83A1-F6EECF244321}">
                <p14:modId xmlns:p14="http://schemas.microsoft.com/office/powerpoint/2010/main" val="1786033574"/>
              </p:ext>
            </p:extLst>
          </p:nvPr>
        </p:nvGraphicFramePr>
        <p:xfrm>
          <a:off x="4292640" y="2583402"/>
          <a:ext cx="4606560" cy="4011798"/>
        </p:xfrm>
        <a:graphic>
          <a:graphicData uri="http://schemas.openxmlformats.org/drawingml/2006/chart">
            <c:chart xmlns:c="http://schemas.openxmlformats.org/drawingml/2006/chart" xmlns:r="http://schemas.openxmlformats.org/officeDocument/2006/relationships" r:id="rId2"/>
          </a:graphicData>
        </a:graphic>
      </p:graphicFrame>
      <p:sp>
        <p:nvSpPr>
          <p:cNvPr id="441" name="TextBox 4"/>
          <p:cNvSpPr/>
          <p:nvPr/>
        </p:nvSpPr>
        <p:spPr>
          <a:xfrm>
            <a:off x="3420000" y="764640"/>
            <a:ext cx="182880" cy="367560"/>
          </a:xfrm>
          <a:prstGeom prst="rect">
            <a:avLst/>
          </a:prstGeom>
          <a:noFill/>
          <a:ln w="0">
            <a:noFill/>
          </a:ln>
        </p:spPr>
        <p:style>
          <a:lnRef idx="0">
            <a:scrgbClr r="0" g="0" b="0"/>
          </a:lnRef>
          <a:fillRef idx="0">
            <a:scrgbClr r="0" g="0" b="0"/>
          </a:fillRef>
          <a:effectRef idx="0">
            <a:scrgbClr r="0" g="0" b="0"/>
          </a:effectRef>
          <a:fontRef idx="minor"/>
        </p:style>
      </p:sp>
      <p:sp>
        <p:nvSpPr>
          <p:cNvPr id="442" name="Прямоугольник 6"/>
          <p:cNvSpPr/>
          <p:nvPr/>
        </p:nvSpPr>
        <p:spPr>
          <a:xfrm>
            <a:off x="3701988" y="597425"/>
            <a:ext cx="5184815" cy="829543"/>
          </a:xfrm>
          <a:prstGeom prst="rect">
            <a:avLst/>
          </a:prstGeom>
          <a:gradFill rotWithShape="0">
            <a:gsLst>
              <a:gs pos="0">
                <a:srgbClr val="ECFCD9"/>
              </a:gs>
              <a:gs pos="100000">
                <a:srgbClr val="8C9581"/>
              </a:gs>
            </a:gsLst>
            <a:lin ang="2700000"/>
          </a:gradFill>
          <a:ln w="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p:style>
        <p:txBody>
          <a:bodyPr wrap="square" lIns="90000" tIns="45000" rIns="90000" bIns="45000" anchor="ctr">
            <a:spAutoFit/>
          </a:bodyPr>
          <a:lstStyle/>
          <a:p>
            <a:pPr algn="ctr">
              <a:lnSpc>
                <a:spcPct val="100000"/>
              </a:lnSpc>
              <a:buNone/>
            </a:pPr>
            <a:r>
              <a:rPr lang="ru-RU" sz="1600" b="1" strike="noStrike" spc="-1" dirty="0">
                <a:solidFill>
                  <a:srgbClr val="153D79"/>
                </a:solidFill>
                <a:latin typeface="Trebuchet MS"/>
                <a:ea typeface="DejaVu Sans"/>
              </a:rPr>
              <a:t>Расходы на социальную сферу бюджета в 2024 году составили  2 091 710,8 тыс. рублей </a:t>
            </a:r>
            <a:endParaRPr lang="ru-RU" sz="1600" b="0" strike="noStrike" spc="-1" dirty="0">
              <a:latin typeface="XO Oriel"/>
            </a:endParaRPr>
          </a:p>
          <a:p>
            <a:pPr algn="ctr">
              <a:lnSpc>
                <a:spcPct val="100000"/>
              </a:lnSpc>
              <a:buNone/>
            </a:pPr>
            <a:r>
              <a:rPr lang="ru-RU" sz="1600" b="1" strike="noStrike" spc="-1" dirty="0">
                <a:solidFill>
                  <a:srgbClr val="153D79"/>
                </a:solidFill>
                <a:latin typeface="Trebuchet MS"/>
                <a:ea typeface="DejaVu Sans"/>
              </a:rPr>
              <a:t>или 85 % от общей суммы расходов</a:t>
            </a:r>
            <a:endParaRPr lang="ru-RU" sz="1600" b="0" strike="noStrike" spc="-1" dirty="0">
              <a:latin typeface="XO Oriel"/>
            </a:endParaRPr>
          </a:p>
        </p:txBody>
      </p:sp>
      <p:sp>
        <p:nvSpPr>
          <p:cNvPr id="443" name="Прямоугольник 7"/>
          <p:cNvSpPr/>
          <p:nvPr/>
        </p:nvSpPr>
        <p:spPr>
          <a:xfrm>
            <a:off x="4148640" y="1917000"/>
            <a:ext cx="4606560" cy="306323"/>
          </a:xfrm>
          <a:prstGeom prst="rect">
            <a:avLst/>
          </a:prstGeom>
          <a:noFill/>
          <a:ln>
            <a:noFill/>
          </a:ln>
          <a:effectLst>
            <a:outerShdw blurRad="63360" dist="50760" dir="5400000" sx="98000" sy="98000" rotWithShape="0">
              <a:srgbClr val="000000">
                <a:alpha val="20000"/>
              </a:srgbClr>
            </a:outerShdw>
          </a:effectLst>
        </p:spPr>
        <p:style>
          <a:lnRef idx="1">
            <a:schemeClr val="dk1"/>
          </a:lnRef>
          <a:fillRef idx="2">
            <a:schemeClr val="dk1"/>
          </a:fillRef>
          <a:effectRef idx="1">
            <a:schemeClr val="dk1"/>
          </a:effectRef>
          <a:fontRef idx="minor"/>
        </p:style>
        <p:txBody>
          <a:bodyPr wrap="square" lIns="90000" tIns="45000" rIns="90000" bIns="45000" anchor="t">
            <a:spAutoFit/>
          </a:bodyPr>
          <a:lstStyle/>
          <a:p>
            <a:pPr algn="ctr">
              <a:lnSpc>
                <a:spcPct val="100000"/>
              </a:lnSpc>
              <a:buNone/>
            </a:pPr>
            <a:r>
              <a:rPr lang="ru-RU" sz="1400" b="1" strike="noStrike" spc="-1" dirty="0">
                <a:solidFill>
                  <a:srgbClr val="153D79"/>
                </a:solidFill>
                <a:latin typeface="Trebuchet MS"/>
                <a:ea typeface="DejaVu Sans"/>
              </a:rPr>
              <a:t>Расходы в разрезе отраслей социальной сферы</a:t>
            </a:r>
            <a:endParaRPr lang="ru-RU" sz="1200" b="0" strike="noStrike" spc="-1" dirty="0">
              <a:latin typeface="XO Oriel"/>
            </a:endParaRPr>
          </a:p>
        </p:txBody>
      </p:sp>
      <p:sp>
        <p:nvSpPr>
          <p:cNvPr id="444" name="TextBox 1"/>
          <p:cNvSpPr/>
          <p:nvPr/>
        </p:nvSpPr>
        <p:spPr>
          <a:xfrm>
            <a:off x="102240" y="2546224"/>
            <a:ext cx="4093920" cy="706432"/>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ru-RU" sz="1400" b="1" strike="noStrike" spc="-1" dirty="0">
                <a:solidFill>
                  <a:srgbClr val="153D79"/>
                </a:solidFill>
                <a:latin typeface="Trebuchet MS"/>
                <a:ea typeface="DejaVu Sans"/>
              </a:rPr>
              <a:t>Удельный вес расходов на социальную сферу в общем объеме расходов бюджета </a:t>
            </a:r>
            <a:r>
              <a:rPr lang="ru-RU" sz="1200" b="1" strike="noStrike" spc="-1" dirty="0">
                <a:solidFill>
                  <a:srgbClr val="153D79"/>
                </a:solidFill>
                <a:latin typeface="Trebuchet MS"/>
                <a:ea typeface="DejaVu Sans"/>
              </a:rPr>
              <a:t>(млн. рублей)</a:t>
            </a:r>
            <a:endParaRPr lang="ru-RU" sz="1200" b="0" strike="noStrike" spc="-1" dirty="0">
              <a:latin typeface="XO Oriel"/>
            </a:endParaRPr>
          </a:p>
        </p:txBody>
      </p:sp>
      <p:graphicFrame>
        <p:nvGraphicFramePr>
          <p:cNvPr id="445" name="Диаграмма 12"/>
          <p:cNvGraphicFramePr/>
          <p:nvPr>
            <p:extLst>
              <p:ext uri="{D42A27DB-BD31-4B8C-83A1-F6EECF244321}">
                <p14:modId xmlns:p14="http://schemas.microsoft.com/office/powerpoint/2010/main" val="1205310906"/>
              </p:ext>
            </p:extLst>
          </p:nvPr>
        </p:nvGraphicFramePr>
        <p:xfrm>
          <a:off x="102240" y="3264120"/>
          <a:ext cx="4363228" cy="3716640"/>
        </p:xfrm>
        <a:graphic>
          <a:graphicData uri="http://schemas.openxmlformats.org/drawingml/2006/chart">
            <c:chart xmlns:c="http://schemas.openxmlformats.org/drawingml/2006/chart" xmlns:r="http://schemas.openxmlformats.org/officeDocument/2006/relationships" r:id="rId3"/>
          </a:graphicData>
        </a:graphic>
      </p:graphicFrame>
      <p:pic>
        <p:nvPicPr>
          <p:cNvPr id="449" name="Picture 2" descr="Contenidos "/>
          <p:cNvPicPr/>
          <p:nvPr/>
        </p:nvPicPr>
        <p:blipFill>
          <a:blip r:embed="rId4"/>
          <a:stretch/>
        </p:blipFill>
        <p:spPr>
          <a:xfrm>
            <a:off x="116280" y="464400"/>
            <a:ext cx="3204612" cy="2070360"/>
          </a:xfrm>
          <a:prstGeom prst="rect">
            <a:avLst/>
          </a:prstGeom>
          <a:ln w="0">
            <a:noFill/>
          </a:ln>
        </p:spPr>
      </p:pic>
      <p:sp>
        <p:nvSpPr>
          <p:cNvPr id="450" name="TextBox 13"/>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451" name="TextBox 14"/>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2" name="Прямоугольник 4"/>
          <p:cNvSpPr/>
          <p:nvPr/>
        </p:nvSpPr>
        <p:spPr>
          <a:xfrm>
            <a:off x="611280" y="477720"/>
            <a:ext cx="8207280" cy="302760"/>
          </a:xfrm>
          <a:prstGeom prst="rect">
            <a:avLst/>
          </a:prstGeom>
          <a:gradFill rotWithShape="0">
            <a:gsLst>
              <a:gs pos="28000">
                <a:srgbClr val="CDCDCD"/>
              </a:gs>
              <a:gs pos="100000">
                <a:srgbClr val="9F9F9F"/>
              </a:gs>
            </a:gsLst>
            <a:lin ang="5400000"/>
          </a:gradFill>
          <a:ln>
            <a:solidFill>
              <a:srgbClr val="000000"/>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dk1"/>
          </a:lnRef>
          <a:fillRef idx="2">
            <a:schemeClr val="dk1"/>
          </a:fillRef>
          <a:effectRef idx="1">
            <a:schemeClr val="dk1"/>
          </a:effectRef>
          <a:fontRef idx="minor"/>
        </p:style>
        <p:txBody>
          <a:bodyPr lIns="90000" tIns="45000" rIns="90000" bIns="45000" anchor="t">
            <a:spAutoFit/>
          </a:bodyPr>
          <a:lstStyle/>
          <a:p>
            <a:pPr algn="ctr">
              <a:lnSpc>
                <a:spcPct val="100000"/>
              </a:lnSpc>
              <a:buNone/>
            </a:pPr>
            <a:r>
              <a:rPr lang="ru-RU" sz="1400" b="1" strike="noStrike" spc="-1">
                <a:solidFill>
                  <a:srgbClr val="568D11"/>
                </a:solidFill>
                <a:latin typeface="Calibri"/>
                <a:ea typeface="Times New Roman"/>
              </a:rPr>
              <a:t>Расходы бюджета в рамках муниципальных программ</a:t>
            </a:r>
            <a:endParaRPr lang="ru-RU" sz="1400" b="0" strike="noStrike" spc="-1">
              <a:latin typeface="XO Oriel"/>
            </a:endParaRPr>
          </a:p>
        </p:txBody>
      </p:sp>
      <p:graphicFrame>
        <p:nvGraphicFramePr>
          <p:cNvPr id="453" name="Таблица 5"/>
          <p:cNvGraphicFramePr/>
          <p:nvPr>
            <p:extLst>
              <p:ext uri="{D42A27DB-BD31-4B8C-83A1-F6EECF244321}">
                <p14:modId xmlns:p14="http://schemas.microsoft.com/office/powerpoint/2010/main" val="1228346729"/>
              </p:ext>
            </p:extLst>
          </p:nvPr>
        </p:nvGraphicFramePr>
        <p:xfrm>
          <a:off x="395640" y="1056600"/>
          <a:ext cx="8352720" cy="5778360"/>
        </p:xfrm>
        <a:graphic>
          <a:graphicData uri="http://schemas.openxmlformats.org/drawingml/2006/table">
            <a:tbl>
              <a:tblPr/>
              <a:tblGrid>
                <a:gridCol w="439560">
                  <a:extLst>
                    <a:ext uri="{9D8B030D-6E8A-4147-A177-3AD203B41FA5}">
                      <a16:colId xmlns:a16="http://schemas.microsoft.com/office/drawing/2014/main" val="20000"/>
                    </a:ext>
                  </a:extLst>
                </a:gridCol>
                <a:gridCol w="4739977">
                  <a:extLst>
                    <a:ext uri="{9D8B030D-6E8A-4147-A177-3AD203B41FA5}">
                      <a16:colId xmlns:a16="http://schemas.microsoft.com/office/drawing/2014/main" val="20001"/>
                    </a:ext>
                  </a:extLst>
                </a:gridCol>
                <a:gridCol w="1122263">
                  <a:extLst>
                    <a:ext uri="{9D8B030D-6E8A-4147-A177-3AD203B41FA5}">
                      <a16:colId xmlns:a16="http://schemas.microsoft.com/office/drawing/2014/main" val="20002"/>
                    </a:ext>
                  </a:extLst>
                </a:gridCol>
                <a:gridCol w="1043888">
                  <a:extLst>
                    <a:ext uri="{9D8B030D-6E8A-4147-A177-3AD203B41FA5}">
                      <a16:colId xmlns:a16="http://schemas.microsoft.com/office/drawing/2014/main" val="20003"/>
                    </a:ext>
                  </a:extLst>
                </a:gridCol>
                <a:gridCol w="1007032">
                  <a:extLst>
                    <a:ext uri="{9D8B030D-6E8A-4147-A177-3AD203B41FA5}">
                      <a16:colId xmlns:a16="http://schemas.microsoft.com/office/drawing/2014/main" val="20004"/>
                    </a:ext>
                  </a:extLst>
                </a:gridCol>
              </a:tblGrid>
              <a:tr h="523440">
                <a:tc>
                  <a:txBody>
                    <a:bodyPr/>
                    <a:lstStyle/>
                    <a:p>
                      <a:pPr algn="ctr">
                        <a:lnSpc>
                          <a:spcPct val="100000"/>
                        </a:lnSpc>
                        <a:buNone/>
                      </a:pPr>
                      <a:r>
                        <a:rPr lang="ru-RU" sz="1200" b="1" strike="noStrike" spc="-1">
                          <a:solidFill>
                            <a:srgbClr val="568D11"/>
                          </a:solidFill>
                          <a:latin typeface="Calibri"/>
                          <a:ea typeface="DejaVu Sans"/>
                        </a:rPr>
                        <a:t>№ п/п</a:t>
                      </a:r>
                      <a:endParaRPr lang="ru-RU" sz="1200" b="0" strike="noStrike" spc="-1">
                        <a:latin typeface="XO Oriel"/>
                      </a:endParaRPr>
                    </a:p>
                  </a:txBody>
                  <a:tcPr anchor="ctr">
                    <a:lnL w="12240">
                      <a:noFill/>
                    </a:lnL>
                    <a:lnR w="12240">
                      <a:noFill/>
                    </a:lnR>
                    <a:lnT w="12240">
                      <a:noFill/>
                    </a:lnT>
                    <a:lnB w="38160">
                      <a:noFill/>
                    </a:lnB>
                    <a:gradFill rotWithShape="0">
                      <a:gsLst>
                        <a:gs pos="0">
                          <a:srgbClr val="97685E"/>
                        </a:gs>
                        <a:gs pos="100000">
                          <a:srgbClr val="D69287"/>
                        </a:gs>
                      </a:gsLst>
                      <a:lin ang="2700000"/>
                    </a:gradFill>
                  </a:tcPr>
                </a:tc>
                <a:tc>
                  <a:txBody>
                    <a:bodyPr/>
                    <a:lstStyle/>
                    <a:p>
                      <a:pPr algn="ctr">
                        <a:lnSpc>
                          <a:spcPct val="100000"/>
                        </a:lnSpc>
                        <a:buNone/>
                      </a:pPr>
                      <a:r>
                        <a:rPr lang="ru-RU" sz="1200" b="1" strike="noStrike" spc="-1">
                          <a:solidFill>
                            <a:srgbClr val="568D11"/>
                          </a:solidFill>
                          <a:latin typeface="Calibri"/>
                          <a:ea typeface="DejaVu Sans"/>
                        </a:rPr>
                        <a:t>Наименование муниципальной программы</a:t>
                      </a:r>
                      <a:endParaRPr lang="ru-RU" sz="1200" b="0" strike="noStrike" spc="-1">
                        <a:latin typeface="XO Oriel"/>
                      </a:endParaRPr>
                    </a:p>
                  </a:txBody>
                  <a:tcPr anchor="ctr">
                    <a:lnL w="12240">
                      <a:noFill/>
                    </a:lnL>
                    <a:lnR w="12240">
                      <a:noFill/>
                    </a:lnR>
                    <a:lnT w="12240">
                      <a:noFill/>
                    </a:lnT>
                    <a:lnB w="38160">
                      <a:noFill/>
                    </a:lnB>
                    <a:gradFill rotWithShape="0">
                      <a:gsLst>
                        <a:gs pos="0">
                          <a:srgbClr val="97685E"/>
                        </a:gs>
                        <a:gs pos="100000">
                          <a:srgbClr val="D69287"/>
                        </a:gs>
                      </a:gsLst>
                      <a:lin ang="2700000"/>
                    </a:gradFill>
                  </a:tcPr>
                </a:tc>
                <a:tc>
                  <a:txBody>
                    <a:bodyPr/>
                    <a:lstStyle/>
                    <a:p>
                      <a:pPr algn="ctr">
                        <a:lnSpc>
                          <a:spcPct val="100000"/>
                        </a:lnSpc>
                        <a:buNone/>
                      </a:pPr>
                      <a:r>
                        <a:rPr lang="ru-RU" sz="1050" b="1" strike="noStrike" spc="-1" dirty="0">
                          <a:solidFill>
                            <a:srgbClr val="568D11"/>
                          </a:solidFill>
                          <a:latin typeface="Calibri"/>
                          <a:ea typeface="DejaVu Sans"/>
                        </a:rPr>
                        <a:t>ПЛАН</a:t>
                      </a:r>
                      <a:endParaRPr lang="ru-RU" sz="1050" b="0" strike="noStrike" spc="-1" dirty="0">
                        <a:latin typeface="XO Oriel"/>
                      </a:endParaRPr>
                    </a:p>
                  </a:txBody>
                  <a:tcPr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050" b="1" strike="noStrike" spc="-1" dirty="0">
                          <a:solidFill>
                            <a:srgbClr val="568D11"/>
                          </a:solidFill>
                          <a:latin typeface="Calibri"/>
                          <a:ea typeface="DejaVu Sans"/>
                        </a:rPr>
                        <a:t>ИСПОЛНЕНО</a:t>
                      </a:r>
                      <a:endParaRPr lang="ru-RU" sz="1050" b="0" strike="noStrike" spc="-1" dirty="0">
                        <a:latin typeface="XO Oriel"/>
                      </a:endParaRPr>
                    </a:p>
                  </a:txBody>
                  <a:tcPr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050" b="1" strike="noStrike" spc="-1" dirty="0">
                          <a:solidFill>
                            <a:srgbClr val="568D11"/>
                          </a:solidFill>
                          <a:latin typeface="Calibri"/>
                          <a:ea typeface="DejaVu Sans"/>
                        </a:rPr>
                        <a:t>% ИСПОЛНЕНИЯ</a:t>
                      </a:r>
                      <a:endParaRPr lang="ru-RU" sz="1050" b="0" strike="noStrike" spc="-1" dirty="0">
                        <a:latin typeface="XO Oriel"/>
                      </a:endParaRPr>
                    </a:p>
                  </a:txBody>
                  <a:tcPr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0"/>
                  </a:ext>
                </a:extLst>
              </a:tr>
              <a:tr h="301680">
                <a:tc>
                  <a:txBody>
                    <a:bodyPr/>
                    <a:lstStyle/>
                    <a:p>
                      <a:pPr algn="ctr">
                        <a:lnSpc>
                          <a:spcPct val="115000"/>
                        </a:lnSpc>
                        <a:buNone/>
                      </a:pPr>
                      <a:r>
                        <a:rPr lang="ru-RU" sz="1200" b="0" strike="noStrike" spc="-1">
                          <a:solidFill>
                            <a:srgbClr val="0070C0"/>
                          </a:solidFill>
                          <a:latin typeface="Calibri"/>
                          <a:ea typeface="Arial Unicode MS"/>
                        </a:rPr>
                        <a:t>1</a:t>
                      </a:r>
                      <a:endParaRPr lang="ru-RU" sz="1200" b="0" strike="noStrike" spc="-1">
                        <a:latin typeface="XO Oriel"/>
                      </a:endParaRPr>
                    </a:p>
                  </a:txBody>
                  <a:tcPr marL="68400" marR="68400" anchor="ctr">
                    <a:lnL w="12240">
                      <a:noFill/>
                    </a:lnL>
                    <a:lnR w="12240">
                      <a:noFill/>
                    </a:lnR>
                    <a:lnT w="38160">
                      <a:noFill/>
                    </a:lnT>
                    <a:lnB w="12240">
                      <a:noFill/>
                    </a:lnB>
                    <a:gradFill rotWithShape="0">
                      <a:gsLst>
                        <a:gs pos="0">
                          <a:srgbClr val="97685E"/>
                        </a:gs>
                        <a:gs pos="100000">
                          <a:srgbClr val="D69287"/>
                        </a:gs>
                      </a:gsLst>
                      <a:lin ang="2700000"/>
                    </a:gradFill>
                  </a:tcPr>
                </a:tc>
                <a:tc>
                  <a:txBody>
                    <a:bodyPr/>
                    <a:lstStyle/>
                    <a:p>
                      <a:pPr>
                        <a:lnSpc>
                          <a:spcPct val="100000"/>
                        </a:lnSpc>
                        <a:buNone/>
                      </a:pPr>
                      <a:r>
                        <a:rPr lang="ru-RU" sz="1200" b="0" strike="noStrike" spc="-1">
                          <a:solidFill>
                            <a:srgbClr val="0070C0"/>
                          </a:solidFill>
                          <a:latin typeface="Calibri"/>
                          <a:ea typeface="Arial Unicode MS"/>
                        </a:rPr>
                        <a:t>Развитие образования</a:t>
                      </a:r>
                      <a:endParaRPr lang="ru-RU" sz="1200" b="0" strike="noStrike" spc="-1">
                        <a:latin typeface="XO Oriel"/>
                      </a:endParaRPr>
                    </a:p>
                  </a:txBody>
                  <a:tcPr marL="68400" marR="68400" anchor="ctr">
                    <a:lnL w="12240">
                      <a:noFill/>
                    </a:lnL>
                    <a:lnR w="12240">
                      <a:noFill/>
                    </a:lnR>
                    <a:lnT w="3816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1 901 933,4</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1 842 152,4</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96,9</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1"/>
                  </a:ext>
                </a:extLst>
              </a:tr>
              <a:tr h="301680">
                <a:tc>
                  <a:txBody>
                    <a:bodyPr/>
                    <a:lstStyle/>
                    <a:p>
                      <a:pPr algn="ctr">
                        <a:lnSpc>
                          <a:spcPct val="115000"/>
                        </a:lnSpc>
                        <a:buNone/>
                      </a:pPr>
                      <a:r>
                        <a:rPr lang="ru-RU" sz="1200" b="0" strike="noStrike" spc="-1">
                          <a:solidFill>
                            <a:srgbClr val="0070C0"/>
                          </a:solidFill>
                          <a:latin typeface="Calibri"/>
                          <a:ea typeface="Arial Unicode MS"/>
                        </a:rPr>
                        <a:t>2</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00000"/>
                        </a:lnSpc>
                        <a:buNone/>
                      </a:pPr>
                      <a:r>
                        <a:rPr lang="ru-RU" sz="1200" b="0" strike="noStrike" spc="-1">
                          <a:solidFill>
                            <a:srgbClr val="0070C0"/>
                          </a:solidFill>
                          <a:latin typeface="Calibri"/>
                          <a:ea typeface="Arial Unicode MS"/>
                        </a:rPr>
                        <a:t>Развитие культуры</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76 629,0</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73 033,9</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95,3</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2"/>
                  </a:ext>
                </a:extLst>
              </a:tr>
              <a:tr h="301680">
                <a:tc>
                  <a:txBody>
                    <a:bodyPr/>
                    <a:lstStyle/>
                    <a:p>
                      <a:pPr algn="ctr">
                        <a:lnSpc>
                          <a:spcPct val="115000"/>
                        </a:lnSpc>
                        <a:buNone/>
                      </a:pPr>
                      <a:r>
                        <a:rPr lang="ru-RU" sz="1200" b="0" strike="noStrike" spc="-1">
                          <a:solidFill>
                            <a:srgbClr val="0070C0"/>
                          </a:solidFill>
                          <a:latin typeface="Calibri"/>
                          <a:ea typeface="Arial Unicode MS"/>
                        </a:rPr>
                        <a:t>3</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00000"/>
                        </a:lnSpc>
                        <a:buNone/>
                      </a:pPr>
                      <a:r>
                        <a:rPr lang="ru-RU" sz="1200" b="0" strike="noStrike" spc="-1">
                          <a:solidFill>
                            <a:srgbClr val="0070C0"/>
                          </a:solidFill>
                          <a:latin typeface="Calibri"/>
                          <a:ea typeface="Arial Unicode MS"/>
                        </a:rPr>
                        <a:t>Развитие физической культуры и спорта</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34 983,1</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34 846,8</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99,6</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3"/>
                  </a:ext>
                </a:extLst>
              </a:tr>
              <a:tr h="301680">
                <a:tc>
                  <a:txBody>
                    <a:bodyPr/>
                    <a:lstStyle/>
                    <a:p>
                      <a:pPr algn="ctr">
                        <a:lnSpc>
                          <a:spcPct val="115000"/>
                        </a:lnSpc>
                        <a:buNone/>
                      </a:pPr>
                      <a:r>
                        <a:rPr lang="ru-RU" sz="1200" b="0" strike="noStrike" spc="-1">
                          <a:solidFill>
                            <a:srgbClr val="0070C0"/>
                          </a:solidFill>
                          <a:latin typeface="Calibri"/>
                          <a:ea typeface="Arial Unicode MS"/>
                        </a:rPr>
                        <a:t>4</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00000"/>
                        </a:lnSpc>
                        <a:buNone/>
                      </a:pPr>
                      <a:r>
                        <a:rPr lang="ru-RU" sz="1200" b="0" strike="noStrike" spc="-1">
                          <a:solidFill>
                            <a:srgbClr val="0070C0"/>
                          </a:solidFill>
                          <a:latin typeface="Calibri"/>
                          <a:ea typeface="Arial Unicode MS"/>
                        </a:rPr>
                        <a:t>Дети Кубани</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70 428,1</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69 358,2</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98,5</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4"/>
                  </a:ext>
                </a:extLst>
              </a:tr>
              <a:tr h="301680">
                <a:tc>
                  <a:txBody>
                    <a:bodyPr/>
                    <a:lstStyle/>
                    <a:p>
                      <a:pPr algn="ctr">
                        <a:lnSpc>
                          <a:spcPct val="115000"/>
                        </a:lnSpc>
                        <a:buNone/>
                      </a:pPr>
                      <a:r>
                        <a:rPr lang="ru-RU" sz="1200" b="0" strike="noStrike" spc="-1">
                          <a:solidFill>
                            <a:srgbClr val="0070C0"/>
                          </a:solidFill>
                          <a:latin typeface="Calibri"/>
                          <a:ea typeface="Arial Unicode MS"/>
                        </a:rPr>
                        <a:t>5</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00000"/>
                        </a:lnSpc>
                        <a:buNone/>
                      </a:pPr>
                      <a:r>
                        <a:rPr lang="ru-RU" sz="1200" b="0" strike="noStrike" spc="-1">
                          <a:solidFill>
                            <a:srgbClr val="0070C0"/>
                          </a:solidFill>
                          <a:latin typeface="Calibri"/>
                          <a:ea typeface="Arial Unicode MS"/>
                        </a:rPr>
                        <a:t>Молодежь Выселковского района</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8 369,8</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6 920,6</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82,7</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5"/>
                  </a:ext>
                </a:extLst>
              </a:tr>
              <a:tr h="301680">
                <a:tc>
                  <a:txBody>
                    <a:bodyPr/>
                    <a:lstStyle/>
                    <a:p>
                      <a:pPr algn="ctr">
                        <a:lnSpc>
                          <a:spcPct val="115000"/>
                        </a:lnSpc>
                        <a:buNone/>
                      </a:pPr>
                      <a:r>
                        <a:rPr lang="ru-RU" sz="1200" b="0" strike="noStrike" spc="-1">
                          <a:solidFill>
                            <a:srgbClr val="0070C0"/>
                          </a:solidFill>
                          <a:latin typeface="Calibri"/>
                          <a:ea typeface="Arial Unicode MS"/>
                        </a:rPr>
                        <a:t>6</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00000"/>
                        </a:lnSpc>
                        <a:buNone/>
                      </a:pPr>
                      <a:r>
                        <a:rPr lang="ru-RU" sz="1200" b="0" strike="noStrike" spc="-1">
                          <a:solidFill>
                            <a:srgbClr val="0070C0"/>
                          </a:solidFill>
                          <a:latin typeface="Calibri"/>
                          <a:ea typeface="Arial Unicode MS"/>
                        </a:rPr>
                        <a:t>Обеспечение безопасности</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22 954,7</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22 573,9</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98,3</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6"/>
                  </a:ext>
                </a:extLst>
              </a:tr>
              <a:tr h="639360">
                <a:tc>
                  <a:txBody>
                    <a:bodyPr/>
                    <a:lstStyle/>
                    <a:p>
                      <a:pPr algn="ctr">
                        <a:lnSpc>
                          <a:spcPct val="115000"/>
                        </a:lnSpc>
                        <a:buNone/>
                      </a:pPr>
                      <a:r>
                        <a:rPr lang="ru-RU" sz="1200" b="0" strike="noStrike" spc="-1">
                          <a:solidFill>
                            <a:srgbClr val="0070C0"/>
                          </a:solidFill>
                          <a:latin typeface="Calibri"/>
                          <a:ea typeface="Arial Unicode MS"/>
                        </a:rPr>
                        <a:t>7</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00000"/>
                        </a:lnSpc>
                        <a:buNone/>
                      </a:pPr>
                      <a:r>
                        <a:rPr lang="ru-RU" sz="1200" b="0" strike="noStrike" spc="-1">
                          <a:solidFill>
                            <a:srgbClr val="0070C0"/>
                          </a:solidFill>
                          <a:latin typeface="Calibri"/>
                          <a:ea typeface="Arial Unicode MS"/>
                        </a:rPr>
                        <a:t>Развитие муниципального образования Выселковский район в сфере строительства, архитектуры, дорожного хозяйства и жилищно-коммунального хозяйства</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55 842,2</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36 101,4</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64,6</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7"/>
                  </a:ext>
                </a:extLst>
              </a:tr>
              <a:tr h="301680">
                <a:tc>
                  <a:txBody>
                    <a:bodyPr/>
                    <a:lstStyle/>
                    <a:p>
                      <a:pPr algn="ctr">
                        <a:lnSpc>
                          <a:spcPct val="115000"/>
                        </a:lnSpc>
                        <a:buNone/>
                      </a:pPr>
                      <a:r>
                        <a:rPr lang="ru-RU" sz="1200" b="0" strike="noStrike" spc="-1">
                          <a:solidFill>
                            <a:srgbClr val="0070C0"/>
                          </a:solidFill>
                          <a:latin typeface="Calibri"/>
                          <a:ea typeface="Arial Unicode MS"/>
                        </a:rPr>
                        <a:t>8</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00000"/>
                        </a:lnSpc>
                        <a:buNone/>
                      </a:pPr>
                      <a:r>
                        <a:rPr lang="ru-RU" sz="1200" b="0" strike="noStrike" spc="-1">
                          <a:solidFill>
                            <a:srgbClr val="0070C0"/>
                          </a:solidFill>
                          <a:latin typeface="Calibri"/>
                          <a:ea typeface="Arial Unicode MS"/>
                        </a:rPr>
                        <a:t>Экономическое развитие и инновационная экономика</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1 384,5</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1 384,5</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100,0</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8"/>
                  </a:ext>
                </a:extLst>
              </a:tr>
              <a:tr h="301680">
                <a:tc>
                  <a:txBody>
                    <a:bodyPr/>
                    <a:lstStyle/>
                    <a:p>
                      <a:pPr algn="ctr">
                        <a:lnSpc>
                          <a:spcPct val="115000"/>
                        </a:lnSpc>
                        <a:buNone/>
                      </a:pPr>
                      <a:r>
                        <a:rPr lang="ru-RU" sz="1200" b="0" strike="noStrike" spc="-1">
                          <a:solidFill>
                            <a:srgbClr val="0070C0"/>
                          </a:solidFill>
                          <a:latin typeface="Calibri"/>
                          <a:ea typeface="Arial Unicode MS"/>
                        </a:rPr>
                        <a:t>9</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00000"/>
                        </a:lnSpc>
                        <a:buNone/>
                      </a:pPr>
                      <a:r>
                        <a:rPr lang="ru-RU" sz="1200" b="0" strike="noStrike" spc="-1">
                          <a:solidFill>
                            <a:srgbClr val="0070C0"/>
                          </a:solidFill>
                          <a:latin typeface="Calibri"/>
                          <a:ea typeface="Arial Unicode MS"/>
                        </a:rPr>
                        <a:t>Развитие казачества в Выселковском районе</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30,0</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30,0</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100,0</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9"/>
                  </a:ext>
                </a:extLst>
              </a:tr>
              <a:tr h="301680">
                <a:tc>
                  <a:txBody>
                    <a:bodyPr/>
                    <a:lstStyle/>
                    <a:p>
                      <a:pPr algn="ctr">
                        <a:lnSpc>
                          <a:spcPct val="115000"/>
                        </a:lnSpc>
                        <a:buNone/>
                      </a:pPr>
                      <a:r>
                        <a:rPr lang="ru-RU" sz="1200" b="0" strike="noStrike" spc="-1">
                          <a:solidFill>
                            <a:srgbClr val="0070C0"/>
                          </a:solidFill>
                          <a:latin typeface="Calibri"/>
                          <a:ea typeface="Arial Unicode MS"/>
                        </a:rPr>
                        <a:t>10</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00000"/>
                        </a:lnSpc>
                        <a:buNone/>
                      </a:pPr>
                      <a:r>
                        <a:rPr lang="ru-RU" sz="1200" b="0" strike="noStrike" spc="-1">
                          <a:solidFill>
                            <a:srgbClr val="0070C0"/>
                          </a:solidFill>
                          <a:latin typeface="Calibri"/>
                          <a:ea typeface="Arial Unicode MS"/>
                        </a:rPr>
                        <a:t>Социальная поддержка граждан</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52 174,3</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50 151,0</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96,1</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10"/>
                  </a:ext>
                </a:extLst>
              </a:tr>
              <a:tr h="301680">
                <a:tc>
                  <a:txBody>
                    <a:bodyPr/>
                    <a:lstStyle/>
                    <a:p>
                      <a:pPr algn="ctr">
                        <a:lnSpc>
                          <a:spcPct val="115000"/>
                        </a:lnSpc>
                        <a:buNone/>
                      </a:pPr>
                      <a:r>
                        <a:rPr lang="ru-RU" sz="1200" b="0" strike="noStrike" spc="-1">
                          <a:solidFill>
                            <a:srgbClr val="0070C0"/>
                          </a:solidFill>
                          <a:latin typeface="Calibri"/>
                          <a:ea typeface="Arial Unicode MS"/>
                        </a:rPr>
                        <a:t>11</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00000"/>
                        </a:lnSpc>
                        <a:buNone/>
                      </a:pPr>
                      <a:r>
                        <a:rPr lang="ru-RU" sz="1200" b="0" strike="noStrike" spc="-1">
                          <a:solidFill>
                            <a:srgbClr val="0070C0"/>
                          </a:solidFill>
                          <a:latin typeface="Calibri"/>
                          <a:ea typeface="Arial Unicode MS"/>
                        </a:rPr>
                        <a:t>Информационное общество</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7 431,0</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7 367,1</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99,1</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11"/>
                  </a:ext>
                </a:extLst>
              </a:tr>
              <a:tr h="456840">
                <a:tc>
                  <a:txBody>
                    <a:bodyPr/>
                    <a:lstStyle/>
                    <a:p>
                      <a:pPr algn="ctr">
                        <a:lnSpc>
                          <a:spcPct val="115000"/>
                        </a:lnSpc>
                        <a:buNone/>
                      </a:pPr>
                      <a:r>
                        <a:rPr lang="ru-RU" sz="1200" b="0" strike="noStrike" spc="-1">
                          <a:solidFill>
                            <a:srgbClr val="0070C0"/>
                          </a:solidFill>
                          <a:latin typeface="Calibri"/>
                          <a:ea typeface="Arial Unicode MS"/>
                        </a:rPr>
                        <a:t>12</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00000"/>
                        </a:lnSpc>
                        <a:buNone/>
                      </a:pPr>
                      <a:r>
                        <a:rPr lang="ru-RU" sz="1200" b="0" strike="noStrike" spc="-1">
                          <a:solidFill>
                            <a:srgbClr val="0070C0"/>
                          </a:solidFill>
                          <a:latin typeface="Calibri"/>
                          <a:ea typeface="Arial Unicode MS"/>
                        </a:rPr>
                        <a:t>Развитие сельского хозяйства и регулирование рынков сельскохозяйственной продукции, сырья и продовольствия</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9 235,7</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9 145,6</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99,0</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12"/>
                  </a:ext>
                </a:extLst>
              </a:tr>
              <a:tr h="301680">
                <a:tc>
                  <a:txBody>
                    <a:bodyPr/>
                    <a:lstStyle/>
                    <a:p>
                      <a:pPr algn="ctr">
                        <a:lnSpc>
                          <a:spcPct val="115000"/>
                        </a:lnSpc>
                        <a:buNone/>
                      </a:pPr>
                      <a:r>
                        <a:rPr lang="ru-RU" sz="1200" b="0" strike="noStrike" spc="-1">
                          <a:solidFill>
                            <a:srgbClr val="0070C0"/>
                          </a:solidFill>
                          <a:latin typeface="Calibri"/>
                          <a:ea typeface="Arial Unicode MS"/>
                        </a:rPr>
                        <a:t>13</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00000"/>
                        </a:lnSpc>
                        <a:buNone/>
                      </a:pPr>
                      <a:r>
                        <a:rPr lang="ru-RU" sz="1200" b="0" strike="noStrike" spc="-1">
                          <a:solidFill>
                            <a:srgbClr val="0070C0"/>
                          </a:solidFill>
                          <a:latin typeface="Calibri"/>
                          <a:ea typeface="Arial Unicode MS"/>
                        </a:rPr>
                        <a:t>Совершенствование земельных и имущественных отношений</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1 448,0</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1 332,5</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92,0</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13"/>
                  </a:ext>
                </a:extLst>
              </a:tr>
              <a:tr h="456840">
                <a:tc>
                  <a:txBody>
                    <a:bodyPr/>
                    <a:lstStyle/>
                    <a:p>
                      <a:pPr algn="ctr">
                        <a:lnSpc>
                          <a:spcPct val="115000"/>
                        </a:lnSpc>
                        <a:buNone/>
                      </a:pPr>
                      <a:r>
                        <a:rPr lang="ru-RU" sz="1200" b="0" strike="noStrike" spc="-1">
                          <a:solidFill>
                            <a:srgbClr val="0070C0"/>
                          </a:solidFill>
                          <a:latin typeface="Calibri"/>
                          <a:ea typeface="Arial Unicode MS"/>
                        </a:rPr>
                        <a:t>14</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00000"/>
                        </a:lnSpc>
                        <a:buNone/>
                      </a:pPr>
                      <a:r>
                        <a:rPr lang="ru-RU" sz="1200" b="0" strike="noStrike" spc="-1">
                          <a:solidFill>
                            <a:srgbClr val="0070C0"/>
                          </a:solidFill>
                          <a:latin typeface="Calibri"/>
                          <a:ea typeface="Arial Unicode MS"/>
                        </a:rPr>
                        <a:t>Гармонизация межнациональных отношений и укрепление единства российской нации </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55,0</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55,0</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100,0</a:t>
                      </a:r>
                    </a:p>
                  </a:txBody>
                  <a:tcPr marL="7560" marR="756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14"/>
                  </a:ext>
                </a:extLst>
              </a:tr>
              <a:tr h="381960">
                <a:tc>
                  <a:txBody>
                    <a:bodyPr/>
                    <a:lstStyle/>
                    <a:p>
                      <a:endParaRPr lang="ru-RU"/>
                    </a:p>
                  </a:txBody>
                  <a:tcPr marL="68400" marR="68400">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nSpc>
                          <a:spcPct val="115000"/>
                        </a:lnSpc>
                        <a:buNone/>
                      </a:pPr>
                      <a:r>
                        <a:rPr lang="ru-RU" sz="1200" b="0" strike="noStrike" spc="-1">
                          <a:solidFill>
                            <a:srgbClr val="31489F"/>
                          </a:solidFill>
                          <a:latin typeface="Calibri"/>
                          <a:ea typeface="Arial Unicode MS"/>
                        </a:rPr>
                        <a:t>ВСЕГО</a:t>
                      </a:r>
                      <a:endParaRPr lang="ru-RU" sz="12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2 242 898,8</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dirty="0">
                          <a:latin typeface="XO Oriel"/>
                        </a:rPr>
                        <a:t>2 154 452,9</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pPr>
                      <a:r>
                        <a:rPr lang="ru-RU" sz="1200" b="0" strike="noStrike" spc="-1">
                          <a:latin typeface="XO Oriel"/>
                        </a:rPr>
                        <a:t>96,1</a:t>
                      </a:r>
                      <a:endParaRPr lang="ru-RU" sz="1200" b="0" strike="noStrike" spc="-1" dirty="0">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15"/>
                  </a:ext>
                </a:extLst>
              </a:tr>
            </a:tbl>
          </a:graphicData>
        </a:graphic>
      </p:graphicFrame>
      <p:sp>
        <p:nvSpPr>
          <p:cNvPr id="454" name="TextBox 6"/>
          <p:cNvSpPr/>
          <p:nvPr/>
        </p:nvSpPr>
        <p:spPr>
          <a:xfrm>
            <a:off x="7155360" y="843480"/>
            <a:ext cx="1330920" cy="2725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ru-RU" sz="1200" b="0" strike="noStrike" spc="-1">
                <a:solidFill>
                  <a:srgbClr val="0D79CA"/>
                </a:solidFill>
                <a:latin typeface="Calibri"/>
                <a:ea typeface="DejaVu Sans"/>
              </a:rPr>
              <a:t>    тыс. рублей</a:t>
            </a:r>
            <a:endParaRPr lang="ru-RU" sz="1200" b="0" strike="noStrike" spc="-1">
              <a:latin typeface="XO Oriel"/>
            </a:endParaRPr>
          </a:p>
        </p:txBody>
      </p:sp>
      <p:sp>
        <p:nvSpPr>
          <p:cNvPr id="455" name="TextBox 9"/>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456" name="TextBox 10"/>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7" name="Прямоугольник 4"/>
          <p:cNvSpPr/>
          <p:nvPr/>
        </p:nvSpPr>
        <p:spPr>
          <a:xfrm>
            <a:off x="3168000" y="651600"/>
            <a:ext cx="5470920" cy="638640"/>
          </a:xfrm>
          <a:prstGeom prst="rect">
            <a:avLst/>
          </a:prstGeom>
          <a:noFill/>
          <a:ln>
            <a:noFill/>
          </a:ln>
          <a:effectLst>
            <a:outerShdw blurRad="50760" dist="37674" dir="2700000" algn="tl" rotWithShape="0">
              <a:srgbClr val="000000">
                <a:alpha val="40000"/>
              </a:srgbClr>
            </a:outerShdw>
          </a:effectLst>
        </p:spPr>
        <p:style>
          <a:lnRef idx="1">
            <a:schemeClr val="dk1"/>
          </a:lnRef>
          <a:fillRef idx="2">
            <a:schemeClr val="dk1"/>
          </a:fillRef>
          <a:effectRef idx="1">
            <a:schemeClr val="dk1"/>
          </a:effectRef>
          <a:fontRef idx="minor"/>
        </p:style>
        <p:txBody>
          <a:bodyPr lIns="90000" tIns="45000" rIns="90000" bIns="45000" anchor="t">
            <a:spAutoFit/>
          </a:bodyPr>
          <a:lstStyle/>
          <a:p>
            <a:pPr algn="ctr">
              <a:lnSpc>
                <a:spcPct val="100000"/>
              </a:lnSpc>
              <a:buNone/>
            </a:pPr>
            <a:r>
              <a:rPr lang="ru-RU" sz="1800" b="1" strike="noStrike" spc="-1" dirty="0">
                <a:solidFill>
                  <a:srgbClr val="0D79CA"/>
                </a:solidFill>
                <a:latin typeface="Franklin Gothic Book"/>
                <a:ea typeface="DejaVu Sans"/>
              </a:rPr>
              <a:t>Муниципальная программа </a:t>
            </a:r>
            <a:endParaRPr lang="ru-RU" sz="1800" b="0" strike="noStrike" spc="-1" dirty="0">
              <a:latin typeface="XO Oriel"/>
            </a:endParaRPr>
          </a:p>
          <a:p>
            <a:pPr algn="ctr">
              <a:lnSpc>
                <a:spcPct val="100000"/>
              </a:lnSpc>
              <a:buNone/>
            </a:pPr>
            <a:r>
              <a:rPr lang="ru-RU" sz="1800" b="1" strike="noStrike" spc="-1" dirty="0">
                <a:solidFill>
                  <a:srgbClr val="0D79CA"/>
                </a:solidFill>
                <a:latin typeface="Franklin Gothic Book"/>
                <a:ea typeface="DejaVu Sans"/>
              </a:rPr>
              <a:t>«Развитие образования»</a:t>
            </a:r>
            <a:endParaRPr lang="ru-RU" sz="1800" b="0" strike="noStrike" spc="-1" dirty="0">
              <a:latin typeface="XO Oriel"/>
            </a:endParaRPr>
          </a:p>
        </p:txBody>
      </p:sp>
      <p:graphicFrame>
        <p:nvGraphicFramePr>
          <p:cNvPr id="458" name="Таблица 5"/>
          <p:cNvGraphicFramePr/>
          <p:nvPr>
            <p:extLst>
              <p:ext uri="{D42A27DB-BD31-4B8C-83A1-F6EECF244321}">
                <p14:modId xmlns:p14="http://schemas.microsoft.com/office/powerpoint/2010/main" val="948363891"/>
              </p:ext>
            </p:extLst>
          </p:nvPr>
        </p:nvGraphicFramePr>
        <p:xfrm>
          <a:off x="4142634" y="1347941"/>
          <a:ext cx="3502776" cy="638280"/>
        </p:xfrm>
        <a:graphic>
          <a:graphicData uri="http://schemas.openxmlformats.org/drawingml/2006/table">
            <a:tbl>
              <a:tblPr>
                <a:effectLst>
                  <a:outerShdw blurRad="76320" rotWithShape="0">
                    <a:srgbClr val="000000">
                      <a:alpha val="20000"/>
                    </a:srgbClr>
                  </a:outerShdw>
                </a:effectLst>
              </a:tblPr>
              <a:tblGrid>
                <a:gridCol w="3502776">
                  <a:extLst>
                    <a:ext uri="{9D8B030D-6E8A-4147-A177-3AD203B41FA5}">
                      <a16:colId xmlns:a16="http://schemas.microsoft.com/office/drawing/2014/main" val="20002"/>
                    </a:ext>
                  </a:extLst>
                </a:gridCol>
              </a:tblGrid>
              <a:tr h="304920">
                <a:tc>
                  <a:txBody>
                    <a:bodyPr/>
                    <a:lstStyle/>
                    <a:p>
                      <a:pPr algn="ctr">
                        <a:lnSpc>
                          <a:spcPct val="100000"/>
                        </a:lnSpc>
                        <a:buNone/>
                      </a:pPr>
                      <a:r>
                        <a:rPr lang="ru-RU" sz="1400" b="0" strike="noStrike" spc="-1" dirty="0">
                          <a:solidFill>
                            <a:schemeClr val="bg2">
                              <a:lumMod val="25000"/>
                            </a:schemeClr>
                          </a:solidFill>
                          <a:latin typeface="Calibri" panose="020F0502020204030204" pitchFamily="34" charset="0"/>
                          <a:cs typeface="Frank Ruehl CLM" panose="02000603000000000000" pitchFamily="2" charset="-79"/>
                        </a:rPr>
                        <a:t>Исполнено</a:t>
                      </a:r>
                    </a:p>
                  </a:txBody>
                  <a:tcPr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0"/>
                  </a:ext>
                </a:extLst>
              </a:tr>
              <a:tr h="333360">
                <a:tc>
                  <a:txBody>
                    <a:bodyPr/>
                    <a:lstStyle/>
                    <a:p>
                      <a:pPr algn="ctr">
                        <a:lnSpc>
                          <a:spcPct val="100000"/>
                        </a:lnSpc>
                        <a:buNone/>
                        <a:tabLst>
                          <a:tab pos="0" algn="l"/>
                        </a:tabLst>
                      </a:pPr>
                      <a:r>
                        <a:rPr lang="ru-RU" sz="1400" b="0" strike="noStrike" spc="-1" dirty="0">
                          <a:solidFill>
                            <a:schemeClr val="tx2"/>
                          </a:solidFill>
                          <a:latin typeface="XO Oriel"/>
                        </a:rPr>
                        <a:t>1 842 152,4 тыс. рублей</a:t>
                      </a: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1"/>
                  </a:ext>
                </a:extLst>
              </a:tr>
            </a:tbl>
          </a:graphicData>
        </a:graphic>
      </p:graphicFrame>
      <p:sp>
        <p:nvSpPr>
          <p:cNvPr id="459" name="Прямоугольник 8"/>
          <p:cNvSpPr/>
          <p:nvPr/>
        </p:nvSpPr>
        <p:spPr>
          <a:xfrm rot="10800000" flipV="1">
            <a:off x="585359" y="2540880"/>
            <a:ext cx="5294880" cy="454680"/>
          </a:xfrm>
          <a:prstGeom prst="rect">
            <a:avLst/>
          </a:prstGeom>
          <a:gradFill rotWithShape="0">
            <a:gsLst>
              <a:gs pos="28000">
                <a:srgbClr val="CDCDCD"/>
              </a:gs>
              <a:gs pos="100000">
                <a:srgbClr val="9F9F9F"/>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p:style>
        <p:txBody>
          <a:bodyPr lIns="90000" tIns="45000" rIns="90000" bIns="45000" anchor="t">
            <a:spAutoFit/>
          </a:bodyPr>
          <a:lstStyle/>
          <a:p>
            <a:pPr algn="ctr">
              <a:lnSpc>
                <a:spcPct val="100000"/>
              </a:lnSpc>
              <a:buNone/>
            </a:pPr>
            <a:r>
              <a:rPr lang="ru-RU" sz="1200" b="0" strike="noStrike" spc="-1" dirty="0">
                <a:solidFill>
                  <a:srgbClr val="568D11"/>
                </a:solidFill>
                <a:latin typeface="Trebuchet MS"/>
                <a:ea typeface="DejaVu Sans"/>
              </a:rPr>
              <a:t>Выполнение муниципального задания учреждениями-</a:t>
            </a:r>
            <a:endParaRPr lang="ru-RU" sz="1200" b="0" strike="noStrike" spc="-1" dirty="0">
              <a:latin typeface="XO Oriel"/>
            </a:endParaRPr>
          </a:p>
          <a:p>
            <a:pPr algn="ctr">
              <a:lnSpc>
                <a:spcPct val="100000"/>
              </a:lnSpc>
              <a:buNone/>
            </a:pPr>
            <a:r>
              <a:rPr lang="ru-RU" sz="1200" b="0" strike="noStrike" spc="-1" dirty="0">
                <a:solidFill>
                  <a:srgbClr val="568D11"/>
                </a:solidFill>
                <a:latin typeface="Trebuchet MS"/>
                <a:ea typeface="DejaVu Sans"/>
              </a:rPr>
              <a:t>школы, детские сады)</a:t>
            </a:r>
            <a:endParaRPr lang="ru-RU" sz="1200" b="0" strike="noStrike" spc="-1" dirty="0">
              <a:latin typeface="XO Oriel"/>
            </a:endParaRPr>
          </a:p>
        </p:txBody>
      </p:sp>
      <p:sp>
        <p:nvSpPr>
          <p:cNvPr id="460" name="Прямоугольник 12"/>
          <p:cNvSpPr/>
          <p:nvPr/>
        </p:nvSpPr>
        <p:spPr>
          <a:xfrm rot="10800000" flipV="1">
            <a:off x="609120" y="3116880"/>
            <a:ext cx="5294880" cy="454680"/>
          </a:xfrm>
          <a:prstGeom prst="rect">
            <a:avLst/>
          </a:prstGeom>
          <a:gradFill rotWithShape="0">
            <a:gsLst>
              <a:gs pos="28000">
                <a:srgbClr val="CDCDCD"/>
              </a:gs>
              <a:gs pos="100000">
                <a:srgbClr val="9F9F9F"/>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p:style>
        <p:txBody>
          <a:bodyPr lIns="90000" tIns="45000" rIns="90000" bIns="45000" anchor="t">
            <a:spAutoFit/>
          </a:bodyPr>
          <a:lstStyle/>
          <a:p>
            <a:pPr algn="ctr">
              <a:lnSpc>
                <a:spcPct val="100000"/>
              </a:lnSpc>
              <a:buNone/>
            </a:pPr>
            <a:r>
              <a:rPr lang="ru-RU" sz="1200" b="0" strike="noStrike" spc="-1" dirty="0">
                <a:solidFill>
                  <a:srgbClr val="568D11"/>
                </a:solidFill>
                <a:latin typeface="Trebuchet MS"/>
                <a:ea typeface="DejaVu Sans"/>
              </a:rPr>
              <a:t>Выполнение муниципального задания учреждениями дополнительного образования-Центр детского творчества, спортивные школы</a:t>
            </a:r>
            <a:endParaRPr lang="ru-RU" sz="1200" b="0" strike="noStrike" spc="-1" dirty="0">
              <a:latin typeface="XO Oriel"/>
            </a:endParaRPr>
          </a:p>
        </p:txBody>
      </p:sp>
      <p:sp>
        <p:nvSpPr>
          <p:cNvPr id="461" name="Прямоугольник 14"/>
          <p:cNvSpPr/>
          <p:nvPr/>
        </p:nvSpPr>
        <p:spPr>
          <a:xfrm rot="10800000" flipV="1">
            <a:off x="593280" y="3728160"/>
            <a:ext cx="5310720" cy="272160"/>
          </a:xfrm>
          <a:prstGeom prst="rect">
            <a:avLst/>
          </a:prstGeom>
          <a:gradFill rotWithShape="0">
            <a:gsLst>
              <a:gs pos="28000">
                <a:srgbClr val="CDCDCD"/>
              </a:gs>
              <a:gs pos="100000">
                <a:srgbClr val="9F9F9F"/>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p:style>
        <p:txBody>
          <a:bodyPr lIns="90000" tIns="45000" rIns="90000" bIns="45000" anchor="t">
            <a:spAutoFit/>
          </a:bodyPr>
          <a:lstStyle/>
          <a:p>
            <a:pPr algn="ctr">
              <a:lnSpc>
                <a:spcPct val="100000"/>
              </a:lnSpc>
              <a:buNone/>
            </a:pPr>
            <a:r>
              <a:rPr lang="ru-RU" sz="1200" b="0" strike="noStrike" spc="-1">
                <a:solidFill>
                  <a:srgbClr val="568D11"/>
                </a:solidFill>
                <a:latin typeface="Trebuchet MS"/>
                <a:ea typeface="DejaVu Sans"/>
              </a:rPr>
              <a:t>Содержание других учреждений образования</a:t>
            </a:r>
            <a:endParaRPr lang="ru-RU" sz="1200" b="0" strike="noStrike" spc="-1">
              <a:latin typeface="XO Oriel"/>
            </a:endParaRPr>
          </a:p>
        </p:txBody>
      </p:sp>
      <p:sp>
        <p:nvSpPr>
          <p:cNvPr id="462" name="Прямоугольник 11"/>
          <p:cNvSpPr/>
          <p:nvPr/>
        </p:nvSpPr>
        <p:spPr>
          <a:xfrm rot="10800000" flipV="1">
            <a:off x="6733800" y="2690028"/>
            <a:ext cx="1919160" cy="275545"/>
          </a:xfrm>
          <a:prstGeom prst="rect">
            <a:avLst/>
          </a:prstGeom>
          <a:gradFill rotWithShape="0">
            <a:gsLst>
              <a:gs pos="28000">
                <a:srgbClr val="CDCDCD"/>
              </a:gs>
              <a:gs pos="100000">
                <a:srgbClr val="9F9F9F"/>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p:style>
        <p:txBody>
          <a:bodyPr lIns="90000" tIns="45000" rIns="90000" bIns="45000" anchor="t">
            <a:spAutoFit/>
          </a:bodyPr>
          <a:lstStyle/>
          <a:p>
            <a:pPr algn="ctr">
              <a:lnSpc>
                <a:spcPct val="100000"/>
              </a:lnSpc>
              <a:buNone/>
            </a:pPr>
            <a:r>
              <a:rPr lang="ru-RU" sz="1200" b="0" strike="noStrike" spc="-1" dirty="0">
                <a:latin typeface="XO Oriel"/>
              </a:rPr>
              <a:t>1 302 175,7</a:t>
            </a:r>
          </a:p>
        </p:txBody>
      </p:sp>
      <p:sp>
        <p:nvSpPr>
          <p:cNvPr id="463" name="Прямоугольник 13"/>
          <p:cNvSpPr/>
          <p:nvPr/>
        </p:nvSpPr>
        <p:spPr>
          <a:xfrm rot="10800000" flipV="1">
            <a:off x="6733800" y="3177468"/>
            <a:ext cx="1906560" cy="275545"/>
          </a:xfrm>
          <a:prstGeom prst="rect">
            <a:avLst/>
          </a:prstGeom>
          <a:gradFill rotWithShape="0">
            <a:gsLst>
              <a:gs pos="28000">
                <a:srgbClr val="CDCDCD"/>
              </a:gs>
              <a:gs pos="100000">
                <a:srgbClr val="9F9F9F"/>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p:style>
        <p:txBody>
          <a:bodyPr lIns="90000" tIns="45000" rIns="90000" bIns="45000" anchor="t">
            <a:spAutoFit/>
          </a:bodyPr>
          <a:lstStyle/>
          <a:p>
            <a:pPr algn="ctr">
              <a:lnSpc>
                <a:spcPct val="100000"/>
              </a:lnSpc>
              <a:buNone/>
            </a:pPr>
            <a:r>
              <a:rPr lang="ru-RU" sz="1200" b="0" strike="noStrike" spc="-1" dirty="0">
                <a:latin typeface="XO Oriel"/>
              </a:rPr>
              <a:t>182 432,3</a:t>
            </a:r>
          </a:p>
        </p:txBody>
      </p:sp>
      <p:sp>
        <p:nvSpPr>
          <p:cNvPr id="464" name="Прямоугольник 15"/>
          <p:cNvSpPr/>
          <p:nvPr/>
        </p:nvSpPr>
        <p:spPr>
          <a:xfrm rot="10800000" flipV="1">
            <a:off x="6751800" y="3710628"/>
            <a:ext cx="1870560" cy="275545"/>
          </a:xfrm>
          <a:prstGeom prst="rect">
            <a:avLst/>
          </a:prstGeom>
          <a:gradFill rotWithShape="0">
            <a:gsLst>
              <a:gs pos="28000">
                <a:srgbClr val="CDCDCD"/>
              </a:gs>
              <a:gs pos="100000">
                <a:srgbClr val="9F9F9F"/>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p:style>
        <p:txBody>
          <a:bodyPr lIns="90000" tIns="45000" rIns="90000" bIns="45000" anchor="t">
            <a:spAutoFit/>
          </a:bodyPr>
          <a:lstStyle/>
          <a:p>
            <a:pPr algn="ctr">
              <a:lnSpc>
                <a:spcPct val="100000"/>
              </a:lnSpc>
              <a:buNone/>
            </a:pPr>
            <a:r>
              <a:rPr lang="ru-RU" sz="1200" b="0" strike="noStrike" spc="-1" dirty="0">
                <a:latin typeface="XO Oriel"/>
              </a:rPr>
              <a:t>136 007,8</a:t>
            </a:r>
          </a:p>
        </p:txBody>
      </p:sp>
      <p:sp>
        <p:nvSpPr>
          <p:cNvPr id="465" name="Стрелка вправо 6"/>
          <p:cNvSpPr/>
          <p:nvPr/>
        </p:nvSpPr>
        <p:spPr>
          <a:xfrm>
            <a:off x="6265440" y="3258720"/>
            <a:ext cx="137880" cy="232560"/>
          </a:xfrm>
          <a:prstGeom prst="rightArrow">
            <a:avLst>
              <a:gd name="adj1" fmla="val 50000"/>
              <a:gd name="adj2" fmla="val 50000"/>
            </a:avLst>
          </a:prstGeom>
          <a:solidFill>
            <a:srgbClr val="4E67C8"/>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66" name="Стрелка вправо 16"/>
          <p:cNvSpPr/>
          <p:nvPr/>
        </p:nvSpPr>
        <p:spPr>
          <a:xfrm>
            <a:off x="6265440" y="4226760"/>
            <a:ext cx="145440" cy="252360"/>
          </a:xfrm>
          <a:prstGeom prst="rightArrow">
            <a:avLst>
              <a:gd name="adj1" fmla="val 50000"/>
              <a:gd name="adj2" fmla="val 50000"/>
            </a:avLst>
          </a:prstGeom>
          <a:solidFill>
            <a:srgbClr val="4E67C8"/>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67" name="Стрелка вправо 17"/>
          <p:cNvSpPr/>
          <p:nvPr/>
        </p:nvSpPr>
        <p:spPr>
          <a:xfrm>
            <a:off x="6250680" y="2683440"/>
            <a:ext cx="145440" cy="252360"/>
          </a:xfrm>
          <a:prstGeom prst="rightArrow">
            <a:avLst>
              <a:gd name="adj1" fmla="val 50000"/>
              <a:gd name="adj2" fmla="val 50000"/>
            </a:avLst>
          </a:prstGeom>
          <a:solidFill>
            <a:srgbClr val="4E67C8"/>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pic>
        <p:nvPicPr>
          <p:cNvPr id="468" name="Рисунок 3"/>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tretch/>
        </p:blipFill>
        <p:spPr>
          <a:xfrm>
            <a:off x="248760" y="548640"/>
            <a:ext cx="3035160" cy="1982520"/>
          </a:xfrm>
          <a:prstGeom prst="rect">
            <a:avLst/>
          </a:prstGeom>
          <a:ln w="0">
            <a:noFill/>
          </a:ln>
          <a:effectLst>
            <a:softEdge rad="112680"/>
          </a:effectLst>
        </p:spPr>
      </p:pic>
      <p:sp>
        <p:nvSpPr>
          <p:cNvPr id="469" name="Стрелка вправо 19"/>
          <p:cNvSpPr/>
          <p:nvPr/>
        </p:nvSpPr>
        <p:spPr>
          <a:xfrm>
            <a:off x="6330600" y="6206400"/>
            <a:ext cx="132840" cy="278640"/>
          </a:xfrm>
          <a:prstGeom prst="rightArrow">
            <a:avLst>
              <a:gd name="adj1" fmla="val 50000"/>
              <a:gd name="adj2" fmla="val 50000"/>
            </a:avLst>
          </a:prstGeom>
          <a:solidFill>
            <a:srgbClr val="4E67C8"/>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70" name="Прямоугольник 20"/>
          <p:cNvSpPr/>
          <p:nvPr/>
        </p:nvSpPr>
        <p:spPr>
          <a:xfrm rot="10800000" flipV="1">
            <a:off x="6733800" y="4222348"/>
            <a:ext cx="1953000" cy="275545"/>
          </a:xfrm>
          <a:prstGeom prst="rect">
            <a:avLst/>
          </a:prstGeom>
          <a:gradFill rotWithShape="0">
            <a:gsLst>
              <a:gs pos="28000">
                <a:srgbClr val="CDCDCD"/>
              </a:gs>
              <a:gs pos="100000">
                <a:srgbClr val="9F9F9F"/>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p:style>
        <p:txBody>
          <a:bodyPr wrap="square" lIns="90000" tIns="45000" rIns="90000" bIns="45000" anchor="t">
            <a:spAutoFit/>
          </a:bodyPr>
          <a:lstStyle/>
          <a:p>
            <a:pPr algn="ctr">
              <a:lnSpc>
                <a:spcPct val="100000"/>
              </a:lnSpc>
              <a:buNone/>
            </a:pPr>
            <a:r>
              <a:rPr lang="ru-RU" sz="1200" b="0" strike="noStrike" spc="-1" dirty="0">
                <a:latin typeface="XO Oriel"/>
              </a:rPr>
              <a:t>66 793,2</a:t>
            </a:r>
          </a:p>
        </p:txBody>
      </p:sp>
      <p:sp>
        <p:nvSpPr>
          <p:cNvPr id="471" name="Прямоугольник 21"/>
          <p:cNvSpPr/>
          <p:nvPr/>
        </p:nvSpPr>
        <p:spPr>
          <a:xfrm rot="10800000" flipV="1">
            <a:off x="585360" y="4177800"/>
            <a:ext cx="5310720" cy="272160"/>
          </a:xfrm>
          <a:prstGeom prst="rect">
            <a:avLst/>
          </a:prstGeom>
          <a:gradFill rotWithShape="0">
            <a:gsLst>
              <a:gs pos="28000">
                <a:srgbClr val="CDCDCD"/>
              </a:gs>
              <a:gs pos="100000">
                <a:srgbClr val="9F9F9F"/>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p:style>
        <p:txBody>
          <a:bodyPr lIns="90000" tIns="45000" rIns="90000" bIns="45000" anchor="t">
            <a:spAutoFit/>
          </a:bodyPr>
          <a:lstStyle/>
          <a:p>
            <a:pPr algn="ctr">
              <a:lnSpc>
                <a:spcPct val="100000"/>
              </a:lnSpc>
              <a:buNone/>
            </a:pPr>
            <a:r>
              <a:rPr lang="ru-RU" sz="1200" b="0" strike="noStrike" spc="-1">
                <a:solidFill>
                  <a:srgbClr val="568D11"/>
                </a:solidFill>
                <a:latin typeface="Trebuchet MS"/>
                <a:ea typeface="DejaVu Sans"/>
              </a:rPr>
              <a:t>Питание учащихся в школах</a:t>
            </a:r>
            <a:endParaRPr lang="ru-RU" sz="1200" b="0" strike="noStrike" spc="-1">
              <a:latin typeface="XO Oriel"/>
            </a:endParaRPr>
          </a:p>
        </p:txBody>
      </p:sp>
      <p:sp>
        <p:nvSpPr>
          <p:cNvPr id="472" name="TextBox 23"/>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473" name="TextBox 24"/>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
        <p:nvSpPr>
          <p:cNvPr id="474" name="Прямоугольник 22"/>
          <p:cNvSpPr/>
          <p:nvPr/>
        </p:nvSpPr>
        <p:spPr>
          <a:xfrm>
            <a:off x="7524360" y="1327680"/>
            <a:ext cx="1114200" cy="27554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ru-RU" sz="1200" b="0" strike="noStrike" spc="-1" dirty="0">
                <a:solidFill>
                  <a:srgbClr val="14425D"/>
                </a:solidFill>
                <a:latin typeface="Franklin Gothic Book"/>
                <a:ea typeface="DejaVu Sans"/>
              </a:rPr>
              <a:t> </a:t>
            </a:r>
            <a:endParaRPr lang="ru-RU" sz="1200" b="0" strike="noStrike" spc="-1" dirty="0">
              <a:latin typeface="XO Oriel"/>
            </a:endParaRPr>
          </a:p>
        </p:txBody>
      </p:sp>
      <p:sp>
        <p:nvSpPr>
          <p:cNvPr id="475" name="Прямоугольник 1"/>
          <p:cNvSpPr/>
          <p:nvPr/>
        </p:nvSpPr>
        <p:spPr>
          <a:xfrm>
            <a:off x="3391271" y="2054637"/>
            <a:ext cx="5140170" cy="306323"/>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a:lnSpc>
                <a:spcPct val="100000"/>
              </a:lnSpc>
              <a:buNone/>
            </a:pPr>
            <a:r>
              <a:rPr lang="ru-RU" sz="1400" b="0" i="1" strike="noStrike" spc="-1" dirty="0">
                <a:solidFill>
                  <a:srgbClr val="568D11"/>
                </a:solidFill>
                <a:latin typeface="Trebuchet MS"/>
                <a:ea typeface="DejaVu Sans"/>
              </a:rPr>
              <a:t>Основные направления расходов в 2024 году,   </a:t>
            </a:r>
            <a:r>
              <a:rPr lang="ru-RU" sz="1200" b="0" i="1" strike="noStrike" spc="-1" dirty="0">
                <a:solidFill>
                  <a:srgbClr val="568D11"/>
                </a:solidFill>
                <a:latin typeface="Trebuchet MS"/>
                <a:ea typeface="DejaVu Sans"/>
              </a:rPr>
              <a:t>тыс. рублей                          </a:t>
            </a:r>
            <a:endParaRPr lang="ru-RU" sz="1200" b="0" strike="noStrike" spc="-1" dirty="0">
              <a:latin typeface="XO Oriel"/>
            </a:endParaRPr>
          </a:p>
        </p:txBody>
      </p:sp>
      <p:sp>
        <p:nvSpPr>
          <p:cNvPr id="476" name="Стрелка вправо 16"/>
          <p:cNvSpPr/>
          <p:nvPr/>
        </p:nvSpPr>
        <p:spPr>
          <a:xfrm>
            <a:off x="6288840" y="3727800"/>
            <a:ext cx="131040" cy="252360"/>
          </a:xfrm>
          <a:prstGeom prst="rightArrow">
            <a:avLst>
              <a:gd name="adj1" fmla="val 50000"/>
              <a:gd name="adj2" fmla="val 50000"/>
            </a:avLst>
          </a:prstGeom>
          <a:solidFill>
            <a:srgbClr val="4E67C8"/>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77" name="Прямоугольник 26"/>
          <p:cNvSpPr/>
          <p:nvPr/>
        </p:nvSpPr>
        <p:spPr>
          <a:xfrm rot="10800000" flipV="1">
            <a:off x="609480" y="4597560"/>
            <a:ext cx="5310720" cy="637200"/>
          </a:xfrm>
          <a:prstGeom prst="rect">
            <a:avLst/>
          </a:prstGeom>
          <a:gradFill rotWithShape="0">
            <a:gsLst>
              <a:gs pos="28000">
                <a:srgbClr val="CDCDCD"/>
              </a:gs>
              <a:gs pos="100000">
                <a:srgbClr val="9F9F9F"/>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p:style>
        <p:txBody>
          <a:bodyPr lIns="90000" tIns="45000" rIns="90000" bIns="45000" anchor="t">
            <a:spAutoFit/>
          </a:bodyPr>
          <a:lstStyle/>
          <a:p>
            <a:pPr algn="ctr">
              <a:lnSpc>
                <a:spcPct val="100000"/>
              </a:lnSpc>
              <a:buNone/>
            </a:pPr>
            <a:r>
              <a:rPr lang="ru-RU" sz="1200" b="0" strike="noStrike" spc="-1" dirty="0">
                <a:solidFill>
                  <a:srgbClr val="568D11"/>
                </a:solidFill>
                <a:latin typeface="Trebuchet MS"/>
                <a:ea typeface="DejaVu Sans"/>
              </a:rPr>
              <a:t>Выплаты  учителям за классное руководство, компенсация расходов по оплате жилых помещений, отопления и освещения педагогическим работникам</a:t>
            </a:r>
            <a:endParaRPr lang="ru-RU" sz="1200" b="0" strike="noStrike" spc="-1" dirty="0">
              <a:latin typeface="XO Oriel"/>
            </a:endParaRPr>
          </a:p>
        </p:txBody>
      </p:sp>
      <p:sp>
        <p:nvSpPr>
          <p:cNvPr id="478" name="Прямоугольник 27"/>
          <p:cNvSpPr/>
          <p:nvPr/>
        </p:nvSpPr>
        <p:spPr>
          <a:xfrm rot="10800000" flipV="1">
            <a:off x="6751080" y="4770468"/>
            <a:ext cx="1906560" cy="275545"/>
          </a:xfrm>
          <a:prstGeom prst="rect">
            <a:avLst/>
          </a:prstGeom>
          <a:gradFill rotWithShape="0">
            <a:gsLst>
              <a:gs pos="28000">
                <a:srgbClr val="CDCDCD"/>
              </a:gs>
              <a:gs pos="100000">
                <a:srgbClr val="9F9F9F"/>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p:style>
        <p:txBody>
          <a:bodyPr lIns="90000" tIns="45000" rIns="90000" bIns="45000" anchor="t">
            <a:spAutoFit/>
          </a:bodyPr>
          <a:lstStyle/>
          <a:p>
            <a:pPr algn="ctr">
              <a:lnSpc>
                <a:spcPct val="100000"/>
              </a:lnSpc>
              <a:buNone/>
            </a:pPr>
            <a:r>
              <a:rPr lang="ru-RU" sz="1200" b="0" strike="noStrike" spc="-1" dirty="0">
                <a:latin typeface="XO Oriel"/>
              </a:rPr>
              <a:t>64 136,6</a:t>
            </a:r>
          </a:p>
        </p:txBody>
      </p:sp>
      <p:sp>
        <p:nvSpPr>
          <p:cNvPr id="479" name="Прямоугольник 28"/>
          <p:cNvSpPr/>
          <p:nvPr/>
        </p:nvSpPr>
        <p:spPr>
          <a:xfrm rot="10800000" flipV="1">
            <a:off x="609480" y="5418000"/>
            <a:ext cx="5310720" cy="454680"/>
          </a:xfrm>
          <a:prstGeom prst="rect">
            <a:avLst/>
          </a:prstGeom>
          <a:gradFill rotWithShape="0">
            <a:gsLst>
              <a:gs pos="28000">
                <a:srgbClr val="CDCDCD"/>
              </a:gs>
              <a:gs pos="100000">
                <a:srgbClr val="9F9F9F"/>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p:style>
        <p:txBody>
          <a:bodyPr lIns="90000" tIns="45000" rIns="90000" bIns="45000" anchor="t">
            <a:spAutoFit/>
          </a:bodyPr>
          <a:lstStyle/>
          <a:p>
            <a:pPr algn="ctr">
              <a:lnSpc>
                <a:spcPct val="100000"/>
              </a:lnSpc>
              <a:buNone/>
            </a:pPr>
            <a:r>
              <a:rPr lang="ru-RU" sz="1200" b="0" strike="noStrike" spc="-1" dirty="0">
                <a:solidFill>
                  <a:srgbClr val="568D11"/>
                </a:solidFill>
                <a:latin typeface="Trebuchet MS"/>
                <a:ea typeface="DejaVu Sans"/>
              </a:rPr>
              <a:t>Компенсация части родительской платы за присмотр и уход за детьми, посещающими детские сады</a:t>
            </a:r>
            <a:endParaRPr lang="ru-RU" sz="1200" b="0" strike="noStrike" spc="-1" dirty="0">
              <a:latin typeface="XO Oriel"/>
            </a:endParaRPr>
          </a:p>
        </p:txBody>
      </p:sp>
      <p:sp>
        <p:nvSpPr>
          <p:cNvPr id="480" name="Стрелка вправо 16"/>
          <p:cNvSpPr/>
          <p:nvPr/>
        </p:nvSpPr>
        <p:spPr>
          <a:xfrm>
            <a:off x="6274800" y="4781520"/>
            <a:ext cx="145440" cy="252360"/>
          </a:xfrm>
          <a:prstGeom prst="rightArrow">
            <a:avLst>
              <a:gd name="adj1" fmla="val 50000"/>
              <a:gd name="adj2" fmla="val 50000"/>
            </a:avLst>
          </a:prstGeom>
          <a:solidFill>
            <a:srgbClr val="4E67C8"/>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81" name="Стрелка вправо 16"/>
          <p:cNvSpPr/>
          <p:nvPr/>
        </p:nvSpPr>
        <p:spPr>
          <a:xfrm>
            <a:off x="6289560" y="5518800"/>
            <a:ext cx="145440" cy="252360"/>
          </a:xfrm>
          <a:prstGeom prst="rightArrow">
            <a:avLst>
              <a:gd name="adj1" fmla="val 50000"/>
              <a:gd name="adj2" fmla="val 50000"/>
            </a:avLst>
          </a:prstGeom>
          <a:solidFill>
            <a:srgbClr val="4E67C8"/>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sp>
        <p:nvSpPr>
          <p:cNvPr id="482" name="Прямоугольник 31"/>
          <p:cNvSpPr/>
          <p:nvPr/>
        </p:nvSpPr>
        <p:spPr>
          <a:xfrm rot="10800000" flipV="1">
            <a:off x="6746400" y="5497308"/>
            <a:ext cx="1906560" cy="275545"/>
          </a:xfrm>
          <a:prstGeom prst="rect">
            <a:avLst/>
          </a:prstGeom>
          <a:gradFill rotWithShape="0">
            <a:gsLst>
              <a:gs pos="28000">
                <a:srgbClr val="CDCDCD"/>
              </a:gs>
              <a:gs pos="100000">
                <a:srgbClr val="9F9F9F"/>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p:style>
        <p:txBody>
          <a:bodyPr lIns="90000" tIns="45000" rIns="90000" bIns="45000" anchor="t">
            <a:spAutoFit/>
          </a:bodyPr>
          <a:lstStyle/>
          <a:p>
            <a:pPr algn="ctr">
              <a:lnSpc>
                <a:spcPct val="100000"/>
              </a:lnSpc>
              <a:buNone/>
            </a:pPr>
            <a:r>
              <a:rPr lang="ru-RU" sz="1200" b="0" strike="noStrike" spc="-1" dirty="0">
                <a:latin typeface="XO Oriel"/>
              </a:rPr>
              <a:t>6 241,6</a:t>
            </a:r>
          </a:p>
        </p:txBody>
      </p:sp>
      <p:sp>
        <p:nvSpPr>
          <p:cNvPr id="483" name="Прямоугольник 32"/>
          <p:cNvSpPr/>
          <p:nvPr/>
        </p:nvSpPr>
        <p:spPr>
          <a:xfrm rot="10800000" flipV="1">
            <a:off x="631620" y="6027120"/>
            <a:ext cx="5358960" cy="637200"/>
          </a:xfrm>
          <a:prstGeom prst="rect">
            <a:avLst/>
          </a:prstGeom>
          <a:gradFill rotWithShape="0">
            <a:gsLst>
              <a:gs pos="28000">
                <a:srgbClr val="CDCDCD"/>
              </a:gs>
              <a:gs pos="100000">
                <a:srgbClr val="9F9F9F"/>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p:style>
        <p:txBody>
          <a:bodyPr lIns="90000" tIns="45000" rIns="90000" bIns="45000" anchor="t">
            <a:spAutoFit/>
          </a:bodyPr>
          <a:lstStyle/>
          <a:p>
            <a:pPr algn="ctr">
              <a:lnSpc>
                <a:spcPct val="100000"/>
              </a:lnSpc>
              <a:buNone/>
            </a:pPr>
            <a:r>
              <a:rPr lang="ru-RU" sz="1200" b="0" strike="noStrike" spc="-1" dirty="0">
                <a:solidFill>
                  <a:srgbClr val="568D11"/>
                </a:solidFill>
                <a:latin typeface="Trebuchet MS"/>
                <a:ea typeface="DejaVu Sans"/>
              </a:rPr>
              <a:t>Организация проведения итоговой государственной аттестации, благоустройство территорий учреждений, проведение мероприятий для детей и другие расходы</a:t>
            </a:r>
            <a:endParaRPr lang="ru-RU" sz="1200" b="0" strike="noStrike" spc="-1" dirty="0">
              <a:latin typeface="XO Oriel"/>
            </a:endParaRPr>
          </a:p>
        </p:txBody>
      </p:sp>
      <p:sp>
        <p:nvSpPr>
          <p:cNvPr id="484" name="Прямоугольник 33"/>
          <p:cNvSpPr/>
          <p:nvPr/>
        </p:nvSpPr>
        <p:spPr>
          <a:xfrm rot="10800000" flipV="1">
            <a:off x="6746400" y="6166368"/>
            <a:ext cx="1909440" cy="275545"/>
          </a:xfrm>
          <a:prstGeom prst="rect">
            <a:avLst/>
          </a:prstGeom>
          <a:gradFill rotWithShape="0">
            <a:gsLst>
              <a:gs pos="28000">
                <a:srgbClr val="CDCDCD"/>
              </a:gs>
              <a:gs pos="100000">
                <a:srgbClr val="9F9F9F"/>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p:style>
        <p:txBody>
          <a:bodyPr lIns="90000" tIns="45000" rIns="90000" bIns="45000" anchor="t">
            <a:spAutoFit/>
          </a:bodyPr>
          <a:lstStyle/>
          <a:p>
            <a:pPr algn="ctr">
              <a:lnSpc>
                <a:spcPct val="100000"/>
              </a:lnSpc>
              <a:buNone/>
            </a:pPr>
            <a:r>
              <a:rPr lang="ru-RU" sz="1200" b="0" strike="noStrike" spc="-1" dirty="0">
                <a:latin typeface="XO Oriel"/>
              </a:rPr>
              <a:t>84 365,2</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5" name="TextBox 6"/>
          <p:cNvSpPr/>
          <p:nvPr/>
        </p:nvSpPr>
        <p:spPr>
          <a:xfrm>
            <a:off x="7678800" y="1143360"/>
            <a:ext cx="1078200" cy="27554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ru-RU" sz="1200" b="0" strike="noStrike" spc="-1" dirty="0">
                <a:solidFill>
                  <a:srgbClr val="81D31A"/>
                </a:solidFill>
                <a:latin typeface="Calibri"/>
                <a:ea typeface="DejaVu Sans"/>
              </a:rPr>
              <a:t>  </a:t>
            </a:r>
            <a:endParaRPr lang="ru-RU" sz="1200" b="0" strike="noStrike" spc="-1" dirty="0">
              <a:latin typeface="XO Oriel"/>
            </a:endParaRPr>
          </a:p>
        </p:txBody>
      </p:sp>
      <p:sp>
        <p:nvSpPr>
          <p:cNvPr id="486" name="Прямоугольник 3"/>
          <p:cNvSpPr/>
          <p:nvPr/>
        </p:nvSpPr>
        <p:spPr>
          <a:xfrm>
            <a:off x="3320640" y="563760"/>
            <a:ext cx="5470920" cy="638640"/>
          </a:xfrm>
          <a:prstGeom prst="rect">
            <a:avLst/>
          </a:prstGeom>
          <a:noFill/>
          <a:ln w="0">
            <a:noFill/>
          </a:ln>
          <a:effectLst>
            <a:outerShdw blurRad="50760" dist="37674" dir="2700000" algn="tl" rotWithShape="0">
              <a:srgbClr val="000000">
                <a:alpha val="40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ru-RU" sz="1800" b="1" strike="noStrike" spc="-1">
                <a:solidFill>
                  <a:srgbClr val="0D79CA"/>
                </a:solidFill>
                <a:latin typeface="Franklin Gothic Book"/>
                <a:ea typeface="DejaVu Sans"/>
              </a:rPr>
              <a:t>Муниципальная программа </a:t>
            </a:r>
            <a:endParaRPr lang="ru-RU" sz="1800" b="0" strike="noStrike" spc="-1">
              <a:latin typeface="XO Oriel"/>
            </a:endParaRPr>
          </a:p>
          <a:p>
            <a:pPr algn="ctr">
              <a:lnSpc>
                <a:spcPct val="100000"/>
              </a:lnSpc>
              <a:buNone/>
            </a:pPr>
            <a:r>
              <a:rPr lang="ru-RU" sz="1800" b="1" strike="noStrike" spc="-1">
                <a:solidFill>
                  <a:srgbClr val="0D79CA"/>
                </a:solidFill>
                <a:latin typeface="Franklin Gothic Book"/>
                <a:ea typeface="DejaVu Sans"/>
              </a:rPr>
              <a:t>«Развитие культуры» </a:t>
            </a:r>
            <a:endParaRPr lang="ru-RU" sz="1800" b="0" strike="noStrike" spc="-1">
              <a:latin typeface="XO Oriel"/>
            </a:endParaRPr>
          </a:p>
        </p:txBody>
      </p:sp>
      <p:pic>
        <p:nvPicPr>
          <p:cNvPr id="487" name="Рисунок 8"/>
          <p:cNvPicPr/>
          <p:nvPr/>
        </p:nvPicPr>
        <p:blipFill>
          <a:blip r:embed="rId2"/>
          <a:stretch/>
        </p:blipFill>
        <p:spPr>
          <a:xfrm>
            <a:off x="4753440" y="3933720"/>
            <a:ext cx="619920" cy="374760"/>
          </a:xfrm>
          <a:prstGeom prst="rect">
            <a:avLst/>
          </a:prstGeom>
          <a:ln w="0">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pic>
      <p:graphicFrame>
        <p:nvGraphicFramePr>
          <p:cNvPr id="488" name="Таблица 9"/>
          <p:cNvGraphicFramePr/>
          <p:nvPr>
            <p:extLst>
              <p:ext uri="{D42A27DB-BD31-4B8C-83A1-F6EECF244321}">
                <p14:modId xmlns:p14="http://schemas.microsoft.com/office/powerpoint/2010/main" val="1471552387"/>
              </p:ext>
            </p:extLst>
          </p:nvPr>
        </p:nvGraphicFramePr>
        <p:xfrm>
          <a:off x="486720" y="4353840"/>
          <a:ext cx="8249760" cy="2450280"/>
        </p:xfrm>
        <a:graphic>
          <a:graphicData uri="http://schemas.openxmlformats.org/drawingml/2006/table">
            <a:tbl>
              <a:tblPr/>
              <a:tblGrid>
                <a:gridCol w="6837358">
                  <a:extLst>
                    <a:ext uri="{9D8B030D-6E8A-4147-A177-3AD203B41FA5}">
                      <a16:colId xmlns:a16="http://schemas.microsoft.com/office/drawing/2014/main" val="20000"/>
                    </a:ext>
                  </a:extLst>
                </a:gridCol>
                <a:gridCol w="1412402">
                  <a:extLst>
                    <a:ext uri="{9D8B030D-6E8A-4147-A177-3AD203B41FA5}">
                      <a16:colId xmlns:a16="http://schemas.microsoft.com/office/drawing/2014/main" val="20001"/>
                    </a:ext>
                  </a:extLst>
                </a:gridCol>
              </a:tblGrid>
              <a:tr h="395640">
                <a:tc>
                  <a:txBody>
                    <a:bodyPr/>
                    <a:lstStyle/>
                    <a:p>
                      <a:pPr algn="just">
                        <a:lnSpc>
                          <a:spcPct val="100000"/>
                        </a:lnSpc>
                        <a:buNone/>
                      </a:pPr>
                      <a:r>
                        <a:rPr lang="ru-RU" sz="1000" b="1" strike="noStrike" spc="-1">
                          <a:solidFill>
                            <a:srgbClr val="568D11"/>
                          </a:solidFill>
                          <a:latin typeface="Comic Sans MS"/>
                          <a:ea typeface="DejaVu Sans"/>
                        </a:rPr>
                        <a:t>Обеспечение деятельности казенного учреждения «Межпоселенческая библиотека», комплектование библиотечного фонда</a:t>
                      </a:r>
                      <a:endParaRPr lang="ru-RU" sz="1000" b="0" strike="noStrike" spc="-1">
                        <a:latin typeface="XO Oriel"/>
                      </a:endParaRPr>
                    </a:p>
                  </a:txBody>
                  <a:tcPr marL="7560" marR="7560" anchor="ctr">
                    <a:lnL w="12240">
                      <a:noFill/>
                    </a:lnL>
                    <a:lnR w="12240">
                      <a:noFill/>
                    </a:lnR>
                    <a:lnT w="12240">
                      <a:noFill/>
                    </a:lnT>
                    <a:lnB w="12240">
                      <a:noFill/>
                    </a:lnB>
                    <a:noFill/>
                  </a:tcPr>
                </a:tc>
                <a:tc>
                  <a:txBody>
                    <a:bodyPr/>
                    <a:lstStyle/>
                    <a:p>
                      <a:pPr algn="ctr">
                        <a:lnSpc>
                          <a:spcPct val="100000"/>
                        </a:lnSpc>
                        <a:buNone/>
                      </a:pPr>
                      <a:r>
                        <a:rPr lang="ru-RU" sz="1000" b="1" strike="noStrike" spc="-1" dirty="0">
                          <a:solidFill>
                            <a:srgbClr val="568D11"/>
                          </a:solidFill>
                          <a:latin typeface="Comic Sans MS"/>
                          <a:ea typeface="DejaVu Sans"/>
                        </a:rPr>
                        <a:t>1 834,1 тыс. рублей</a:t>
                      </a:r>
                      <a:endParaRPr lang="ru-RU" sz="1000" b="0" strike="noStrike" spc="-1" dirty="0">
                        <a:latin typeface="XO Oriel"/>
                      </a:endParaRPr>
                    </a:p>
                  </a:txBody>
                  <a:tcPr marL="7560" marR="7560" anchor="ctr">
                    <a:lnL w="12240">
                      <a:noFill/>
                    </a:lnL>
                    <a:lnR w="12240">
                      <a:noFill/>
                    </a:lnR>
                    <a:lnT w="12240">
                      <a:noFill/>
                    </a:lnT>
                    <a:lnB w="12240">
                      <a:noFill/>
                    </a:lnB>
                    <a:noFill/>
                  </a:tcPr>
                </a:tc>
                <a:extLst>
                  <a:ext uri="{0D108BD9-81ED-4DB2-BD59-A6C34878D82A}">
                    <a16:rowId xmlns:a16="http://schemas.microsoft.com/office/drawing/2014/main" val="10000"/>
                  </a:ext>
                </a:extLst>
              </a:tr>
              <a:tr h="335160">
                <a:tc>
                  <a:txBody>
                    <a:bodyPr/>
                    <a:lstStyle/>
                    <a:p>
                      <a:pPr algn="just">
                        <a:lnSpc>
                          <a:spcPct val="100000"/>
                        </a:lnSpc>
                        <a:buNone/>
                      </a:pPr>
                      <a:r>
                        <a:rPr lang="ru-RU" sz="1000" b="1" strike="noStrike" spc="-1">
                          <a:solidFill>
                            <a:srgbClr val="568D11"/>
                          </a:solidFill>
                          <a:latin typeface="Comic Sans MS"/>
                          <a:ea typeface="DejaVu Sans"/>
                        </a:rPr>
                        <a:t>Обеспечение деятельности казенного учреждения «Организационно-методический центр»</a:t>
                      </a:r>
                      <a:endParaRPr lang="ru-RU" sz="1000" b="0" strike="noStrike" spc="-1">
                        <a:latin typeface="XO Oriel"/>
                      </a:endParaRPr>
                    </a:p>
                  </a:txBody>
                  <a:tcPr marL="7560" marR="7560" anchor="ctr">
                    <a:lnL w="12240">
                      <a:noFill/>
                    </a:lnL>
                    <a:lnR w="12240">
                      <a:noFill/>
                    </a:lnR>
                    <a:lnT w="12240">
                      <a:noFill/>
                    </a:lnT>
                    <a:lnB w="12240">
                      <a:noFill/>
                    </a:lnB>
                    <a:noFill/>
                  </a:tcPr>
                </a:tc>
                <a:tc>
                  <a:txBody>
                    <a:bodyPr/>
                    <a:lstStyle/>
                    <a:p>
                      <a:pPr algn="ctr">
                        <a:lnSpc>
                          <a:spcPct val="100000"/>
                        </a:lnSpc>
                        <a:buNone/>
                        <a:tabLst>
                          <a:tab pos="0" algn="l"/>
                        </a:tabLst>
                      </a:pPr>
                      <a:r>
                        <a:rPr lang="ru-RU" sz="1000" b="1" strike="noStrike" spc="-1" dirty="0">
                          <a:solidFill>
                            <a:srgbClr val="568D11"/>
                          </a:solidFill>
                          <a:latin typeface="Comic Sans MS"/>
                          <a:ea typeface="DejaVu Sans"/>
                        </a:rPr>
                        <a:t>4 506,0 тыс. рублей</a:t>
                      </a:r>
                      <a:endParaRPr lang="ru-RU" sz="1000" b="0" strike="noStrike" spc="-1" dirty="0">
                        <a:latin typeface="XO Oriel"/>
                      </a:endParaRPr>
                    </a:p>
                    <a:p>
                      <a:pPr algn="ctr">
                        <a:lnSpc>
                          <a:spcPct val="100000"/>
                        </a:lnSpc>
                        <a:buNone/>
                        <a:tabLst>
                          <a:tab pos="0" algn="l"/>
                        </a:tabLst>
                      </a:pPr>
                      <a:endParaRPr lang="ru-RU" sz="1000" b="0" strike="noStrike" spc="-1" dirty="0">
                        <a:latin typeface="XO Oriel"/>
                      </a:endParaRPr>
                    </a:p>
                  </a:txBody>
                  <a:tcPr marL="7560" marR="7560" anchor="ctr">
                    <a:lnL w="12240">
                      <a:noFill/>
                    </a:lnL>
                    <a:lnR w="12240">
                      <a:noFill/>
                    </a:lnR>
                    <a:lnT w="12240">
                      <a:noFill/>
                    </a:lnT>
                    <a:lnB w="12240">
                      <a:noFill/>
                    </a:lnB>
                    <a:noFill/>
                  </a:tcPr>
                </a:tc>
                <a:extLst>
                  <a:ext uri="{0D108BD9-81ED-4DB2-BD59-A6C34878D82A}">
                    <a16:rowId xmlns:a16="http://schemas.microsoft.com/office/drawing/2014/main" val="10001"/>
                  </a:ext>
                </a:extLst>
              </a:tr>
              <a:tr h="291600">
                <a:tc>
                  <a:txBody>
                    <a:bodyPr/>
                    <a:lstStyle/>
                    <a:p>
                      <a:pPr algn="just">
                        <a:lnSpc>
                          <a:spcPct val="100000"/>
                        </a:lnSpc>
                        <a:buNone/>
                      </a:pPr>
                      <a:r>
                        <a:rPr lang="ru-RU" sz="1000" b="1" strike="noStrike" spc="-1" dirty="0">
                          <a:solidFill>
                            <a:srgbClr val="568D11"/>
                          </a:solidFill>
                          <a:latin typeface="Comic Sans MS"/>
                          <a:ea typeface="Times New Roman"/>
                        </a:rPr>
                        <a:t>Социальная поддержка педагогических работников учреждений культуры</a:t>
                      </a:r>
                      <a:endParaRPr lang="ru-RU" sz="1000" b="0" strike="noStrike" spc="-1" dirty="0">
                        <a:latin typeface="XO Oriel"/>
                      </a:endParaRPr>
                    </a:p>
                  </a:txBody>
                  <a:tcPr marL="7560" marR="7560" anchor="ctr">
                    <a:lnL w="12240">
                      <a:noFill/>
                    </a:lnL>
                    <a:lnR w="12240">
                      <a:noFill/>
                    </a:lnR>
                    <a:lnT w="12240">
                      <a:noFill/>
                    </a:lnT>
                    <a:lnB w="12240">
                      <a:noFill/>
                    </a:lnB>
                    <a:noFill/>
                  </a:tcPr>
                </a:tc>
                <a:tc>
                  <a:txBody>
                    <a:bodyPr/>
                    <a:lstStyle/>
                    <a:p>
                      <a:pPr algn="ctr">
                        <a:lnSpc>
                          <a:spcPct val="100000"/>
                        </a:lnSpc>
                        <a:buNone/>
                      </a:pPr>
                      <a:r>
                        <a:rPr lang="ru-RU" sz="1000" b="1" strike="noStrike" spc="-1">
                          <a:solidFill>
                            <a:srgbClr val="568D11"/>
                          </a:solidFill>
                          <a:latin typeface="Comic Sans MS"/>
                          <a:ea typeface="Times New Roman"/>
                        </a:rPr>
                        <a:t>  323,6 тыс. рублей</a:t>
                      </a:r>
                      <a:endParaRPr lang="ru-RU" sz="1000" b="0" strike="noStrike" spc="-1">
                        <a:latin typeface="XO Oriel"/>
                      </a:endParaRPr>
                    </a:p>
                  </a:txBody>
                  <a:tcPr marL="7560" marR="7560" anchor="ctr">
                    <a:lnL w="12240">
                      <a:noFill/>
                    </a:lnL>
                    <a:lnR w="12240">
                      <a:noFill/>
                    </a:lnR>
                    <a:lnT w="12240">
                      <a:noFill/>
                    </a:lnT>
                    <a:lnB w="12240">
                      <a:noFill/>
                    </a:lnB>
                    <a:noFill/>
                  </a:tcPr>
                </a:tc>
                <a:extLst>
                  <a:ext uri="{0D108BD9-81ED-4DB2-BD59-A6C34878D82A}">
                    <a16:rowId xmlns:a16="http://schemas.microsoft.com/office/drawing/2014/main" val="10002"/>
                  </a:ext>
                </a:extLst>
              </a:tr>
              <a:tr h="437400">
                <a:tc>
                  <a:txBody>
                    <a:bodyPr/>
                    <a:lstStyle/>
                    <a:p>
                      <a:pPr algn="just">
                        <a:lnSpc>
                          <a:spcPct val="100000"/>
                        </a:lnSpc>
                        <a:buNone/>
                      </a:pPr>
                      <a:r>
                        <a:rPr lang="ru-RU" sz="1000" b="1" strike="noStrike" spc="-1">
                          <a:solidFill>
                            <a:srgbClr val="568D11"/>
                          </a:solidFill>
                          <a:latin typeface="Comic Sans MS"/>
                          <a:ea typeface="DejaVu Sans"/>
                        </a:rPr>
                        <a:t>Приобретение музыкальных инструментов для Детской школы искусств им.Г.Ф. Пономаренко ст.Выселки в рамках федерального проекта «Культурная среда»</a:t>
                      </a:r>
                      <a:endParaRPr lang="ru-RU" sz="1000" b="0" strike="noStrike" spc="-1">
                        <a:latin typeface="XO Oriel"/>
                      </a:endParaRPr>
                    </a:p>
                  </a:txBody>
                  <a:tcPr marL="7560" marR="7560" anchor="ctr">
                    <a:lnL w="12240">
                      <a:noFill/>
                    </a:lnL>
                    <a:lnR w="12240">
                      <a:noFill/>
                    </a:lnR>
                    <a:lnT w="12240">
                      <a:noFill/>
                    </a:lnT>
                    <a:lnB w="12240">
                      <a:noFill/>
                    </a:lnB>
                    <a:noFill/>
                  </a:tcPr>
                </a:tc>
                <a:tc>
                  <a:txBody>
                    <a:bodyPr/>
                    <a:lstStyle/>
                    <a:p>
                      <a:pPr algn="ctr">
                        <a:lnSpc>
                          <a:spcPct val="100000"/>
                        </a:lnSpc>
                        <a:buNone/>
                      </a:pPr>
                      <a:r>
                        <a:rPr lang="ru-RU" sz="1000" b="1" strike="noStrike" spc="-1">
                          <a:solidFill>
                            <a:srgbClr val="568D11"/>
                          </a:solidFill>
                          <a:latin typeface="Comic Sans MS"/>
                          <a:ea typeface="DejaVu Sans"/>
                        </a:rPr>
                        <a:t>4 760,2 тыс. рублей</a:t>
                      </a:r>
                      <a:endParaRPr lang="ru-RU" sz="1000" b="0" strike="noStrike" spc="-1">
                        <a:latin typeface="XO Oriel"/>
                      </a:endParaRPr>
                    </a:p>
                  </a:txBody>
                  <a:tcPr marL="7560" marR="7560" anchor="ctr">
                    <a:lnL w="12240">
                      <a:noFill/>
                    </a:lnL>
                    <a:lnR w="12240">
                      <a:noFill/>
                    </a:lnR>
                    <a:lnT w="12240">
                      <a:noFill/>
                    </a:lnT>
                    <a:lnB w="12240">
                      <a:noFill/>
                    </a:lnB>
                    <a:noFill/>
                  </a:tcPr>
                </a:tc>
                <a:extLst>
                  <a:ext uri="{0D108BD9-81ED-4DB2-BD59-A6C34878D82A}">
                    <a16:rowId xmlns:a16="http://schemas.microsoft.com/office/drawing/2014/main" val="10003"/>
                  </a:ext>
                </a:extLst>
              </a:tr>
              <a:tr h="491400">
                <a:tc>
                  <a:txBody>
                    <a:bodyPr/>
                    <a:lstStyle/>
                    <a:p>
                      <a:pPr algn="just">
                        <a:lnSpc>
                          <a:spcPct val="100000"/>
                        </a:lnSpc>
                        <a:buNone/>
                      </a:pPr>
                      <a:r>
                        <a:rPr lang="ru-RU" sz="1000" b="1" strike="noStrike" spc="-1">
                          <a:solidFill>
                            <a:srgbClr val="568D11"/>
                          </a:solidFill>
                          <a:latin typeface="Comic Sans MS"/>
                          <a:ea typeface="DejaVu Sans"/>
                        </a:rPr>
                        <a:t>Обеспечение деятельности казенного учреждения «Отдел культуры администрации муниципального образования Выселковский район» </a:t>
                      </a:r>
                      <a:endParaRPr lang="ru-RU" sz="1000" b="0" strike="noStrike" spc="-1">
                        <a:latin typeface="XO Oriel"/>
                      </a:endParaRPr>
                    </a:p>
                  </a:txBody>
                  <a:tcPr marL="7560" marR="7560" anchor="ctr">
                    <a:lnL w="12240">
                      <a:noFill/>
                    </a:lnL>
                    <a:lnR w="12240">
                      <a:noFill/>
                    </a:lnR>
                    <a:lnT w="12240">
                      <a:noFill/>
                    </a:lnT>
                    <a:lnB w="12240">
                      <a:noFill/>
                    </a:lnB>
                    <a:noFill/>
                  </a:tcPr>
                </a:tc>
                <a:tc>
                  <a:txBody>
                    <a:bodyPr/>
                    <a:lstStyle/>
                    <a:p>
                      <a:pPr algn="ctr">
                        <a:lnSpc>
                          <a:spcPct val="100000"/>
                        </a:lnSpc>
                        <a:buNone/>
                      </a:pPr>
                      <a:r>
                        <a:rPr lang="ru-RU" sz="1000" b="1" strike="noStrike" spc="-1" dirty="0">
                          <a:solidFill>
                            <a:srgbClr val="568D11"/>
                          </a:solidFill>
                          <a:latin typeface="Comic Sans MS"/>
                          <a:ea typeface="DejaVu Sans"/>
                        </a:rPr>
                        <a:t>1 217,8 тыс. рублей</a:t>
                      </a:r>
                      <a:endParaRPr lang="ru-RU" sz="1000" b="0" strike="noStrike" spc="-1" dirty="0">
                        <a:latin typeface="XO Oriel"/>
                      </a:endParaRPr>
                    </a:p>
                  </a:txBody>
                  <a:tcPr marL="7560" marR="7560" anchor="ctr">
                    <a:lnL w="12240">
                      <a:noFill/>
                    </a:lnL>
                    <a:lnR w="12240">
                      <a:noFill/>
                    </a:lnR>
                    <a:lnT w="12240">
                      <a:noFill/>
                    </a:lnT>
                    <a:lnB w="12240">
                      <a:noFill/>
                    </a:lnB>
                    <a:noFill/>
                  </a:tcPr>
                </a:tc>
                <a:extLst>
                  <a:ext uri="{0D108BD9-81ED-4DB2-BD59-A6C34878D82A}">
                    <a16:rowId xmlns:a16="http://schemas.microsoft.com/office/drawing/2014/main" val="10004"/>
                  </a:ext>
                </a:extLst>
              </a:tr>
              <a:tr h="437400">
                <a:tc>
                  <a:txBody>
                    <a:bodyPr/>
                    <a:lstStyle/>
                    <a:p>
                      <a:pPr algn="just">
                        <a:lnSpc>
                          <a:spcPct val="100000"/>
                        </a:lnSpc>
                        <a:buNone/>
                      </a:pPr>
                      <a:r>
                        <a:rPr lang="ru-RU" sz="1000" b="1" strike="noStrike" spc="-1" dirty="0">
                          <a:solidFill>
                            <a:srgbClr val="568D11"/>
                          </a:solidFill>
                          <a:latin typeface="Comic Sans MS"/>
                          <a:ea typeface="DejaVu Sans"/>
                        </a:rPr>
                        <a:t>Организация мероприятий, посвященных памятным датам и государственным праздникам (расходы на приобретение раздаточной продукции: буклеты, открытки, грамоты, дипломы, сувениры)</a:t>
                      </a:r>
                      <a:endParaRPr lang="ru-RU" sz="1000" b="0" strike="noStrike" spc="-1" dirty="0">
                        <a:latin typeface="XO Oriel"/>
                      </a:endParaRPr>
                    </a:p>
                  </a:txBody>
                  <a:tcPr marL="7560" marR="7560" anchor="ctr">
                    <a:lnL w="12240">
                      <a:noFill/>
                    </a:lnL>
                    <a:lnR w="12240">
                      <a:noFill/>
                    </a:lnR>
                    <a:lnT w="12240">
                      <a:noFill/>
                    </a:lnT>
                    <a:lnB w="12240">
                      <a:noFill/>
                    </a:lnB>
                    <a:noFill/>
                  </a:tcPr>
                </a:tc>
                <a:tc>
                  <a:txBody>
                    <a:bodyPr/>
                    <a:lstStyle/>
                    <a:p>
                      <a:pPr algn="ctr">
                        <a:lnSpc>
                          <a:spcPct val="100000"/>
                        </a:lnSpc>
                        <a:buNone/>
                      </a:pPr>
                      <a:r>
                        <a:rPr lang="ru-RU" sz="1000" b="1" strike="noStrike" spc="-1" dirty="0">
                          <a:solidFill>
                            <a:srgbClr val="568D11"/>
                          </a:solidFill>
                          <a:latin typeface="Comic Sans MS"/>
                          <a:ea typeface="DejaVu Sans"/>
                        </a:rPr>
                        <a:t> 3 635,5 тыс. рублей</a:t>
                      </a:r>
                      <a:endParaRPr lang="ru-RU" sz="1000" b="0" strike="noStrike" spc="-1" dirty="0">
                        <a:latin typeface="XO Oriel"/>
                      </a:endParaRPr>
                    </a:p>
                  </a:txBody>
                  <a:tcPr marL="7560" marR="7560" anchor="ctr">
                    <a:lnL w="12240">
                      <a:noFill/>
                    </a:lnL>
                    <a:lnR w="12240">
                      <a:noFill/>
                    </a:lnR>
                    <a:lnT w="12240">
                      <a:noFill/>
                    </a:lnT>
                    <a:lnB w="12240">
                      <a:noFill/>
                    </a:lnB>
                    <a:noFill/>
                  </a:tcPr>
                </a:tc>
                <a:extLst>
                  <a:ext uri="{0D108BD9-81ED-4DB2-BD59-A6C34878D82A}">
                    <a16:rowId xmlns:a16="http://schemas.microsoft.com/office/drawing/2014/main" val="10005"/>
                  </a:ext>
                </a:extLst>
              </a:tr>
            </a:tbl>
          </a:graphicData>
        </a:graphic>
      </p:graphicFrame>
      <p:sp>
        <p:nvSpPr>
          <p:cNvPr id="489" name="Прямоугольник 12"/>
          <p:cNvSpPr/>
          <p:nvPr/>
        </p:nvSpPr>
        <p:spPr>
          <a:xfrm rot="10800000" flipV="1">
            <a:off x="352441" y="2838743"/>
            <a:ext cx="2779559" cy="1198875"/>
          </a:xfrm>
          <a:prstGeom prst="rect">
            <a:avLst/>
          </a:prstGeom>
          <a:gradFill rotWithShape="0">
            <a:gsLst>
              <a:gs pos="28000">
                <a:srgbClr val="CDCDCD"/>
              </a:gs>
              <a:gs pos="100000">
                <a:srgbClr val="9F9F9F"/>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p:style>
        <p:txBody>
          <a:bodyPr wrap="square" lIns="90000" tIns="45000" rIns="90000" bIns="45000" anchor="t">
            <a:spAutoFit/>
          </a:bodyPr>
          <a:lstStyle/>
          <a:p>
            <a:pPr algn="ctr">
              <a:lnSpc>
                <a:spcPct val="100000"/>
              </a:lnSpc>
              <a:buNone/>
            </a:pPr>
            <a:r>
              <a:rPr lang="ru-RU" sz="1200" b="0" strike="noStrike" spc="-1" dirty="0">
                <a:solidFill>
                  <a:srgbClr val="568D11"/>
                </a:solidFill>
                <a:latin typeface="Segoe Print"/>
                <a:ea typeface="DejaVu Sans"/>
              </a:rPr>
              <a:t>Детская школа </a:t>
            </a:r>
            <a:endParaRPr lang="ru-RU" sz="1200" b="0" strike="noStrike" spc="-1" dirty="0">
              <a:latin typeface="XO Oriel"/>
            </a:endParaRPr>
          </a:p>
          <a:p>
            <a:pPr algn="ctr">
              <a:lnSpc>
                <a:spcPct val="100000"/>
              </a:lnSpc>
              <a:buNone/>
            </a:pPr>
            <a:r>
              <a:rPr lang="ru-RU" sz="1200" b="0" strike="noStrike" spc="-1" dirty="0">
                <a:solidFill>
                  <a:srgbClr val="568D11"/>
                </a:solidFill>
                <a:latin typeface="Segoe Print"/>
                <a:ea typeface="DejaVu Sans"/>
              </a:rPr>
              <a:t>искусств им. Г.Ф. Пономаренко в станице Выселки ,</a:t>
            </a:r>
            <a:endParaRPr lang="ru-RU" sz="1200" b="0" strike="noStrike" spc="-1" dirty="0">
              <a:latin typeface="XO Oriel"/>
            </a:endParaRPr>
          </a:p>
          <a:p>
            <a:pPr algn="ctr">
              <a:lnSpc>
                <a:spcPct val="100000"/>
              </a:lnSpc>
              <a:buNone/>
            </a:pPr>
            <a:r>
              <a:rPr lang="ru-RU" sz="1200" b="0" strike="noStrike" spc="-1" dirty="0">
                <a:solidFill>
                  <a:srgbClr val="568D11"/>
                </a:solidFill>
                <a:latin typeface="Segoe Print"/>
                <a:ea typeface="DejaVu Sans"/>
              </a:rPr>
              <a:t>Детская школа искусств в станице Березанской</a:t>
            </a:r>
            <a:endParaRPr lang="ru-RU" sz="1200" b="0" strike="noStrike" spc="-1" dirty="0">
              <a:latin typeface="XO Oriel"/>
            </a:endParaRPr>
          </a:p>
          <a:p>
            <a:pPr algn="ctr">
              <a:lnSpc>
                <a:spcPct val="100000"/>
              </a:lnSpc>
              <a:buNone/>
            </a:pPr>
            <a:r>
              <a:rPr lang="ru-RU" sz="1200" b="0" strike="noStrike" spc="-1" dirty="0">
                <a:solidFill>
                  <a:srgbClr val="568D11"/>
                </a:solidFill>
                <a:latin typeface="Segoe Print"/>
                <a:ea typeface="DejaVu Sans"/>
              </a:rPr>
              <a:t>56 756,7 тыс. рублей</a:t>
            </a:r>
            <a:endParaRPr lang="ru-RU" sz="1200" b="0" strike="noStrike" spc="-1" dirty="0">
              <a:latin typeface="XO Oriel"/>
            </a:endParaRPr>
          </a:p>
        </p:txBody>
      </p:sp>
      <p:sp>
        <p:nvSpPr>
          <p:cNvPr id="490" name="Стрелка вправо 15"/>
          <p:cNvSpPr/>
          <p:nvPr/>
        </p:nvSpPr>
        <p:spPr>
          <a:xfrm rot="10800000">
            <a:off x="3343680" y="2705040"/>
            <a:ext cx="646200" cy="475560"/>
          </a:xfrm>
          <a:prstGeom prst="rightArrow">
            <a:avLst>
              <a:gd name="adj1" fmla="val 50000"/>
              <a:gd name="adj2" fmla="val 50000"/>
            </a:avLst>
          </a:prstGeom>
          <a:solidFill>
            <a:schemeClr val="accent1">
              <a:lumMod val="75000"/>
            </a:schemeClr>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p:style>
      </p:sp>
      <p:graphicFrame>
        <p:nvGraphicFramePr>
          <p:cNvPr id="491" name="Таблица 17"/>
          <p:cNvGraphicFramePr/>
          <p:nvPr>
            <p:extLst>
              <p:ext uri="{D42A27DB-BD31-4B8C-83A1-F6EECF244321}">
                <p14:modId xmlns:p14="http://schemas.microsoft.com/office/powerpoint/2010/main" val="658076382"/>
              </p:ext>
            </p:extLst>
          </p:nvPr>
        </p:nvGraphicFramePr>
        <p:xfrm>
          <a:off x="3343319" y="1447200"/>
          <a:ext cx="4415763" cy="796800"/>
        </p:xfrm>
        <a:graphic>
          <a:graphicData uri="http://schemas.openxmlformats.org/drawingml/2006/table">
            <a:tbl>
              <a:tblPr>
                <a:effectLst>
                  <a:outerShdw blurRad="76320" rotWithShape="0">
                    <a:srgbClr val="000000">
                      <a:alpha val="20000"/>
                    </a:srgbClr>
                  </a:outerShdw>
                </a:effectLst>
              </a:tblPr>
              <a:tblGrid>
                <a:gridCol w="4415763">
                  <a:extLst>
                    <a:ext uri="{9D8B030D-6E8A-4147-A177-3AD203B41FA5}">
                      <a16:colId xmlns:a16="http://schemas.microsoft.com/office/drawing/2014/main" val="20000"/>
                    </a:ext>
                  </a:extLst>
                </a:gridCol>
              </a:tblGrid>
              <a:tr h="461520">
                <a:tc>
                  <a:txBody>
                    <a:bodyPr/>
                    <a:lstStyle/>
                    <a:p>
                      <a:pPr algn="ctr">
                        <a:lnSpc>
                          <a:spcPct val="100000"/>
                        </a:lnSpc>
                        <a:buNone/>
                      </a:pPr>
                      <a:r>
                        <a:rPr lang="ru-RU" sz="1600" b="1" strike="noStrike" spc="-1" dirty="0">
                          <a:solidFill>
                            <a:schemeClr val="accent1">
                              <a:lumMod val="75000"/>
                            </a:schemeClr>
                          </a:solidFill>
                          <a:latin typeface="Calibri"/>
                          <a:ea typeface="DejaVu Sans"/>
                        </a:rPr>
                        <a:t>Исполнено</a:t>
                      </a:r>
                      <a:endParaRPr lang="ru-RU" sz="1600" b="0" strike="noStrike" spc="-1" dirty="0">
                        <a:solidFill>
                          <a:schemeClr val="accent1">
                            <a:lumMod val="75000"/>
                          </a:schemeClr>
                        </a:solidFill>
                        <a:latin typeface="XO Oriel"/>
                      </a:endParaRPr>
                    </a:p>
                  </a:txBody>
                  <a:tcPr anchor="ctr">
                    <a:lnL w="12240">
                      <a:noFill/>
                    </a:lnL>
                    <a:lnR w="12240">
                      <a:noFill/>
                    </a:lnR>
                    <a:lnT w="12240">
                      <a:noFill/>
                    </a:lnT>
                    <a:lnB w="38160">
                      <a:noFill/>
                    </a:lnB>
                    <a:gradFill rotWithShape="0">
                      <a:gsLst>
                        <a:gs pos="0">
                          <a:srgbClr val="97685E"/>
                        </a:gs>
                        <a:gs pos="100000">
                          <a:srgbClr val="D69287"/>
                        </a:gs>
                      </a:gsLst>
                      <a:lin ang="2700000"/>
                    </a:gradFill>
                  </a:tcPr>
                </a:tc>
                <a:extLst>
                  <a:ext uri="{0D108BD9-81ED-4DB2-BD59-A6C34878D82A}">
                    <a16:rowId xmlns:a16="http://schemas.microsoft.com/office/drawing/2014/main" val="10000"/>
                  </a:ext>
                </a:extLst>
              </a:tr>
              <a:tr h="285120">
                <a:tc>
                  <a:txBody>
                    <a:bodyPr/>
                    <a:lstStyle/>
                    <a:p>
                      <a:pPr algn="ctr">
                        <a:lnSpc>
                          <a:spcPct val="100000"/>
                        </a:lnSpc>
                        <a:buNone/>
                        <a:tabLst>
                          <a:tab pos="0" algn="l"/>
                        </a:tabLst>
                      </a:pPr>
                      <a:r>
                        <a:rPr lang="ru-RU" sz="1600" b="1" strike="noStrike" spc="-1" dirty="0">
                          <a:solidFill>
                            <a:schemeClr val="accent1">
                              <a:lumMod val="75000"/>
                            </a:schemeClr>
                          </a:solidFill>
                          <a:latin typeface="XO Oriel"/>
                        </a:rPr>
                        <a:t>73 033,9 тыс. рублей</a:t>
                      </a:r>
                    </a:p>
                  </a:txBody>
                  <a:tcPr marL="68400" marR="68400" anchor="ctr">
                    <a:lnL w="12240">
                      <a:noFill/>
                    </a:lnL>
                    <a:lnR w="12240">
                      <a:noFill/>
                    </a:lnR>
                    <a:lnT w="3816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1"/>
                  </a:ext>
                </a:extLst>
              </a:tr>
            </a:tbl>
          </a:graphicData>
        </a:graphic>
      </p:graphicFrame>
      <p:sp>
        <p:nvSpPr>
          <p:cNvPr id="492" name="Прямоугольник 16"/>
          <p:cNvSpPr/>
          <p:nvPr/>
        </p:nvSpPr>
        <p:spPr>
          <a:xfrm>
            <a:off x="3392640" y="2333160"/>
            <a:ext cx="5398920" cy="250920"/>
          </a:xfrm>
          <a:prstGeom prst="rect">
            <a:avLst/>
          </a:prstGeom>
          <a:no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buNone/>
            </a:pPr>
            <a:r>
              <a:rPr lang="ru-RU" sz="1400" b="0" i="1" strike="noStrike" spc="-1" dirty="0">
                <a:solidFill>
                  <a:srgbClr val="568D11"/>
                </a:solidFill>
                <a:latin typeface="Trebuchet MS"/>
                <a:ea typeface="DejaVu Sans"/>
              </a:rPr>
              <a:t>Основные направления расходов в 2024 году</a:t>
            </a:r>
            <a:endParaRPr lang="ru-RU" sz="1400" b="0" strike="noStrike" spc="-1" dirty="0">
              <a:latin typeface="XO Oriel"/>
            </a:endParaRPr>
          </a:p>
        </p:txBody>
      </p:sp>
      <p:pic>
        <p:nvPicPr>
          <p:cNvPr id="493" name="Picture 2"/>
          <p:cNvPicPr/>
          <p:nvPr/>
        </p:nvPicPr>
        <p:blipFill>
          <a:blip r:embed="rId3"/>
          <a:stretch/>
        </p:blipFill>
        <p:spPr>
          <a:xfrm>
            <a:off x="352441" y="479394"/>
            <a:ext cx="2692600" cy="2225646"/>
          </a:xfrm>
          <a:prstGeom prst="rect">
            <a:avLst/>
          </a:prstGeom>
          <a:ln w="0">
            <a:noFill/>
          </a:ln>
        </p:spPr>
      </p:pic>
      <p:sp>
        <p:nvSpPr>
          <p:cNvPr id="494" name="TextBox 19"/>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495" name="TextBox 20"/>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graphicFrame>
        <p:nvGraphicFramePr>
          <p:cNvPr id="496" name="Диаграмма 7"/>
          <p:cNvGraphicFramePr/>
          <p:nvPr>
            <p:extLst>
              <p:ext uri="{D42A27DB-BD31-4B8C-83A1-F6EECF244321}">
                <p14:modId xmlns:p14="http://schemas.microsoft.com/office/powerpoint/2010/main" val="2928674890"/>
              </p:ext>
            </p:extLst>
          </p:nvPr>
        </p:nvGraphicFramePr>
        <p:xfrm>
          <a:off x="3342960" y="2514240"/>
          <a:ext cx="5470920" cy="15354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7" name="Прямоугольник 3"/>
          <p:cNvSpPr/>
          <p:nvPr/>
        </p:nvSpPr>
        <p:spPr>
          <a:xfrm>
            <a:off x="71640" y="492480"/>
            <a:ext cx="5722560" cy="638640"/>
          </a:xfrm>
          <a:prstGeom prst="rect">
            <a:avLst/>
          </a:prstGeom>
          <a:noFill/>
          <a:ln w="0">
            <a:noFill/>
          </a:ln>
          <a:effectLst>
            <a:outerShdw blurRad="50760" dist="37674" dir="2700000" algn="tl" rotWithShape="0">
              <a:srgbClr val="000000">
                <a:alpha val="40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ru-RU" sz="1600" b="1" strike="noStrike" spc="-1">
                <a:solidFill>
                  <a:srgbClr val="81D31A"/>
                </a:solidFill>
                <a:latin typeface="Franklin Gothic Book"/>
                <a:ea typeface="DejaVu Sans"/>
              </a:rPr>
              <a:t>          </a:t>
            </a:r>
            <a:r>
              <a:rPr lang="ru-RU" sz="1800" b="1" strike="noStrike" spc="-1">
                <a:solidFill>
                  <a:srgbClr val="0D79CA"/>
                </a:solidFill>
                <a:latin typeface="Franklin Gothic Book"/>
                <a:ea typeface="DejaVu Sans"/>
              </a:rPr>
              <a:t>Муниципальная программа </a:t>
            </a:r>
            <a:endParaRPr lang="ru-RU" sz="1800" b="0" strike="noStrike" spc="-1">
              <a:latin typeface="XO Oriel"/>
            </a:endParaRPr>
          </a:p>
          <a:p>
            <a:pPr algn="ctr">
              <a:lnSpc>
                <a:spcPct val="100000"/>
              </a:lnSpc>
              <a:buNone/>
            </a:pPr>
            <a:r>
              <a:rPr lang="ru-RU" sz="1800" b="1" strike="noStrike" spc="-1">
                <a:solidFill>
                  <a:srgbClr val="0D79CA"/>
                </a:solidFill>
                <a:latin typeface="Franklin Gothic Book"/>
                <a:ea typeface="DejaVu Sans"/>
              </a:rPr>
              <a:t>       «Развитие физической культуры и спорта»</a:t>
            </a:r>
            <a:endParaRPr lang="ru-RU" sz="1800" b="0" strike="noStrike" spc="-1">
              <a:latin typeface="XO Oriel"/>
            </a:endParaRPr>
          </a:p>
        </p:txBody>
      </p:sp>
      <p:graphicFrame>
        <p:nvGraphicFramePr>
          <p:cNvPr id="498" name="Таблица 2"/>
          <p:cNvGraphicFramePr/>
          <p:nvPr>
            <p:extLst>
              <p:ext uri="{D42A27DB-BD31-4B8C-83A1-F6EECF244321}">
                <p14:modId xmlns:p14="http://schemas.microsoft.com/office/powerpoint/2010/main" val="3976126548"/>
              </p:ext>
            </p:extLst>
          </p:nvPr>
        </p:nvGraphicFramePr>
        <p:xfrm>
          <a:off x="607680" y="1347826"/>
          <a:ext cx="4727800" cy="1020429"/>
        </p:xfrm>
        <a:graphic>
          <a:graphicData uri="http://schemas.openxmlformats.org/drawingml/2006/table">
            <a:tbl>
              <a:tblPr>
                <a:effectLst>
                  <a:outerShdw blurRad="76320" rotWithShape="0">
                    <a:srgbClr val="000000">
                      <a:alpha val="20000"/>
                    </a:srgbClr>
                  </a:outerShdw>
                </a:effectLst>
              </a:tblPr>
              <a:tblGrid>
                <a:gridCol w="4727800">
                  <a:extLst>
                    <a:ext uri="{9D8B030D-6E8A-4147-A177-3AD203B41FA5}">
                      <a16:colId xmlns:a16="http://schemas.microsoft.com/office/drawing/2014/main" val="20000"/>
                    </a:ext>
                  </a:extLst>
                </a:gridCol>
              </a:tblGrid>
              <a:tr h="472019">
                <a:tc>
                  <a:txBody>
                    <a:bodyPr/>
                    <a:lstStyle/>
                    <a:p>
                      <a:pPr algn="ctr">
                        <a:lnSpc>
                          <a:spcPct val="100000"/>
                        </a:lnSpc>
                        <a:buNone/>
                        <a:tabLst>
                          <a:tab pos="0" algn="l"/>
                        </a:tabLst>
                      </a:pPr>
                      <a:r>
                        <a:rPr lang="ru-RU" sz="1600" b="1" strike="noStrike" spc="-1" dirty="0">
                          <a:solidFill>
                            <a:srgbClr val="773313"/>
                          </a:solidFill>
                          <a:latin typeface="Calibri"/>
                          <a:ea typeface="DejaVu Sans"/>
                        </a:rPr>
                        <a:t> Исполнено</a:t>
                      </a:r>
                      <a:endParaRPr lang="ru-RU" sz="1600" b="0" strike="noStrike" spc="-1" dirty="0">
                        <a:latin typeface="XO Oriel"/>
                      </a:endParaRPr>
                    </a:p>
                  </a:txBody>
                  <a:tcPr anchor="ctr">
                    <a:lnL w="12240">
                      <a:noFill/>
                    </a:lnL>
                    <a:lnR w="12240">
                      <a:noFill/>
                    </a:lnR>
                    <a:lnT w="12240">
                      <a:noFill/>
                    </a:lnT>
                    <a:lnB w="38160">
                      <a:noFill/>
                    </a:lnB>
                    <a:gradFill rotWithShape="0">
                      <a:gsLst>
                        <a:gs pos="0">
                          <a:srgbClr val="97685E"/>
                        </a:gs>
                        <a:gs pos="100000">
                          <a:srgbClr val="D69287"/>
                        </a:gs>
                      </a:gsLst>
                      <a:lin ang="2700000"/>
                    </a:gradFill>
                  </a:tcPr>
                </a:tc>
                <a:extLst>
                  <a:ext uri="{0D108BD9-81ED-4DB2-BD59-A6C34878D82A}">
                    <a16:rowId xmlns:a16="http://schemas.microsoft.com/office/drawing/2014/main" val="10000"/>
                  </a:ext>
                </a:extLst>
              </a:tr>
              <a:tr h="548410">
                <a:tc>
                  <a:txBody>
                    <a:bodyPr/>
                    <a:lstStyle/>
                    <a:p>
                      <a:pPr algn="ctr">
                        <a:lnSpc>
                          <a:spcPct val="100000"/>
                        </a:lnSpc>
                        <a:buNone/>
                      </a:pPr>
                      <a:r>
                        <a:rPr lang="ru-RU" sz="1600" b="1" strike="noStrike" spc="-1" dirty="0">
                          <a:solidFill>
                            <a:srgbClr val="568D11"/>
                          </a:solidFill>
                          <a:latin typeface="Calibri"/>
                          <a:ea typeface="DejaVu Sans"/>
                        </a:rPr>
                        <a:t>34 846,8 тыс. рублей</a:t>
                      </a:r>
                      <a:endParaRPr lang="ru-RU" sz="1600" b="0" strike="noStrike" spc="-1" dirty="0">
                        <a:latin typeface="XO Oriel"/>
                      </a:endParaRPr>
                    </a:p>
                  </a:txBody>
                  <a:tcPr marL="68400" marR="68400" anchor="ctr">
                    <a:lnL w="12240">
                      <a:noFill/>
                    </a:lnL>
                    <a:lnR w="12240">
                      <a:noFill/>
                    </a:lnR>
                    <a:lnT w="3816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1"/>
                  </a:ext>
                </a:extLst>
              </a:tr>
            </a:tbl>
          </a:graphicData>
        </a:graphic>
      </p:graphicFrame>
      <p:sp>
        <p:nvSpPr>
          <p:cNvPr id="499" name="Прямоугольник 11"/>
          <p:cNvSpPr/>
          <p:nvPr/>
        </p:nvSpPr>
        <p:spPr>
          <a:xfrm>
            <a:off x="4149720" y="1319040"/>
            <a:ext cx="1078200" cy="27554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ru-RU" sz="1200" b="0" strike="noStrike" spc="-1" dirty="0">
                <a:solidFill>
                  <a:srgbClr val="14425D"/>
                </a:solidFill>
                <a:latin typeface="Franklin Gothic Book"/>
                <a:ea typeface="DejaVu Sans"/>
              </a:rPr>
              <a:t> </a:t>
            </a:r>
            <a:endParaRPr lang="ru-RU" sz="1200" b="0" strike="noStrike" spc="-1" dirty="0">
              <a:latin typeface="XO Oriel"/>
            </a:endParaRPr>
          </a:p>
        </p:txBody>
      </p:sp>
      <p:sp>
        <p:nvSpPr>
          <p:cNvPr id="500" name="TextBox 12"/>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501" name="TextBox 13"/>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pic>
        <p:nvPicPr>
          <p:cNvPr id="502" name="Рисунок 16"/>
          <p:cNvPicPr/>
          <p:nvPr/>
        </p:nvPicPr>
        <p:blipFill>
          <a:blip r:embed="rId2"/>
          <a:stretch/>
        </p:blipFill>
        <p:spPr>
          <a:xfrm>
            <a:off x="5513033" y="781235"/>
            <a:ext cx="3524407" cy="2929631"/>
          </a:xfrm>
          <a:prstGeom prst="rect">
            <a:avLst/>
          </a:prstGeom>
          <a:ln w="0">
            <a:noFill/>
          </a:ln>
        </p:spPr>
      </p:pic>
      <p:graphicFrame>
        <p:nvGraphicFramePr>
          <p:cNvPr id="503" name="Таблица 17"/>
          <p:cNvGraphicFramePr/>
          <p:nvPr>
            <p:extLst>
              <p:ext uri="{D42A27DB-BD31-4B8C-83A1-F6EECF244321}">
                <p14:modId xmlns:p14="http://schemas.microsoft.com/office/powerpoint/2010/main" val="3096133886"/>
              </p:ext>
            </p:extLst>
          </p:nvPr>
        </p:nvGraphicFramePr>
        <p:xfrm>
          <a:off x="584638" y="4261282"/>
          <a:ext cx="8293031" cy="2182254"/>
        </p:xfrm>
        <a:graphic>
          <a:graphicData uri="http://schemas.openxmlformats.org/drawingml/2006/table">
            <a:tbl>
              <a:tblPr/>
              <a:tblGrid>
                <a:gridCol w="6768192">
                  <a:extLst>
                    <a:ext uri="{9D8B030D-6E8A-4147-A177-3AD203B41FA5}">
                      <a16:colId xmlns:a16="http://schemas.microsoft.com/office/drawing/2014/main" val="20000"/>
                    </a:ext>
                  </a:extLst>
                </a:gridCol>
                <a:gridCol w="1524839">
                  <a:extLst>
                    <a:ext uri="{9D8B030D-6E8A-4147-A177-3AD203B41FA5}">
                      <a16:colId xmlns:a16="http://schemas.microsoft.com/office/drawing/2014/main" val="20001"/>
                    </a:ext>
                  </a:extLst>
                </a:gridCol>
              </a:tblGrid>
              <a:tr h="757941">
                <a:tc>
                  <a:txBody>
                    <a:bodyPr/>
                    <a:lstStyle/>
                    <a:p>
                      <a:pPr algn="just">
                        <a:lnSpc>
                          <a:spcPct val="100000"/>
                        </a:lnSpc>
                        <a:buNone/>
                      </a:pPr>
                      <a:r>
                        <a:rPr lang="ru-RU" sz="1100" b="1" strike="noStrike" spc="-1" dirty="0">
                          <a:solidFill>
                            <a:srgbClr val="568D11"/>
                          </a:solidFill>
                          <a:latin typeface="Comic Sans MS"/>
                          <a:ea typeface="DejaVu Sans"/>
                        </a:rPr>
                        <a:t>Обеспечение деятельности бюджетного учреждения «Организационно методический центр физкультурно-массовой работы», содержание спортивного зала в станице Крупской, спортивного зала единоборств в станице Выселки</a:t>
                      </a:r>
                      <a:endParaRPr lang="ru-RU" sz="1100" b="0" strike="noStrike" spc="-1" dirty="0">
                        <a:latin typeface="XO Oriel"/>
                      </a:endParaRPr>
                    </a:p>
                  </a:txBody>
                  <a:tcPr marL="7560" marR="7560" anchor="ctr">
                    <a:lnL w="12240">
                      <a:noFill/>
                    </a:lnL>
                    <a:lnR w="12240">
                      <a:noFill/>
                    </a:lnR>
                    <a:lnT w="12240">
                      <a:noFill/>
                    </a:lnT>
                    <a:lnB w="12240">
                      <a:noFill/>
                    </a:lnB>
                    <a:noFill/>
                  </a:tcPr>
                </a:tc>
                <a:tc>
                  <a:txBody>
                    <a:bodyPr/>
                    <a:lstStyle/>
                    <a:p>
                      <a:pPr algn="ctr">
                        <a:lnSpc>
                          <a:spcPct val="100000"/>
                        </a:lnSpc>
                        <a:buNone/>
                      </a:pPr>
                      <a:r>
                        <a:rPr lang="ru-RU" sz="1000" b="1" strike="noStrike" spc="-1" dirty="0">
                          <a:solidFill>
                            <a:srgbClr val="568D11"/>
                          </a:solidFill>
                          <a:latin typeface="Comic Sans MS"/>
                          <a:ea typeface="DejaVu Sans"/>
                        </a:rPr>
                        <a:t> </a:t>
                      </a:r>
                      <a:r>
                        <a:rPr lang="ru-RU" sz="1100" b="0" strike="noStrike" spc="-1" dirty="0">
                          <a:solidFill>
                            <a:srgbClr val="568D11"/>
                          </a:solidFill>
                          <a:latin typeface="Comic Sans MS"/>
                          <a:ea typeface="DejaVu Sans"/>
                        </a:rPr>
                        <a:t>30 534,1 тыс. рублей</a:t>
                      </a:r>
                      <a:endParaRPr lang="ru-RU" sz="1100" b="0" strike="noStrike" spc="-1" dirty="0">
                        <a:latin typeface="XO Oriel"/>
                      </a:endParaRPr>
                    </a:p>
                  </a:txBody>
                  <a:tcPr marL="7560" marR="7560" anchor="ctr">
                    <a:lnL w="12240">
                      <a:noFill/>
                    </a:lnL>
                    <a:lnR w="12240">
                      <a:noFill/>
                    </a:lnR>
                    <a:lnT w="12240">
                      <a:noFill/>
                    </a:lnT>
                    <a:lnB w="12240">
                      <a:noFill/>
                    </a:lnB>
                    <a:noFill/>
                  </a:tcPr>
                </a:tc>
                <a:extLst>
                  <a:ext uri="{0D108BD9-81ED-4DB2-BD59-A6C34878D82A}">
                    <a16:rowId xmlns:a16="http://schemas.microsoft.com/office/drawing/2014/main" val="10000"/>
                  </a:ext>
                </a:extLst>
              </a:tr>
              <a:tr h="645118">
                <a:tc>
                  <a:txBody>
                    <a:bodyPr/>
                    <a:lstStyle/>
                    <a:p>
                      <a:pPr algn="just">
                        <a:lnSpc>
                          <a:spcPct val="100000"/>
                        </a:lnSpc>
                        <a:buNone/>
                        <a:tabLst>
                          <a:tab pos="0" algn="l"/>
                        </a:tabLst>
                      </a:pPr>
                      <a:r>
                        <a:rPr lang="ru-RU" sz="1100" b="1" strike="noStrike" spc="-1" dirty="0">
                          <a:solidFill>
                            <a:srgbClr val="568D11"/>
                          </a:solidFill>
                          <a:latin typeface="Comic Sans MS"/>
                          <a:ea typeface="DejaVu Sans"/>
                        </a:rPr>
                        <a:t>Организация и проведение официальных физкультурных и спортивных мероприятий краевого и районного уровня, включенных в календарный план</a:t>
                      </a:r>
                      <a:endParaRPr lang="ru-RU" sz="1100" b="0" strike="noStrike" spc="-1" dirty="0">
                        <a:latin typeface="XO Oriel"/>
                      </a:endParaRPr>
                    </a:p>
                    <a:p>
                      <a:pPr algn="just">
                        <a:lnSpc>
                          <a:spcPct val="100000"/>
                        </a:lnSpc>
                        <a:buNone/>
                        <a:tabLst>
                          <a:tab pos="0" algn="l"/>
                        </a:tabLst>
                      </a:pPr>
                      <a:endParaRPr lang="ru-RU" sz="1000" b="0" strike="noStrike" spc="-1" dirty="0">
                        <a:latin typeface="XO Oriel"/>
                      </a:endParaRPr>
                    </a:p>
                  </a:txBody>
                  <a:tcPr marL="7560" marR="7560" anchor="ctr">
                    <a:lnL w="12240">
                      <a:noFill/>
                    </a:lnL>
                    <a:lnR w="12240">
                      <a:noFill/>
                    </a:lnR>
                    <a:lnT w="12240">
                      <a:noFill/>
                    </a:lnT>
                    <a:lnB w="12240">
                      <a:noFill/>
                    </a:lnB>
                    <a:noFill/>
                  </a:tcPr>
                </a:tc>
                <a:tc>
                  <a:txBody>
                    <a:bodyPr/>
                    <a:lstStyle/>
                    <a:p>
                      <a:pPr algn="ctr">
                        <a:lnSpc>
                          <a:spcPct val="100000"/>
                        </a:lnSpc>
                        <a:buNone/>
                      </a:pPr>
                      <a:r>
                        <a:rPr lang="ru-RU" sz="1100" b="0" strike="noStrike" spc="-1" dirty="0">
                          <a:solidFill>
                            <a:srgbClr val="568D11"/>
                          </a:solidFill>
                          <a:latin typeface="Comic Sans MS"/>
                          <a:ea typeface="DejaVu Sans"/>
                        </a:rPr>
                        <a:t>  2 886,2 тыс. рублей</a:t>
                      </a:r>
                      <a:endParaRPr lang="ru-RU" sz="1100" b="0" strike="noStrike" spc="-1" dirty="0">
                        <a:latin typeface="XO Oriel"/>
                      </a:endParaRPr>
                    </a:p>
                  </a:txBody>
                  <a:tcPr marL="7560" marR="7560" anchor="ctr">
                    <a:lnL w="12240">
                      <a:noFill/>
                    </a:lnL>
                    <a:lnR w="12240">
                      <a:noFill/>
                    </a:lnR>
                    <a:lnT w="12240">
                      <a:noFill/>
                    </a:lnT>
                    <a:lnB w="12240">
                      <a:noFill/>
                    </a:lnB>
                    <a:noFill/>
                  </a:tcPr>
                </a:tc>
                <a:extLst>
                  <a:ext uri="{0D108BD9-81ED-4DB2-BD59-A6C34878D82A}">
                    <a16:rowId xmlns:a16="http://schemas.microsoft.com/office/drawing/2014/main" val="10001"/>
                  </a:ext>
                </a:extLst>
              </a:tr>
              <a:tr h="779195">
                <a:tc>
                  <a:txBody>
                    <a:bodyPr/>
                    <a:lstStyle/>
                    <a:p>
                      <a:pPr algn="just">
                        <a:lnSpc>
                          <a:spcPct val="100000"/>
                        </a:lnSpc>
                        <a:buNone/>
                      </a:pPr>
                      <a:r>
                        <a:rPr lang="ru-RU" sz="1100" b="1" strike="noStrike" spc="-1" dirty="0">
                          <a:solidFill>
                            <a:srgbClr val="568D11"/>
                          </a:solidFill>
                          <a:latin typeface="Comic Sans MS"/>
                          <a:ea typeface="DejaVu Sans"/>
                        </a:rPr>
                        <a:t>Обеспечение деятельности казенного учреждения «Отдел физической культуры и спорта администрации муниципального образования </a:t>
                      </a:r>
                      <a:r>
                        <a:rPr lang="ru-RU" sz="1100" b="1" strike="noStrike" spc="-1" dirty="0" err="1">
                          <a:solidFill>
                            <a:srgbClr val="568D11"/>
                          </a:solidFill>
                          <a:latin typeface="Comic Sans MS"/>
                          <a:ea typeface="DejaVu Sans"/>
                        </a:rPr>
                        <a:t>Выселковский</a:t>
                      </a:r>
                      <a:r>
                        <a:rPr lang="ru-RU" sz="1100" b="1" strike="noStrike" spc="-1" dirty="0">
                          <a:solidFill>
                            <a:srgbClr val="568D11"/>
                          </a:solidFill>
                          <a:latin typeface="Comic Sans MS"/>
                          <a:ea typeface="DejaVu Sans"/>
                        </a:rPr>
                        <a:t> район»</a:t>
                      </a:r>
                      <a:endParaRPr lang="ru-RU" sz="1100" b="0" strike="noStrike" spc="-1" dirty="0">
                        <a:latin typeface="XO Oriel"/>
                      </a:endParaRPr>
                    </a:p>
                    <a:p>
                      <a:pPr algn="just">
                        <a:lnSpc>
                          <a:spcPct val="100000"/>
                        </a:lnSpc>
                        <a:buNone/>
                      </a:pPr>
                      <a:r>
                        <a:rPr lang="ru-RU" sz="1100" b="1" strike="noStrike" spc="-1" dirty="0">
                          <a:solidFill>
                            <a:srgbClr val="568D11"/>
                          </a:solidFill>
                          <a:latin typeface="Comic Sans MS"/>
                          <a:ea typeface="DejaVu Sans"/>
                        </a:rPr>
                        <a:t> </a:t>
                      </a:r>
                      <a:endParaRPr lang="ru-RU" sz="1100" b="0" strike="noStrike" spc="-1" dirty="0">
                        <a:latin typeface="XO Oriel"/>
                      </a:endParaRPr>
                    </a:p>
                  </a:txBody>
                  <a:tcPr marL="7560" marR="7560" anchor="ctr">
                    <a:lnL w="12240">
                      <a:noFill/>
                    </a:lnL>
                    <a:lnR w="12240">
                      <a:noFill/>
                    </a:lnR>
                    <a:lnT w="12240">
                      <a:noFill/>
                    </a:lnT>
                    <a:lnB w="12240">
                      <a:noFill/>
                    </a:lnB>
                    <a:noFill/>
                  </a:tcPr>
                </a:tc>
                <a:tc>
                  <a:txBody>
                    <a:bodyPr/>
                    <a:lstStyle/>
                    <a:p>
                      <a:pPr algn="ctr">
                        <a:lnSpc>
                          <a:spcPct val="100000"/>
                        </a:lnSpc>
                        <a:buNone/>
                      </a:pPr>
                      <a:r>
                        <a:rPr lang="ru-RU" sz="1000" b="1" strike="noStrike" spc="-1" dirty="0">
                          <a:solidFill>
                            <a:srgbClr val="568D11"/>
                          </a:solidFill>
                          <a:latin typeface="Comic Sans MS"/>
                          <a:ea typeface="DejaVu Sans"/>
                        </a:rPr>
                        <a:t>  </a:t>
                      </a:r>
                      <a:r>
                        <a:rPr lang="ru-RU" sz="1100" b="0" strike="noStrike" spc="-1" dirty="0">
                          <a:solidFill>
                            <a:srgbClr val="568D11"/>
                          </a:solidFill>
                          <a:latin typeface="Comic Sans MS"/>
                          <a:ea typeface="DejaVu Sans"/>
                        </a:rPr>
                        <a:t>1 426,5 тыс. рублей</a:t>
                      </a:r>
                      <a:endParaRPr lang="ru-RU" sz="1100" b="0" strike="noStrike" spc="-1" dirty="0">
                        <a:latin typeface="XO Oriel"/>
                      </a:endParaRPr>
                    </a:p>
                  </a:txBody>
                  <a:tcPr marL="7560" marR="7560" anchor="ctr">
                    <a:lnL w="12240">
                      <a:noFill/>
                    </a:lnL>
                    <a:lnR w="12240">
                      <a:noFill/>
                    </a:lnR>
                    <a:lnT w="12240">
                      <a:noFill/>
                    </a:lnT>
                    <a:lnB w="12240">
                      <a:noFill/>
                    </a:lnB>
                    <a:noFill/>
                  </a:tcPr>
                </a:tc>
                <a:extLst>
                  <a:ext uri="{0D108BD9-81ED-4DB2-BD59-A6C34878D82A}">
                    <a16:rowId xmlns:a16="http://schemas.microsoft.com/office/drawing/2014/main" val="10002"/>
                  </a:ext>
                </a:extLst>
              </a:tr>
            </a:tbl>
          </a:graphicData>
        </a:graphic>
      </p:graphicFrame>
      <p:sp>
        <p:nvSpPr>
          <p:cNvPr id="504" name="Прямоугольник 18"/>
          <p:cNvSpPr/>
          <p:nvPr/>
        </p:nvSpPr>
        <p:spPr>
          <a:xfrm rot="10800000" flipV="1">
            <a:off x="584638" y="2555631"/>
            <a:ext cx="4830739" cy="1383540"/>
          </a:xfrm>
          <a:prstGeom prst="rect">
            <a:avLst/>
          </a:prstGeom>
          <a:gradFill rotWithShape="0">
            <a:gsLst>
              <a:gs pos="28000">
                <a:srgbClr val="CDCDCD"/>
              </a:gs>
              <a:gs pos="100000">
                <a:srgbClr val="9F9F9F"/>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2">
            <a:schemeClr val="dk1"/>
          </a:fillRef>
          <a:effectRef idx="1">
            <a:schemeClr val="dk1"/>
          </a:effectRef>
          <a:fontRef idx="minor"/>
        </p:style>
        <p:txBody>
          <a:bodyPr wrap="square" lIns="90000" tIns="45000" rIns="90000" bIns="45000" anchor="t">
            <a:spAutoFit/>
          </a:bodyPr>
          <a:lstStyle/>
          <a:p>
            <a:pPr algn="ctr">
              <a:lnSpc>
                <a:spcPct val="100000"/>
              </a:lnSpc>
              <a:buNone/>
            </a:pPr>
            <a:r>
              <a:rPr lang="ru-RU" sz="1200" b="0" strike="noStrike" spc="-1" dirty="0">
                <a:solidFill>
                  <a:srgbClr val="568D11"/>
                </a:solidFill>
                <a:latin typeface="Segoe Print"/>
                <a:ea typeface="DejaVu Sans"/>
              </a:rPr>
              <a:t>В детских спортивных школах нашего района культивируются 24 вида спорта</a:t>
            </a:r>
            <a:endParaRPr lang="ru-RU" sz="1200" b="0" strike="noStrike" spc="-1" dirty="0">
              <a:latin typeface="XO Oriel"/>
            </a:endParaRPr>
          </a:p>
          <a:p>
            <a:pPr algn="ctr">
              <a:lnSpc>
                <a:spcPct val="100000"/>
              </a:lnSpc>
              <a:buNone/>
            </a:pPr>
            <a:endParaRPr lang="ru-RU" sz="1200" b="0" strike="noStrike" spc="-1" dirty="0">
              <a:latin typeface="XO Oriel"/>
            </a:endParaRPr>
          </a:p>
          <a:p>
            <a:pPr algn="ctr">
              <a:lnSpc>
                <a:spcPct val="100000"/>
              </a:lnSpc>
              <a:buNone/>
            </a:pPr>
            <a:r>
              <a:rPr lang="ru-RU" sz="1200" b="0" strike="noStrike" spc="-1" dirty="0">
                <a:solidFill>
                  <a:srgbClr val="568D11"/>
                </a:solidFill>
                <a:latin typeface="Segoe Print"/>
                <a:ea typeface="DejaVu Sans"/>
              </a:rPr>
              <a:t>В районе реализуется Всероссийский физкультурно-спортивный комплекс «Готов к труду и обороне»- выполнение нормативов среди всех возрастных групп населения (от 6 лет и старше)</a:t>
            </a:r>
            <a:endParaRPr lang="ru-RU" sz="1200" b="0" strike="noStrike" spc="-1" dirty="0">
              <a:latin typeface="XO Orie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5" name="Прямоугольник 1"/>
          <p:cNvSpPr/>
          <p:nvPr/>
        </p:nvSpPr>
        <p:spPr>
          <a:xfrm>
            <a:off x="3708000" y="465120"/>
            <a:ext cx="4966920" cy="638640"/>
          </a:xfrm>
          <a:prstGeom prst="rect">
            <a:avLst/>
          </a:prstGeom>
          <a:noFill/>
          <a:ln w="0">
            <a:noFill/>
          </a:ln>
          <a:effectLst>
            <a:outerShdw blurRad="50760" dist="37674" dir="2700000" algn="tl" rotWithShape="0">
              <a:srgbClr val="000000">
                <a:alpha val="40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ru-RU" sz="1800" b="1" strike="noStrike" spc="-1" dirty="0">
                <a:solidFill>
                  <a:srgbClr val="0D79CA"/>
                </a:solidFill>
                <a:latin typeface="Franklin Gothic Book"/>
                <a:ea typeface="DejaVu Sans"/>
              </a:rPr>
              <a:t>Муниципальная программа </a:t>
            </a:r>
            <a:endParaRPr lang="ru-RU" sz="1800" b="0" strike="noStrike" spc="-1" dirty="0">
              <a:latin typeface="XO Oriel"/>
            </a:endParaRPr>
          </a:p>
          <a:p>
            <a:pPr algn="ctr">
              <a:lnSpc>
                <a:spcPct val="100000"/>
              </a:lnSpc>
              <a:buNone/>
            </a:pPr>
            <a:r>
              <a:rPr lang="ru-RU" sz="1800" b="1" strike="noStrike" spc="-1" dirty="0">
                <a:solidFill>
                  <a:srgbClr val="0D79CA"/>
                </a:solidFill>
                <a:latin typeface="Franklin Gothic Book"/>
                <a:ea typeface="DejaVu Sans"/>
              </a:rPr>
              <a:t>«Молодежь Выселковского района»</a:t>
            </a:r>
            <a:endParaRPr lang="ru-RU" sz="1800" b="0" strike="noStrike" spc="-1" dirty="0">
              <a:latin typeface="XO Oriel"/>
            </a:endParaRPr>
          </a:p>
        </p:txBody>
      </p:sp>
      <p:graphicFrame>
        <p:nvGraphicFramePr>
          <p:cNvPr id="506" name="Таблица 8"/>
          <p:cNvGraphicFramePr/>
          <p:nvPr>
            <p:extLst>
              <p:ext uri="{D42A27DB-BD31-4B8C-83A1-F6EECF244321}">
                <p14:modId xmlns:p14="http://schemas.microsoft.com/office/powerpoint/2010/main" val="2063144485"/>
              </p:ext>
            </p:extLst>
          </p:nvPr>
        </p:nvGraphicFramePr>
        <p:xfrm>
          <a:off x="434880" y="2853000"/>
          <a:ext cx="8385120" cy="3334181"/>
        </p:xfrm>
        <a:graphic>
          <a:graphicData uri="http://schemas.openxmlformats.org/drawingml/2006/table">
            <a:tbl>
              <a:tblPr/>
              <a:tblGrid>
                <a:gridCol w="6028200">
                  <a:extLst>
                    <a:ext uri="{9D8B030D-6E8A-4147-A177-3AD203B41FA5}">
                      <a16:colId xmlns:a16="http://schemas.microsoft.com/office/drawing/2014/main" val="20000"/>
                    </a:ext>
                  </a:extLst>
                </a:gridCol>
                <a:gridCol w="2356920">
                  <a:extLst>
                    <a:ext uri="{9D8B030D-6E8A-4147-A177-3AD203B41FA5}">
                      <a16:colId xmlns:a16="http://schemas.microsoft.com/office/drawing/2014/main" val="20001"/>
                    </a:ext>
                  </a:extLst>
                </a:gridCol>
              </a:tblGrid>
              <a:tr h="465840">
                <a:tc>
                  <a:txBody>
                    <a:bodyPr/>
                    <a:lstStyle/>
                    <a:p>
                      <a:pPr algn="ctr">
                        <a:lnSpc>
                          <a:spcPct val="115000"/>
                        </a:lnSpc>
                        <a:buNone/>
                      </a:pPr>
                      <a:r>
                        <a:rPr lang="ru-RU" sz="1400" b="1" strike="noStrike" spc="-1" dirty="0">
                          <a:solidFill>
                            <a:srgbClr val="0D79CA"/>
                          </a:solidFill>
                          <a:latin typeface="Calibri"/>
                          <a:ea typeface="Times New Roman"/>
                        </a:rPr>
                        <a:t>Основные направления расходов программы </a:t>
                      </a:r>
                      <a:r>
                        <a:rPr lang="ru-RU" sz="1400" b="1" strike="noStrike" spc="-1">
                          <a:solidFill>
                            <a:srgbClr val="0D79CA"/>
                          </a:solidFill>
                          <a:latin typeface="Calibri"/>
                          <a:ea typeface="Times New Roman"/>
                        </a:rPr>
                        <a:t>в 2024 </a:t>
                      </a:r>
                      <a:r>
                        <a:rPr lang="ru-RU" sz="1400" b="1" strike="noStrike" spc="-1" dirty="0">
                          <a:solidFill>
                            <a:srgbClr val="0D79CA"/>
                          </a:solidFill>
                          <a:latin typeface="Calibri"/>
                          <a:ea typeface="Times New Roman"/>
                        </a:rPr>
                        <a:t>году</a:t>
                      </a:r>
                      <a:endParaRPr lang="ru-RU" sz="1400" b="0" strike="noStrike" spc="-1" dirty="0">
                        <a:latin typeface="XO Oriel"/>
                      </a:endParaRPr>
                    </a:p>
                  </a:txBody>
                  <a:tcPr marL="17640" marR="17640" anchor="ctr">
                    <a:lnL w="12240">
                      <a:noFill/>
                    </a:lnL>
                    <a:lnR w="12240">
                      <a:noFill/>
                    </a:lnR>
                    <a:lnT w="12240">
                      <a:noFill/>
                    </a:lnT>
                    <a:lnB w="12240">
                      <a:noFill/>
                    </a:lnB>
                    <a:solidFill>
                      <a:srgbClr val="00B0F0"/>
                    </a:solidFill>
                  </a:tcPr>
                </a:tc>
                <a:tc>
                  <a:txBody>
                    <a:bodyPr/>
                    <a:lstStyle/>
                    <a:p>
                      <a:pPr algn="ctr">
                        <a:lnSpc>
                          <a:spcPct val="115000"/>
                        </a:lnSpc>
                        <a:buNone/>
                      </a:pPr>
                      <a:r>
                        <a:rPr lang="ru-RU" sz="1400" b="1" strike="noStrike" spc="-1">
                          <a:solidFill>
                            <a:srgbClr val="0D79CA"/>
                          </a:solidFill>
                          <a:latin typeface="Calibri"/>
                          <a:ea typeface="Times New Roman"/>
                        </a:rPr>
                        <a:t>        сумма </a:t>
                      </a:r>
                      <a:r>
                        <a:rPr lang="ru-RU" sz="1100" b="1" strike="noStrike" spc="-1">
                          <a:solidFill>
                            <a:srgbClr val="0D79CA"/>
                          </a:solidFill>
                          <a:latin typeface="Calibri"/>
                          <a:ea typeface="Times New Roman"/>
                        </a:rPr>
                        <a:t>(тыс. рублей)</a:t>
                      </a:r>
                      <a:endParaRPr lang="ru-RU" sz="1100" b="0" strike="noStrike" spc="-1">
                        <a:latin typeface="XO Oriel"/>
                      </a:endParaRPr>
                    </a:p>
                  </a:txBody>
                  <a:tcPr marL="17640" marR="17640" anchor="ctr">
                    <a:lnL w="12240">
                      <a:noFill/>
                    </a:lnL>
                    <a:lnR w="12240">
                      <a:noFill/>
                    </a:lnR>
                    <a:lnT w="12240">
                      <a:noFill/>
                    </a:lnT>
                    <a:lnB w="12240">
                      <a:noFill/>
                    </a:lnB>
                    <a:solidFill>
                      <a:srgbClr val="00B0F0"/>
                    </a:solidFill>
                  </a:tcPr>
                </a:tc>
                <a:extLst>
                  <a:ext uri="{0D108BD9-81ED-4DB2-BD59-A6C34878D82A}">
                    <a16:rowId xmlns:a16="http://schemas.microsoft.com/office/drawing/2014/main" val="10000"/>
                  </a:ext>
                </a:extLst>
              </a:tr>
              <a:tr h="829800">
                <a:tc>
                  <a:txBody>
                    <a:bodyPr/>
                    <a:lstStyle/>
                    <a:p>
                      <a:pPr marL="72000" algn="just">
                        <a:lnSpc>
                          <a:spcPct val="115000"/>
                        </a:lnSpc>
                        <a:buNone/>
                      </a:pPr>
                      <a:r>
                        <a:rPr lang="ru-RU" sz="1400" b="1" strike="noStrike" spc="-1">
                          <a:solidFill>
                            <a:srgbClr val="568D11"/>
                          </a:solidFill>
                          <a:latin typeface="Calibri"/>
                          <a:ea typeface="Times New Roman"/>
                        </a:rPr>
                        <a:t>Обеспечение деятельности муниципального казенного учреждения «Молодежный центр  Выселковского района»</a:t>
                      </a:r>
                      <a:endParaRPr lang="ru-RU" sz="1400" b="0" strike="noStrike" spc="-1">
                        <a:latin typeface="XO Oriel"/>
                      </a:endParaRPr>
                    </a:p>
                  </a:txBody>
                  <a:tcPr marL="17640" marR="17640">
                    <a:lnL w="12240">
                      <a:noFill/>
                    </a:lnL>
                    <a:lnR w="12240">
                      <a:noFill/>
                    </a:lnR>
                    <a:lnT w="12240">
                      <a:noFill/>
                    </a:lnT>
                    <a:lnB w="12240">
                      <a:noFill/>
                    </a:lnB>
                    <a:noFill/>
                  </a:tcPr>
                </a:tc>
                <a:tc>
                  <a:txBody>
                    <a:bodyPr/>
                    <a:lstStyle/>
                    <a:p>
                      <a:pPr algn="ctr">
                        <a:lnSpc>
                          <a:spcPct val="115000"/>
                        </a:lnSpc>
                        <a:buNone/>
                      </a:pPr>
                      <a:r>
                        <a:rPr lang="ru-RU" sz="1400" b="1" strike="noStrike" spc="-1" dirty="0">
                          <a:solidFill>
                            <a:srgbClr val="568D11"/>
                          </a:solidFill>
                          <a:latin typeface="Calibri"/>
                          <a:ea typeface="Times New Roman"/>
                        </a:rPr>
                        <a:t>4 209,0</a:t>
                      </a:r>
                      <a:endParaRPr lang="ru-RU" sz="14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1"/>
                  </a:ext>
                </a:extLst>
              </a:tr>
              <a:tr h="1958760">
                <a:tc>
                  <a:txBody>
                    <a:bodyPr/>
                    <a:lstStyle/>
                    <a:p>
                      <a:pPr marL="72000" algn="just">
                        <a:lnSpc>
                          <a:spcPct val="115000"/>
                        </a:lnSpc>
                        <a:buNone/>
                      </a:pPr>
                      <a:r>
                        <a:rPr lang="ru-RU" sz="1400" b="1" strike="noStrike" spc="-1">
                          <a:solidFill>
                            <a:srgbClr val="568D11"/>
                          </a:solidFill>
                          <a:latin typeface="Calibri"/>
                          <a:ea typeface="Times New Roman"/>
                        </a:rPr>
                        <a:t>Расходы на реализацию мероприятий в области молодежной политики (проведение акций, фестивалей, конкурсов, семинаров и других мероприятий, направленных на гражданское, патриотическое, творческое и интеллектуальное развитие молодежи, на профилактику безнадзорности и правонарушений среди несовершеннолетних, на формирование здорового образа жизни молодежи, информирование молодежи о мероприятиях и направлениях молодежной политики в средствах массовой информации)</a:t>
                      </a:r>
                      <a:endParaRPr lang="ru-RU" sz="1400" b="0" strike="noStrike" spc="-1">
                        <a:latin typeface="XO Oriel"/>
                      </a:endParaRPr>
                    </a:p>
                  </a:txBody>
                  <a:tcPr marL="17640" marR="17640">
                    <a:lnL w="12240">
                      <a:noFill/>
                    </a:lnL>
                    <a:lnR w="12240">
                      <a:noFill/>
                    </a:lnR>
                    <a:lnT w="12240">
                      <a:noFill/>
                    </a:lnT>
                    <a:lnB w="12240">
                      <a:noFill/>
                    </a:lnB>
                    <a:noFill/>
                  </a:tcPr>
                </a:tc>
                <a:tc>
                  <a:txBody>
                    <a:bodyPr/>
                    <a:lstStyle/>
                    <a:p>
                      <a:pPr algn="ctr">
                        <a:lnSpc>
                          <a:spcPct val="115000"/>
                        </a:lnSpc>
                        <a:buNone/>
                      </a:pPr>
                      <a:r>
                        <a:rPr lang="ru-RU" sz="1400" b="1" strike="noStrike" spc="-1" dirty="0">
                          <a:solidFill>
                            <a:srgbClr val="568D11"/>
                          </a:solidFill>
                          <a:latin typeface="Calibri"/>
                          <a:ea typeface="Times New Roman"/>
                        </a:rPr>
                        <a:t>2 711,6</a:t>
                      </a:r>
                      <a:endParaRPr lang="ru-RU" sz="14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2"/>
                  </a:ext>
                </a:extLst>
              </a:tr>
            </a:tbl>
          </a:graphicData>
        </a:graphic>
      </p:graphicFrame>
      <p:graphicFrame>
        <p:nvGraphicFramePr>
          <p:cNvPr id="507" name="Таблица 7"/>
          <p:cNvGraphicFramePr/>
          <p:nvPr>
            <p:extLst>
              <p:ext uri="{D42A27DB-BD31-4B8C-83A1-F6EECF244321}">
                <p14:modId xmlns:p14="http://schemas.microsoft.com/office/powerpoint/2010/main" val="785246004"/>
              </p:ext>
            </p:extLst>
          </p:nvPr>
        </p:nvGraphicFramePr>
        <p:xfrm>
          <a:off x="3707999" y="1567800"/>
          <a:ext cx="4548233" cy="970920"/>
        </p:xfrm>
        <a:graphic>
          <a:graphicData uri="http://schemas.openxmlformats.org/drawingml/2006/table">
            <a:tbl>
              <a:tblPr>
                <a:effectLst>
                  <a:outerShdw blurRad="76320" rotWithShape="0">
                    <a:srgbClr val="000000">
                      <a:alpha val="20000"/>
                    </a:srgbClr>
                  </a:outerShdw>
                </a:effectLst>
              </a:tblPr>
              <a:tblGrid>
                <a:gridCol w="4548233">
                  <a:extLst>
                    <a:ext uri="{9D8B030D-6E8A-4147-A177-3AD203B41FA5}">
                      <a16:colId xmlns:a16="http://schemas.microsoft.com/office/drawing/2014/main" val="20000"/>
                    </a:ext>
                  </a:extLst>
                </a:gridCol>
              </a:tblGrid>
              <a:tr h="438120">
                <a:tc>
                  <a:txBody>
                    <a:bodyPr/>
                    <a:lstStyle/>
                    <a:p>
                      <a:pPr algn="ctr">
                        <a:lnSpc>
                          <a:spcPct val="100000"/>
                        </a:lnSpc>
                        <a:buNone/>
                      </a:pPr>
                      <a:r>
                        <a:rPr lang="ru-RU" sz="1600" b="1" strike="noStrike" spc="-1" dirty="0">
                          <a:solidFill>
                            <a:srgbClr val="568D11"/>
                          </a:solidFill>
                          <a:latin typeface="Calibri"/>
                          <a:ea typeface="DejaVu Sans"/>
                        </a:rPr>
                        <a:t>Исполнено</a:t>
                      </a:r>
                      <a:endParaRPr lang="ru-RU" sz="1600" b="0" strike="noStrike" spc="-1" dirty="0">
                        <a:latin typeface="XO Oriel"/>
                      </a:endParaRPr>
                    </a:p>
                  </a:txBody>
                  <a:tcPr anchor="ctr">
                    <a:lnL w="12240">
                      <a:noFill/>
                    </a:lnL>
                    <a:lnR w="12240">
                      <a:noFill/>
                    </a:lnR>
                    <a:lnT w="12240">
                      <a:noFill/>
                    </a:lnT>
                    <a:lnB w="38160">
                      <a:noFill/>
                    </a:lnB>
                    <a:gradFill rotWithShape="0">
                      <a:gsLst>
                        <a:gs pos="0">
                          <a:srgbClr val="97685E"/>
                        </a:gs>
                        <a:gs pos="100000">
                          <a:srgbClr val="D69287"/>
                        </a:gs>
                      </a:gsLst>
                      <a:lin ang="2700000"/>
                    </a:gradFill>
                  </a:tcPr>
                </a:tc>
                <a:extLst>
                  <a:ext uri="{0D108BD9-81ED-4DB2-BD59-A6C34878D82A}">
                    <a16:rowId xmlns:a16="http://schemas.microsoft.com/office/drawing/2014/main" val="10000"/>
                  </a:ext>
                </a:extLst>
              </a:tr>
              <a:tr h="532800">
                <a:tc>
                  <a:txBody>
                    <a:bodyPr/>
                    <a:lstStyle/>
                    <a:p>
                      <a:pPr algn="ctr">
                        <a:lnSpc>
                          <a:spcPct val="100000"/>
                        </a:lnSpc>
                        <a:buNone/>
                      </a:pPr>
                      <a:r>
                        <a:rPr lang="ru-RU" sz="1600" b="1" strike="noStrike" spc="-1" dirty="0">
                          <a:solidFill>
                            <a:srgbClr val="903E00"/>
                          </a:solidFill>
                          <a:latin typeface="Calibri"/>
                          <a:ea typeface="DejaVu Sans"/>
                        </a:rPr>
                        <a:t>6 920,6 тыс. рублей</a:t>
                      </a:r>
                      <a:endParaRPr lang="ru-RU" sz="1600" b="0" strike="noStrike" spc="-1" dirty="0">
                        <a:latin typeface="XO Oriel"/>
                      </a:endParaRPr>
                    </a:p>
                  </a:txBody>
                  <a:tcPr anchor="ctr">
                    <a:lnL w="12240">
                      <a:noFill/>
                    </a:lnL>
                    <a:lnR w="12240">
                      <a:noFill/>
                    </a:lnR>
                    <a:lnT w="12240">
                      <a:noFill/>
                    </a:lnT>
                    <a:lnB w="38160">
                      <a:noFill/>
                    </a:lnB>
                    <a:gradFill rotWithShape="0">
                      <a:gsLst>
                        <a:gs pos="0">
                          <a:srgbClr val="97685E"/>
                        </a:gs>
                        <a:gs pos="100000">
                          <a:srgbClr val="D69287"/>
                        </a:gs>
                      </a:gsLst>
                      <a:lin ang="2700000"/>
                    </a:gradFill>
                  </a:tcPr>
                </a:tc>
                <a:extLst>
                  <a:ext uri="{0D108BD9-81ED-4DB2-BD59-A6C34878D82A}">
                    <a16:rowId xmlns:a16="http://schemas.microsoft.com/office/drawing/2014/main" val="10001"/>
                  </a:ext>
                </a:extLst>
              </a:tr>
            </a:tbl>
          </a:graphicData>
        </a:graphic>
      </p:graphicFrame>
      <p:pic>
        <p:nvPicPr>
          <p:cNvPr id="508" name="Рисунок 6"/>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tretch/>
        </p:blipFill>
        <p:spPr>
          <a:xfrm>
            <a:off x="434880" y="465120"/>
            <a:ext cx="3160576" cy="2322468"/>
          </a:xfrm>
          <a:prstGeom prst="rect">
            <a:avLst/>
          </a:prstGeom>
          <a:ln w="0">
            <a:noFill/>
          </a:ln>
        </p:spPr>
      </p:pic>
      <p:sp>
        <p:nvSpPr>
          <p:cNvPr id="509" name="Прямоугольник 9"/>
          <p:cNvSpPr/>
          <p:nvPr/>
        </p:nvSpPr>
        <p:spPr>
          <a:xfrm>
            <a:off x="7812360" y="1151640"/>
            <a:ext cx="1222200" cy="27554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ru-RU" sz="1200" b="0" strike="noStrike" spc="-1" dirty="0">
                <a:solidFill>
                  <a:srgbClr val="14425D"/>
                </a:solidFill>
                <a:latin typeface="Franklin Gothic Book"/>
                <a:ea typeface="DejaVu Sans"/>
              </a:rPr>
              <a:t> </a:t>
            </a:r>
            <a:endParaRPr lang="ru-RU" sz="1200" b="0" strike="noStrike" spc="-1" dirty="0">
              <a:latin typeface="XO Oriel"/>
            </a:endParaRPr>
          </a:p>
        </p:txBody>
      </p:sp>
      <p:sp>
        <p:nvSpPr>
          <p:cNvPr id="510" name="TextBox 12"/>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511" name="TextBox 13"/>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1" name="TextBox 2"/>
          <p:cNvSpPr/>
          <p:nvPr/>
        </p:nvSpPr>
        <p:spPr>
          <a:xfrm>
            <a:off x="467640" y="476640"/>
            <a:ext cx="8495280" cy="6461854"/>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ru-RU" sz="1800" b="1" strike="noStrike" spc="-1" dirty="0">
                <a:solidFill>
                  <a:schemeClr val="accent2">
                    <a:lumMod val="50000"/>
                  </a:schemeClr>
                </a:solidFill>
                <a:latin typeface="Trebuchet MS"/>
                <a:ea typeface="DejaVu Sans"/>
              </a:rPr>
              <a:t>УВАЖАЕМЫЕ ЖИТЕЛИ ВЫСЕЛКОВСКОГО РАЙОНА!</a:t>
            </a:r>
            <a:endParaRPr lang="ru-RU" sz="1800" b="0" strike="noStrike" spc="-1" dirty="0">
              <a:solidFill>
                <a:schemeClr val="accent2">
                  <a:lumMod val="50000"/>
                </a:schemeClr>
              </a:solidFill>
              <a:latin typeface="XO Oriel"/>
            </a:endParaRPr>
          </a:p>
          <a:p>
            <a:pPr algn="ctr">
              <a:lnSpc>
                <a:spcPct val="100000"/>
              </a:lnSpc>
              <a:buNone/>
            </a:pPr>
            <a:endParaRPr lang="ru-RU" sz="1800" b="0" strike="noStrike" spc="-1" dirty="0">
              <a:latin typeface="XO Oriel"/>
            </a:endParaRPr>
          </a:p>
          <a:p>
            <a:pPr algn="ctr">
              <a:lnSpc>
                <a:spcPct val="100000"/>
              </a:lnSpc>
              <a:buNone/>
            </a:pPr>
            <a:r>
              <a:rPr lang="ru-RU" sz="1800" b="0" strike="noStrike" spc="-1" dirty="0">
                <a:solidFill>
                  <a:schemeClr val="accent1">
                    <a:lumMod val="75000"/>
                  </a:schemeClr>
                </a:solidFill>
                <a:latin typeface="Trebuchet MS"/>
                <a:ea typeface="DejaVu Sans"/>
              </a:rPr>
              <a:t>Предлагаем вашему вниманию издание, в котором кратко и доступно отражены основные положения годового отчета об исполнении бюджета муниципального образования Выселковский район за 2024 год</a:t>
            </a:r>
            <a:endParaRPr lang="ru-RU" sz="1800" b="0" strike="noStrike" spc="-1" dirty="0">
              <a:solidFill>
                <a:schemeClr val="accent1">
                  <a:lumMod val="75000"/>
                </a:schemeClr>
              </a:solidFill>
              <a:latin typeface="XO Oriel"/>
            </a:endParaRPr>
          </a:p>
          <a:p>
            <a:pPr algn="ctr">
              <a:lnSpc>
                <a:spcPct val="100000"/>
              </a:lnSpc>
              <a:buNone/>
            </a:pPr>
            <a:endParaRPr lang="ru-RU" sz="1800" b="0" strike="noStrike" spc="-1" dirty="0">
              <a:latin typeface="XO Oriel"/>
            </a:endParaRPr>
          </a:p>
          <a:p>
            <a:pPr algn="just">
              <a:lnSpc>
                <a:spcPct val="100000"/>
              </a:lnSpc>
              <a:buNone/>
            </a:pPr>
            <a:r>
              <a:rPr lang="ru-RU" sz="1800" b="0" strike="noStrike" spc="-1" dirty="0">
                <a:solidFill>
                  <a:srgbClr val="00B050"/>
                </a:solidFill>
                <a:latin typeface="Trebuchet MS"/>
                <a:ea typeface="DejaVu Sans"/>
              </a:rPr>
              <a:t>   </a:t>
            </a:r>
            <a:r>
              <a:rPr lang="ru-RU" sz="1600" b="0" strike="noStrike" spc="-1" dirty="0">
                <a:solidFill>
                  <a:srgbClr val="00B050"/>
                </a:solidFill>
                <a:latin typeface="Trebuchet MS"/>
                <a:ea typeface="DejaVu Sans"/>
              </a:rPr>
              <a:t>Работу по информированию жителей района о формировании и расходовании бюджета Выселковский район ведет с 2014 года. Наш район успешно выполняет задачу, поставленную Президентом Российской Федерации на всех уровнях власти публиковать «бюджет для граждан». Эта брошюра выходит накануне публичных слушаний по годовому отчету об исполнении бюджета муниципального образования Выселковский район за 2024 год.</a:t>
            </a:r>
          </a:p>
          <a:p>
            <a:pPr algn="just">
              <a:lnSpc>
                <a:spcPct val="100000"/>
              </a:lnSpc>
              <a:buNone/>
            </a:pPr>
            <a:endParaRPr lang="ru-RU" sz="1600" b="0" strike="noStrike" spc="-1" dirty="0">
              <a:solidFill>
                <a:srgbClr val="00B050"/>
              </a:solidFill>
              <a:latin typeface="Trebuchet MS"/>
              <a:ea typeface="DejaVu Sans"/>
            </a:endParaRPr>
          </a:p>
          <a:p>
            <a:pPr algn="just"/>
            <a:r>
              <a:rPr lang="ru-RU" sz="1600" b="0" strike="noStrike" spc="-1" dirty="0">
                <a:solidFill>
                  <a:srgbClr val="00B050"/>
                </a:solidFill>
                <a:latin typeface="Trebuchet MS"/>
                <a:ea typeface="DejaVu Sans"/>
              </a:rPr>
              <a:t>   Реализация основных направлений бюджетной политики Выселковского района в 2024 году осуществлялась в соответствии с приоритетами, направленными на обеспечение сбалансированности районного бюджета и бюджетов сельских поселений Выселковского района,</a:t>
            </a:r>
            <a:r>
              <a:rPr lang="ru-RU" sz="1600" b="1" spc="-1" dirty="0">
                <a:solidFill>
                  <a:srgbClr val="17456F"/>
                </a:solidFill>
                <a:latin typeface="Trebuchet MS"/>
              </a:rPr>
              <a:t> </a:t>
            </a:r>
            <a:r>
              <a:rPr lang="ru-RU" sz="1600" spc="-1" dirty="0">
                <a:solidFill>
                  <a:srgbClr val="00B050"/>
                </a:solidFill>
                <a:latin typeface="Trebuchet MS"/>
              </a:rPr>
              <a:t>обеспечение населения доступными и качественными государственными и муниципальными услугами, социальными гарантиями, адресное решение социальных вопросов, создание благоприятных и комфортных условий для проживания, создание условий для дальнейшего развития экономического потенциала муниципального образования Выселковский район, создание условий для устойчивого социально-экономического развития района.</a:t>
            </a:r>
            <a:endParaRPr lang="ru-RU" sz="1600" spc="-1" dirty="0">
              <a:solidFill>
                <a:srgbClr val="00B050"/>
              </a:solidFill>
              <a:latin typeface="XO Oriel"/>
            </a:endParaRPr>
          </a:p>
          <a:p>
            <a:pPr algn="just"/>
            <a:r>
              <a:rPr lang="ru-RU" sz="1600" spc="-1" dirty="0">
                <a:solidFill>
                  <a:srgbClr val="00B050"/>
                </a:solidFill>
                <a:latin typeface="XO Oriel"/>
              </a:rPr>
              <a:t>    </a:t>
            </a:r>
          </a:p>
          <a:p>
            <a:pPr algn="just">
              <a:lnSpc>
                <a:spcPct val="100000"/>
              </a:lnSpc>
              <a:buNone/>
            </a:pPr>
            <a:endParaRPr lang="ru-RU" sz="1600" b="0" strike="noStrike" spc="-1" dirty="0">
              <a:latin typeface="XO Oriel"/>
            </a:endParaRPr>
          </a:p>
          <a:p>
            <a:pPr algn="just">
              <a:lnSpc>
                <a:spcPct val="100000"/>
              </a:lnSpc>
              <a:buNone/>
            </a:pPr>
            <a:endParaRPr lang="ru-RU" sz="1800" b="0" strike="noStrike" spc="-1" dirty="0">
              <a:latin typeface="XO Oriel"/>
            </a:endParaRPr>
          </a:p>
        </p:txBody>
      </p:sp>
      <p:sp>
        <p:nvSpPr>
          <p:cNvPr id="282" name="TextBox 3"/>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highlight>
                  <a:srgbClr val="FF9966"/>
                </a:highlight>
                <a:latin typeface="Trebuchet MS"/>
                <a:ea typeface="DejaVu Sans"/>
              </a:rPr>
              <a:t>МУНИЦИПАЛЬНОЕ ОБРАЗОВАНИЕ ВЫСЕЛКОВСКИЙ РАЙОН</a:t>
            </a:r>
            <a:endParaRPr lang="ru-RU" sz="1400" b="0" strike="noStrike" spc="-1">
              <a:latin typeface="XO Oriel"/>
            </a:endParaRPr>
          </a:p>
        </p:txBody>
      </p:sp>
      <p:sp>
        <p:nvSpPr>
          <p:cNvPr id="283" name="TextBox 4"/>
          <p:cNvSpPr/>
          <p:nvPr/>
        </p:nvSpPr>
        <p:spPr>
          <a:xfrm>
            <a:off x="6660360" y="21240"/>
            <a:ext cx="237456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highlight>
                  <a:srgbClr val="FF9966"/>
                </a:highlight>
                <a:latin typeface="Trebuchet MS"/>
                <a:ea typeface="DejaVu Sans"/>
              </a:rPr>
              <a:t>2024 ГОД</a:t>
            </a:r>
            <a:endParaRPr lang="ru-RU" sz="1400" b="0" strike="noStrike" spc="-1" dirty="0">
              <a:latin typeface="XO Orie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 name="Прямоугольник 3"/>
          <p:cNvSpPr/>
          <p:nvPr/>
        </p:nvSpPr>
        <p:spPr>
          <a:xfrm>
            <a:off x="3708000" y="603720"/>
            <a:ext cx="4966920" cy="638640"/>
          </a:xfrm>
          <a:prstGeom prst="rect">
            <a:avLst/>
          </a:prstGeom>
          <a:noFill/>
          <a:ln w="0">
            <a:noFill/>
          </a:ln>
          <a:effectLst>
            <a:outerShdw blurRad="50760" dist="37674" dir="2700000" algn="tl" rotWithShape="0">
              <a:srgbClr val="000000">
                <a:alpha val="40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ru-RU" sz="1800" b="1" strike="noStrike" spc="-1">
                <a:solidFill>
                  <a:srgbClr val="0D79CA"/>
                </a:solidFill>
                <a:latin typeface="Franklin Gothic Book"/>
                <a:ea typeface="DejaVu Sans"/>
              </a:rPr>
              <a:t>Муниципальная программа </a:t>
            </a:r>
            <a:endParaRPr lang="ru-RU" sz="1800" b="0" strike="noStrike" spc="-1">
              <a:latin typeface="XO Oriel"/>
            </a:endParaRPr>
          </a:p>
          <a:p>
            <a:pPr algn="ctr">
              <a:lnSpc>
                <a:spcPct val="100000"/>
              </a:lnSpc>
              <a:buNone/>
            </a:pPr>
            <a:r>
              <a:rPr lang="ru-RU" sz="1800" b="1" strike="noStrike" spc="-1">
                <a:solidFill>
                  <a:srgbClr val="0D79CA"/>
                </a:solidFill>
                <a:latin typeface="Franklin Gothic Book"/>
                <a:ea typeface="DejaVu Sans"/>
              </a:rPr>
              <a:t>«Обеспечение безопасности населения»</a:t>
            </a:r>
            <a:endParaRPr lang="ru-RU" sz="1800" b="0" strike="noStrike" spc="-1">
              <a:latin typeface="XO Oriel"/>
            </a:endParaRPr>
          </a:p>
        </p:txBody>
      </p:sp>
      <p:sp>
        <p:nvSpPr>
          <p:cNvPr id="513" name="Прямоугольник 5"/>
          <p:cNvSpPr/>
          <p:nvPr/>
        </p:nvSpPr>
        <p:spPr>
          <a:xfrm>
            <a:off x="7452360" y="1371960"/>
            <a:ext cx="1582200" cy="27554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ru-RU" sz="1200" b="0" strike="noStrike" spc="-1" dirty="0">
                <a:solidFill>
                  <a:srgbClr val="14425D"/>
                </a:solidFill>
                <a:latin typeface="Franklin Gothic Book"/>
                <a:ea typeface="DejaVu Sans"/>
              </a:rPr>
              <a:t> </a:t>
            </a:r>
            <a:endParaRPr lang="ru-RU" sz="1200" b="0" strike="noStrike" spc="-1" dirty="0">
              <a:latin typeface="XO Oriel"/>
            </a:endParaRPr>
          </a:p>
        </p:txBody>
      </p:sp>
      <p:graphicFrame>
        <p:nvGraphicFramePr>
          <p:cNvPr id="514" name="Таблица 7"/>
          <p:cNvGraphicFramePr/>
          <p:nvPr>
            <p:extLst>
              <p:ext uri="{D42A27DB-BD31-4B8C-83A1-F6EECF244321}">
                <p14:modId xmlns:p14="http://schemas.microsoft.com/office/powerpoint/2010/main" val="512033635"/>
              </p:ext>
            </p:extLst>
          </p:nvPr>
        </p:nvGraphicFramePr>
        <p:xfrm>
          <a:off x="466200" y="3075777"/>
          <a:ext cx="8208720" cy="3618720"/>
        </p:xfrm>
        <a:graphic>
          <a:graphicData uri="http://schemas.openxmlformats.org/drawingml/2006/table">
            <a:tbl>
              <a:tblPr/>
              <a:tblGrid>
                <a:gridCol w="6264360">
                  <a:extLst>
                    <a:ext uri="{9D8B030D-6E8A-4147-A177-3AD203B41FA5}">
                      <a16:colId xmlns:a16="http://schemas.microsoft.com/office/drawing/2014/main" val="20000"/>
                    </a:ext>
                  </a:extLst>
                </a:gridCol>
                <a:gridCol w="1944360">
                  <a:extLst>
                    <a:ext uri="{9D8B030D-6E8A-4147-A177-3AD203B41FA5}">
                      <a16:colId xmlns:a16="http://schemas.microsoft.com/office/drawing/2014/main" val="20001"/>
                    </a:ext>
                  </a:extLst>
                </a:gridCol>
              </a:tblGrid>
              <a:tr h="519480">
                <a:tc>
                  <a:txBody>
                    <a:bodyPr/>
                    <a:lstStyle/>
                    <a:p>
                      <a:pPr algn="ctr">
                        <a:lnSpc>
                          <a:spcPct val="115000"/>
                        </a:lnSpc>
                        <a:buNone/>
                      </a:pPr>
                      <a:r>
                        <a:rPr lang="ru-RU" sz="1400" b="1" strike="noStrike" spc="-1" dirty="0">
                          <a:solidFill>
                            <a:srgbClr val="0D79CA"/>
                          </a:solidFill>
                          <a:latin typeface="Calibri"/>
                          <a:ea typeface="Times New Roman"/>
                        </a:rPr>
                        <a:t>Основные мероприятия программы   в  2024 году</a:t>
                      </a:r>
                      <a:endParaRPr lang="ru-RU" sz="1400" b="0" strike="noStrike" spc="-1" dirty="0">
                        <a:latin typeface="XO Oriel"/>
                      </a:endParaRPr>
                    </a:p>
                  </a:txBody>
                  <a:tcPr marL="17640" marR="17640" anchor="ctr">
                    <a:lnL w="12240">
                      <a:noFill/>
                    </a:lnL>
                    <a:lnR w="12240">
                      <a:noFill/>
                    </a:lnR>
                    <a:lnT w="12240">
                      <a:noFill/>
                    </a:lnT>
                    <a:lnB w="12240">
                      <a:noFill/>
                    </a:lnB>
                    <a:solidFill>
                      <a:srgbClr val="95A4DE"/>
                    </a:solidFill>
                  </a:tcPr>
                </a:tc>
                <a:tc>
                  <a:txBody>
                    <a:bodyPr/>
                    <a:lstStyle/>
                    <a:p>
                      <a:pPr algn="ctr">
                        <a:lnSpc>
                          <a:spcPct val="115000"/>
                        </a:lnSpc>
                        <a:buNone/>
                      </a:pPr>
                      <a:r>
                        <a:rPr lang="ru-RU" sz="1400" b="1" strike="noStrike" spc="-1">
                          <a:solidFill>
                            <a:srgbClr val="0D79CA"/>
                          </a:solidFill>
                          <a:latin typeface="Calibri"/>
                          <a:ea typeface="Times New Roman"/>
                        </a:rPr>
                        <a:t>сумма </a:t>
                      </a:r>
                      <a:r>
                        <a:rPr lang="ru-RU" sz="1200" b="1" strike="noStrike" spc="-1">
                          <a:solidFill>
                            <a:srgbClr val="0D79CA"/>
                          </a:solidFill>
                          <a:latin typeface="Calibri"/>
                          <a:ea typeface="Times New Roman"/>
                        </a:rPr>
                        <a:t>(тыс. рублей)</a:t>
                      </a:r>
                      <a:endParaRPr lang="ru-RU" sz="1200" b="0" strike="noStrike" spc="-1">
                        <a:latin typeface="XO Oriel"/>
                      </a:endParaRPr>
                    </a:p>
                  </a:txBody>
                  <a:tcPr marL="17640" marR="17640" anchor="ctr">
                    <a:lnL w="12240">
                      <a:noFill/>
                    </a:lnL>
                    <a:lnR w="12240">
                      <a:noFill/>
                    </a:lnR>
                    <a:lnT w="12240">
                      <a:noFill/>
                    </a:lnT>
                    <a:lnB w="12240">
                      <a:noFill/>
                    </a:lnB>
                    <a:solidFill>
                      <a:srgbClr val="95A4DE"/>
                    </a:solidFill>
                  </a:tcPr>
                </a:tc>
                <a:extLst>
                  <a:ext uri="{0D108BD9-81ED-4DB2-BD59-A6C34878D82A}">
                    <a16:rowId xmlns:a16="http://schemas.microsoft.com/office/drawing/2014/main" val="10000"/>
                  </a:ext>
                </a:extLst>
              </a:tr>
              <a:tr h="721440">
                <a:tc>
                  <a:txBody>
                    <a:bodyPr/>
                    <a:lstStyle/>
                    <a:p>
                      <a:pPr marL="72000" algn="just">
                        <a:lnSpc>
                          <a:spcPct val="115000"/>
                        </a:lnSpc>
                        <a:buNone/>
                        <a:tabLst>
                          <a:tab pos="0" algn="l"/>
                        </a:tabLst>
                      </a:pPr>
                      <a:r>
                        <a:rPr lang="ru-RU" sz="1200" b="1" strike="noStrike" spc="-1" dirty="0">
                          <a:solidFill>
                            <a:srgbClr val="014675"/>
                          </a:solidFill>
                          <a:latin typeface="Calibri"/>
                          <a:ea typeface="Times New Roman"/>
                        </a:rPr>
                        <a:t>Обеспечение деятельности муниципального казенного учреждения «Служба спасения  муниципального образования </a:t>
                      </a:r>
                      <a:r>
                        <a:rPr lang="ru-RU" sz="1200" b="1" strike="noStrike" spc="-1" dirty="0" err="1">
                          <a:solidFill>
                            <a:srgbClr val="014675"/>
                          </a:solidFill>
                          <a:latin typeface="Calibri"/>
                          <a:ea typeface="Times New Roman"/>
                        </a:rPr>
                        <a:t>Выселковский</a:t>
                      </a:r>
                      <a:r>
                        <a:rPr lang="ru-RU" sz="1200" b="1" strike="noStrike" spc="-1" dirty="0">
                          <a:solidFill>
                            <a:srgbClr val="014675"/>
                          </a:solidFill>
                          <a:latin typeface="Calibri"/>
                          <a:ea typeface="Times New Roman"/>
                        </a:rPr>
                        <a:t> район»</a:t>
                      </a:r>
                      <a:endParaRPr lang="ru-RU" sz="1200" b="0" strike="noStrike" spc="-1" dirty="0">
                        <a:latin typeface="XO Oriel"/>
                      </a:endParaRPr>
                    </a:p>
                    <a:p>
                      <a:pPr marL="72000" algn="just">
                        <a:lnSpc>
                          <a:spcPct val="115000"/>
                        </a:lnSpc>
                        <a:buNone/>
                        <a:tabLst>
                          <a:tab pos="0" algn="l"/>
                        </a:tabLst>
                      </a:pPr>
                      <a:endParaRPr lang="ru-RU" sz="1200" b="0" strike="noStrike" spc="-1" dirty="0">
                        <a:latin typeface="XO Oriel"/>
                      </a:endParaRPr>
                    </a:p>
                  </a:txBody>
                  <a:tcPr marL="17640" marR="17640" anchor="ctr">
                    <a:lnL w="12240">
                      <a:noFill/>
                    </a:lnL>
                    <a:lnR w="12240">
                      <a:noFill/>
                    </a:lnR>
                    <a:lnT w="12240">
                      <a:noFill/>
                    </a:lnT>
                    <a:lnB w="12240">
                      <a:noFill/>
                    </a:lnB>
                    <a:noFill/>
                  </a:tcPr>
                </a:tc>
                <a:tc>
                  <a:txBody>
                    <a:bodyPr/>
                    <a:lstStyle/>
                    <a:p>
                      <a:pPr algn="ctr">
                        <a:lnSpc>
                          <a:spcPct val="115000"/>
                        </a:lnSpc>
                        <a:buNone/>
                      </a:pPr>
                      <a:r>
                        <a:rPr lang="ru-RU" sz="1400" b="1" strike="noStrike" spc="-1" dirty="0">
                          <a:solidFill>
                            <a:srgbClr val="014675"/>
                          </a:solidFill>
                          <a:latin typeface="Calibri"/>
                          <a:ea typeface="Times New Roman"/>
                        </a:rPr>
                        <a:t>16 872,4</a:t>
                      </a:r>
                      <a:endParaRPr lang="ru-RU" sz="14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1"/>
                  </a:ext>
                </a:extLst>
              </a:tr>
              <a:tr h="555840">
                <a:tc>
                  <a:txBody>
                    <a:bodyPr/>
                    <a:lstStyle/>
                    <a:p>
                      <a:pPr marL="72000" algn="just">
                        <a:lnSpc>
                          <a:spcPct val="115000"/>
                        </a:lnSpc>
                        <a:buNone/>
                      </a:pPr>
                      <a:r>
                        <a:rPr lang="ru-RU" sz="1200" b="1" strike="noStrike" spc="-1" dirty="0">
                          <a:solidFill>
                            <a:srgbClr val="014675"/>
                          </a:solidFill>
                          <a:latin typeface="Calibri"/>
                          <a:ea typeface="Times New Roman"/>
                        </a:rPr>
                        <a:t>Мероприятия по развитию аппаратно-программного комплекса «Безопасный город»</a:t>
                      </a:r>
                      <a:endParaRPr lang="ru-RU" sz="1200" b="0" strike="noStrike" spc="-1" dirty="0">
                        <a:latin typeface="XO Oriel"/>
                      </a:endParaRPr>
                    </a:p>
                  </a:txBody>
                  <a:tcPr marL="17640" marR="17640" anchor="ctr">
                    <a:lnL w="12240">
                      <a:noFill/>
                    </a:lnL>
                    <a:lnR w="12240">
                      <a:noFill/>
                    </a:lnR>
                    <a:lnT w="12240">
                      <a:noFill/>
                    </a:lnT>
                    <a:lnB w="12240">
                      <a:noFill/>
                    </a:lnB>
                    <a:noFill/>
                  </a:tcPr>
                </a:tc>
                <a:tc>
                  <a:txBody>
                    <a:bodyPr/>
                    <a:lstStyle/>
                    <a:p>
                      <a:pPr algn="ctr">
                        <a:lnSpc>
                          <a:spcPct val="115000"/>
                        </a:lnSpc>
                        <a:buNone/>
                      </a:pPr>
                      <a:r>
                        <a:rPr lang="ru-RU" sz="1400" b="1" strike="noStrike" spc="-1" dirty="0">
                          <a:solidFill>
                            <a:srgbClr val="014675"/>
                          </a:solidFill>
                          <a:latin typeface="Calibri"/>
                          <a:ea typeface="Times New Roman"/>
                        </a:rPr>
                        <a:t>     663,5</a:t>
                      </a:r>
                      <a:endParaRPr lang="ru-RU" sz="14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2"/>
                  </a:ext>
                </a:extLst>
              </a:tr>
              <a:tr h="568080">
                <a:tc>
                  <a:txBody>
                    <a:bodyPr/>
                    <a:lstStyle/>
                    <a:p>
                      <a:pPr marL="72000" algn="just">
                        <a:lnSpc>
                          <a:spcPct val="115000"/>
                        </a:lnSpc>
                        <a:buNone/>
                      </a:pPr>
                      <a:r>
                        <a:rPr lang="ru-RU" sz="1200" b="1" strike="noStrike" spc="-1">
                          <a:solidFill>
                            <a:srgbClr val="014675"/>
                          </a:solidFill>
                          <a:latin typeface="Calibri"/>
                          <a:ea typeface="Times New Roman"/>
                        </a:rPr>
                        <a:t>Мероприятия по предупреждению и ликвидации чрезвычайных ситуаций и стихийных бедствий</a:t>
                      </a:r>
                      <a:endParaRPr lang="ru-RU" sz="1200" b="0" strike="noStrike" spc="-1">
                        <a:latin typeface="XO Oriel"/>
                      </a:endParaRPr>
                    </a:p>
                  </a:txBody>
                  <a:tcPr marL="17640" marR="17640" anchor="ctr">
                    <a:lnL w="12240">
                      <a:noFill/>
                    </a:lnL>
                    <a:lnR w="12240">
                      <a:noFill/>
                    </a:lnR>
                    <a:lnT w="12240">
                      <a:noFill/>
                    </a:lnT>
                    <a:lnB w="12240">
                      <a:noFill/>
                    </a:lnB>
                    <a:noFill/>
                  </a:tcPr>
                </a:tc>
                <a:tc>
                  <a:txBody>
                    <a:bodyPr/>
                    <a:lstStyle/>
                    <a:p>
                      <a:pPr algn="ctr">
                        <a:lnSpc>
                          <a:spcPct val="115000"/>
                        </a:lnSpc>
                        <a:buNone/>
                      </a:pPr>
                      <a:r>
                        <a:rPr lang="ru-RU" sz="1400" b="1" strike="noStrike" spc="-1" dirty="0">
                          <a:solidFill>
                            <a:srgbClr val="014675"/>
                          </a:solidFill>
                          <a:latin typeface="Calibri"/>
                          <a:ea typeface="Times New Roman"/>
                        </a:rPr>
                        <a:t>3 817,9</a:t>
                      </a:r>
                      <a:endParaRPr lang="ru-RU" sz="14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3"/>
                  </a:ext>
                </a:extLst>
              </a:tr>
              <a:tr h="576720">
                <a:tc>
                  <a:txBody>
                    <a:bodyPr/>
                    <a:lstStyle/>
                    <a:p>
                      <a:pPr marL="72000" algn="just">
                        <a:lnSpc>
                          <a:spcPct val="115000"/>
                        </a:lnSpc>
                        <a:buNone/>
                      </a:pPr>
                      <a:r>
                        <a:rPr lang="ru-RU" sz="1200" b="1" strike="noStrike" spc="-1" dirty="0">
                          <a:solidFill>
                            <a:srgbClr val="014675"/>
                          </a:solidFill>
                          <a:latin typeface="Calibri"/>
                          <a:ea typeface="Times New Roman"/>
                        </a:rPr>
                        <a:t>Мероприятия по профилактике терроризма (техническое обслуживание комплексных средств охраны), укрепление правопорядка, профилактика правонарушений</a:t>
                      </a:r>
                      <a:endParaRPr lang="ru-RU" sz="1200" b="0" strike="noStrike" spc="-1" dirty="0">
                        <a:latin typeface="XO Oriel"/>
                      </a:endParaRPr>
                    </a:p>
                  </a:txBody>
                  <a:tcPr marL="17640" marR="17640" anchor="ctr">
                    <a:lnL w="12240">
                      <a:noFill/>
                    </a:lnL>
                    <a:lnR w="12240">
                      <a:noFill/>
                    </a:lnR>
                    <a:lnT w="12240">
                      <a:noFill/>
                    </a:lnT>
                    <a:lnB w="12240">
                      <a:noFill/>
                    </a:lnB>
                    <a:noFill/>
                  </a:tcPr>
                </a:tc>
                <a:tc>
                  <a:txBody>
                    <a:bodyPr/>
                    <a:lstStyle/>
                    <a:p>
                      <a:pPr algn="ctr">
                        <a:lnSpc>
                          <a:spcPct val="115000"/>
                        </a:lnSpc>
                        <a:buNone/>
                      </a:pPr>
                      <a:r>
                        <a:rPr lang="ru-RU" sz="1400" b="1" strike="noStrike" spc="-1" dirty="0">
                          <a:solidFill>
                            <a:srgbClr val="014675"/>
                          </a:solidFill>
                          <a:latin typeface="Calibri"/>
                          <a:ea typeface="Times New Roman"/>
                        </a:rPr>
                        <a:t>   447,8</a:t>
                      </a:r>
                      <a:endParaRPr lang="ru-RU" sz="14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4"/>
                  </a:ext>
                </a:extLst>
              </a:tr>
              <a:tr h="677160">
                <a:tc>
                  <a:txBody>
                    <a:bodyPr/>
                    <a:lstStyle/>
                    <a:p>
                      <a:pPr marL="72000" algn="just">
                        <a:lnSpc>
                          <a:spcPct val="115000"/>
                        </a:lnSpc>
                        <a:buNone/>
                      </a:pPr>
                      <a:r>
                        <a:rPr lang="ru-RU" sz="1200" b="1" strike="noStrike" spc="-1" dirty="0">
                          <a:solidFill>
                            <a:schemeClr val="bg2">
                              <a:lumMod val="25000"/>
                            </a:schemeClr>
                          </a:solidFill>
                          <a:latin typeface="Calibri" panose="020F0502020204030204" pitchFamily="34" charset="0"/>
                        </a:rPr>
                        <a:t>Обеспечение пожарной безопасности</a:t>
                      </a:r>
                    </a:p>
                  </a:txBody>
                  <a:tcPr marL="17640" marR="17640" anchor="ctr">
                    <a:lnL w="12240">
                      <a:noFill/>
                    </a:lnL>
                    <a:lnR w="12240">
                      <a:noFill/>
                    </a:lnR>
                    <a:lnT w="12240">
                      <a:noFill/>
                    </a:lnT>
                    <a:lnB w="12240">
                      <a:noFill/>
                    </a:lnB>
                    <a:noFill/>
                  </a:tcPr>
                </a:tc>
                <a:tc>
                  <a:txBody>
                    <a:bodyPr/>
                    <a:lstStyle/>
                    <a:p>
                      <a:pPr algn="ctr">
                        <a:lnSpc>
                          <a:spcPct val="115000"/>
                        </a:lnSpc>
                        <a:buNone/>
                      </a:pPr>
                      <a:r>
                        <a:rPr lang="ru-RU" sz="1400" b="1" strike="noStrike" spc="-1" dirty="0">
                          <a:solidFill>
                            <a:srgbClr val="014675"/>
                          </a:solidFill>
                          <a:latin typeface="Calibri"/>
                          <a:ea typeface="Times New Roman"/>
                        </a:rPr>
                        <a:t>     772,3</a:t>
                      </a:r>
                      <a:endParaRPr lang="ru-RU" sz="14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5"/>
                  </a:ext>
                </a:extLst>
              </a:tr>
            </a:tbl>
          </a:graphicData>
        </a:graphic>
      </p:graphicFrame>
      <p:graphicFrame>
        <p:nvGraphicFramePr>
          <p:cNvPr id="515" name="Таблица 6"/>
          <p:cNvGraphicFramePr/>
          <p:nvPr>
            <p:extLst>
              <p:ext uri="{D42A27DB-BD31-4B8C-83A1-F6EECF244321}">
                <p14:modId xmlns:p14="http://schemas.microsoft.com/office/powerpoint/2010/main" val="4119005969"/>
              </p:ext>
            </p:extLst>
          </p:nvPr>
        </p:nvGraphicFramePr>
        <p:xfrm>
          <a:off x="3888418" y="1512575"/>
          <a:ext cx="4394447" cy="1035145"/>
        </p:xfrm>
        <a:graphic>
          <a:graphicData uri="http://schemas.openxmlformats.org/drawingml/2006/table">
            <a:tbl>
              <a:tblPr>
                <a:effectLst>
                  <a:outerShdw blurRad="76320" rotWithShape="0">
                    <a:srgbClr val="000000">
                      <a:alpha val="20000"/>
                    </a:srgbClr>
                  </a:outerShdw>
                </a:effectLst>
              </a:tblPr>
              <a:tblGrid>
                <a:gridCol w="4394447">
                  <a:extLst>
                    <a:ext uri="{9D8B030D-6E8A-4147-A177-3AD203B41FA5}">
                      <a16:colId xmlns:a16="http://schemas.microsoft.com/office/drawing/2014/main" val="20000"/>
                    </a:ext>
                  </a:extLst>
                </a:gridCol>
              </a:tblGrid>
              <a:tr h="582408">
                <a:tc>
                  <a:txBody>
                    <a:bodyPr/>
                    <a:lstStyle/>
                    <a:p>
                      <a:pPr algn="ctr">
                        <a:lnSpc>
                          <a:spcPct val="100000"/>
                        </a:lnSpc>
                        <a:buNone/>
                      </a:pPr>
                      <a:r>
                        <a:rPr lang="ru-RU" sz="1600" b="1" strike="noStrike" spc="-1" dirty="0">
                          <a:solidFill>
                            <a:schemeClr val="accent4">
                              <a:lumMod val="50000"/>
                            </a:schemeClr>
                          </a:solidFill>
                          <a:latin typeface="Calibri"/>
                          <a:ea typeface="DejaVu Sans"/>
                        </a:rPr>
                        <a:t>Исполнено</a:t>
                      </a:r>
                      <a:endParaRPr lang="ru-RU" sz="1600" b="0" strike="noStrike" spc="-1" dirty="0">
                        <a:solidFill>
                          <a:schemeClr val="accent4">
                            <a:lumMod val="50000"/>
                          </a:schemeClr>
                        </a:solidFill>
                        <a:latin typeface="XO Oriel"/>
                      </a:endParaRPr>
                    </a:p>
                  </a:txBody>
                  <a:tcPr anchor="ctr">
                    <a:lnL w="12240">
                      <a:noFill/>
                    </a:lnL>
                    <a:lnR w="12240">
                      <a:noFill/>
                    </a:lnR>
                    <a:lnT w="12240">
                      <a:noFill/>
                    </a:lnT>
                    <a:lnB w="38160">
                      <a:noFill/>
                    </a:lnB>
                    <a:gradFill rotWithShape="0">
                      <a:gsLst>
                        <a:gs pos="0">
                          <a:srgbClr val="97685E"/>
                        </a:gs>
                        <a:gs pos="100000">
                          <a:srgbClr val="D69287"/>
                        </a:gs>
                      </a:gsLst>
                      <a:lin ang="2700000"/>
                    </a:gradFill>
                  </a:tcPr>
                </a:tc>
                <a:extLst>
                  <a:ext uri="{0D108BD9-81ED-4DB2-BD59-A6C34878D82A}">
                    <a16:rowId xmlns:a16="http://schemas.microsoft.com/office/drawing/2014/main" val="10000"/>
                  </a:ext>
                </a:extLst>
              </a:tr>
              <a:tr h="452737">
                <a:tc>
                  <a:txBody>
                    <a:bodyPr/>
                    <a:lstStyle/>
                    <a:p>
                      <a:pPr algn="ctr">
                        <a:lnSpc>
                          <a:spcPct val="100000"/>
                        </a:lnSpc>
                        <a:buNone/>
                        <a:tabLst>
                          <a:tab pos="0" algn="l"/>
                        </a:tabLst>
                      </a:pPr>
                      <a:r>
                        <a:rPr lang="ru-RU" sz="1600" b="1" strike="noStrike" spc="-1" dirty="0">
                          <a:solidFill>
                            <a:srgbClr val="23735D"/>
                          </a:solidFill>
                          <a:latin typeface="Calibri"/>
                          <a:ea typeface="Arial Unicode MS"/>
                        </a:rPr>
                        <a:t>22 573,9 тыс. рублей</a:t>
                      </a:r>
                      <a:endParaRPr lang="ru-RU" sz="1600" b="0" strike="noStrike" spc="-1" dirty="0">
                        <a:latin typeface="XO Oriel"/>
                      </a:endParaRPr>
                    </a:p>
                  </a:txBody>
                  <a:tcPr marL="68400" marR="68400" anchor="ctr">
                    <a:lnL w="12240">
                      <a:noFill/>
                    </a:lnL>
                    <a:lnR w="12240">
                      <a:noFill/>
                    </a:lnR>
                    <a:lnT w="3816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1"/>
                  </a:ext>
                </a:extLst>
              </a:tr>
            </a:tbl>
          </a:graphicData>
        </a:graphic>
      </p:graphicFrame>
      <p:pic>
        <p:nvPicPr>
          <p:cNvPr id="516" name="Picture 2"/>
          <p:cNvPicPr/>
          <p:nvPr/>
        </p:nvPicPr>
        <p:blipFill>
          <a:blip r:embed="rId2"/>
          <a:stretch/>
        </p:blipFill>
        <p:spPr>
          <a:xfrm>
            <a:off x="481397" y="497151"/>
            <a:ext cx="3034160" cy="2404922"/>
          </a:xfrm>
          <a:prstGeom prst="rect">
            <a:avLst/>
          </a:prstGeom>
          <a:ln w="0">
            <a:noFill/>
          </a:ln>
        </p:spPr>
      </p:pic>
      <p:sp>
        <p:nvSpPr>
          <p:cNvPr id="517" name="TextBox 10"/>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518" name="TextBox 11"/>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9" name="Прямоугольник 2"/>
          <p:cNvSpPr/>
          <p:nvPr/>
        </p:nvSpPr>
        <p:spPr>
          <a:xfrm>
            <a:off x="3492000" y="620640"/>
            <a:ext cx="5254920" cy="638640"/>
          </a:xfrm>
          <a:prstGeom prst="rect">
            <a:avLst/>
          </a:prstGeom>
          <a:noFill/>
          <a:ln w="0">
            <a:noFill/>
          </a:ln>
          <a:effectLst>
            <a:outerShdw blurRad="50760" dist="37674" dir="2700000" algn="tl" rotWithShape="0">
              <a:srgbClr val="000000">
                <a:alpha val="40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ru-RU" sz="1800" b="1" strike="noStrike" spc="-1">
                <a:solidFill>
                  <a:srgbClr val="0D79CA"/>
                </a:solidFill>
                <a:latin typeface="Franklin Gothic Book"/>
                <a:ea typeface="DejaVu Sans"/>
              </a:rPr>
              <a:t>Муниципальная программа </a:t>
            </a:r>
            <a:endParaRPr lang="ru-RU" sz="1800" b="0" strike="noStrike" spc="-1">
              <a:latin typeface="XO Oriel"/>
            </a:endParaRPr>
          </a:p>
          <a:p>
            <a:pPr algn="ctr">
              <a:lnSpc>
                <a:spcPct val="100000"/>
              </a:lnSpc>
              <a:buNone/>
            </a:pPr>
            <a:r>
              <a:rPr lang="ru-RU" sz="1800" b="1" strike="noStrike" spc="-1">
                <a:solidFill>
                  <a:srgbClr val="0D79CA"/>
                </a:solidFill>
                <a:latin typeface="Franklin Gothic Book"/>
                <a:ea typeface="DejaVu Sans"/>
              </a:rPr>
              <a:t>«Дети Кубани»</a:t>
            </a:r>
            <a:endParaRPr lang="ru-RU" sz="1800" b="0" strike="noStrike" spc="-1">
              <a:latin typeface="XO Oriel"/>
            </a:endParaRPr>
          </a:p>
        </p:txBody>
      </p:sp>
      <p:graphicFrame>
        <p:nvGraphicFramePr>
          <p:cNvPr id="520" name="Таблица 4"/>
          <p:cNvGraphicFramePr/>
          <p:nvPr>
            <p:extLst>
              <p:ext uri="{D42A27DB-BD31-4B8C-83A1-F6EECF244321}">
                <p14:modId xmlns:p14="http://schemas.microsoft.com/office/powerpoint/2010/main" val="1506236902"/>
              </p:ext>
            </p:extLst>
          </p:nvPr>
        </p:nvGraphicFramePr>
        <p:xfrm>
          <a:off x="323640" y="2890116"/>
          <a:ext cx="8568720" cy="3721621"/>
        </p:xfrm>
        <a:graphic>
          <a:graphicData uri="http://schemas.openxmlformats.org/drawingml/2006/table">
            <a:tbl>
              <a:tblPr/>
              <a:tblGrid>
                <a:gridCol w="6768720">
                  <a:extLst>
                    <a:ext uri="{9D8B030D-6E8A-4147-A177-3AD203B41FA5}">
                      <a16:colId xmlns:a16="http://schemas.microsoft.com/office/drawing/2014/main" val="20000"/>
                    </a:ext>
                  </a:extLst>
                </a:gridCol>
                <a:gridCol w="1800000">
                  <a:extLst>
                    <a:ext uri="{9D8B030D-6E8A-4147-A177-3AD203B41FA5}">
                      <a16:colId xmlns:a16="http://schemas.microsoft.com/office/drawing/2014/main" val="20001"/>
                    </a:ext>
                  </a:extLst>
                </a:gridCol>
              </a:tblGrid>
              <a:tr h="465199">
                <a:tc>
                  <a:txBody>
                    <a:bodyPr/>
                    <a:lstStyle/>
                    <a:p>
                      <a:pPr algn="ctr">
                        <a:lnSpc>
                          <a:spcPct val="115000"/>
                        </a:lnSpc>
                        <a:buNone/>
                      </a:pPr>
                      <a:r>
                        <a:rPr lang="ru-RU" sz="1400" b="1" strike="noStrike" spc="-1" dirty="0">
                          <a:solidFill>
                            <a:srgbClr val="23735D"/>
                          </a:solidFill>
                          <a:latin typeface="Times New Roman"/>
                          <a:ea typeface="Times New Roman"/>
                        </a:rPr>
                        <a:t>Основные направления расходов в  20</a:t>
                      </a:r>
                      <a:r>
                        <a:rPr lang="en-US" sz="1400" b="1" strike="noStrike" spc="-1" dirty="0">
                          <a:solidFill>
                            <a:srgbClr val="23735D"/>
                          </a:solidFill>
                          <a:latin typeface="Times New Roman"/>
                          <a:ea typeface="Times New Roman"/>
                        </a:rPr>
                        <a:t>2</a:t>
                      </a:r>
                      <a:r>
                        <a:rPr lang="ru-RU" sz="1400" b="1" strike="noStrike" spc="-1" dirty="0">
                          <a:solidFill>
                            <a:srgbClr val="23735D"/>
                          </a:solidFill>
                          <a:latin typeface="Times New Roman"/>
                          <a:ea typeface="Times New Roman"/>
                        </a:rPr>
                        <a:t>4 году</a:t>
                      </a:r>
                      <a:endParaRPr lang="ru-RU" sz="1400" b="0" strike="noStrike" spc="-1" dirty="0">
                        <a:latin typeface="XO Oriel"/>
                      </a:endParaRPr>
                    </a:p>
                  </a:txBody>
                  <a:tcPr marL="17640" marR="17640" anchor="ctr">
                    <a:lnL w="12240">
                      <a:noFill/>
                    </a:lnL>
                    <a:lnR w="12240">
                      <a:noFill/>
                    </a:lnR>
                    <a:lnT w="12240">
                      <a:noFill/>
                    </a:lnT>
                    <a:lnB w="12240">
                      <a:noFill/>
                    </a:lnB>
                    <a:solidFill>
                      <a:srgbClr val="81D31A"/>
                    </a:solidFill>
                  </a:tcPr>
                </a:tc>
                <a:tc>
                  <a:txBody>
                    <a:bodyPr/>
                    <a:lstStyle/>
                    <a:p>
                      <a:pPr algn="ctr">
                        <a:lnSpc>
                          <a:spcPct val="115000"/>
                        </a:lnSpc>
                        <a:buNone/>
                      </a:pPr>
                      <a:r>
                        <a:rPr lang="ru-RU" sz="1400" b="1" strike="noStrike" spc="-1">
                          <a:solidFill>
                            <a:srgbClr val="23735D"/>
                          </a:solidFill>
                          <a:latin typeface="Times New Roman"/>
                          <a:ea typeface="Times New Roman"/>
                        </a:rPr>
                        <a:t>Сумма </a:t>
                      </a:r>
                      <a:r>
                        <a:rPr lang="ru-RU" sz="1200" b="1" strike="noStrike" spc="-1">
                          <a:solidFill>
                            <a:srgbClr val="23735D"/>
                          </a:solidFill>
                          <a:latin typeface="Times New Roman"/>
                          <a:ea typeface="Times New Roman"/>
                        </a:rPr>
                        <a:t>(тыс. рублей)</a:t>
                      </a:r>
                      <a:endParaRPr lang="ru-RU" sz="1200" b="0" strike="noStrike" spc="-1">
                        <a:latin typeface="XO Oriel"/>
                      </a:endParaRPr>
                    </a:p>
                  </a:txBody>
                  <a:tcPr marL="17640" marR="17640" anchor="ctr">
                    <a:lnL w="12240">
                      <a:noFill/>
                    </a:lnL>
                    <a:lnR w="12240">
                      <a:noFill/>
                    </a:lnR>
                    <a:lnT w="12240">
                      <a:noFill/>
                    </a:lnT>
                    <a:lnB w="12240">
                      <a:noFill/>
                    </a:lnB>
                    <a:solidFill>
                      <a:srgbClr val="81D31A"/>
                    </a:solidFill>
                  </a:tcPr>
                </a:tc>
                <a:extLst>
                  <a:ext uri="{0D108BD9-81ED-4DB2-BD59-A6C34878D82A}">
                    <a16:rowId xmlns:a16="http://schemas.microsoft.com/office/drawing/2014/main" val="10000"/>
                  </a:ext>
                </a:extLst>
              </a:tr>
              <a:tr h="735226">
                <a:tc>
                  <a:txBody>
                    <a:bodyPr/>
                    <a:lstStyle/>
                    <a:p>
                      <a:pPr marL="72000" algn="just">
                        <a:lnSpc>
                          <a:spcPct val="115000"/>
                        </a:lnSpc>
                        <a:buNone/>
                      </a:pPr>
                      <a:r>
                        <a:rPr lang="ru-RU" sz="1300" b="1" strike="noStrike" spc="-1">
                          <a:solidFill>
                            <a:srgbClr val="014675"/>
                          </a:solidFill>
                          <a:latin typeface="Calibri"/>
                          <a:ea typeface="Times New Roman"/>
                        </a:rPr>
                        <a:t>Предоставление жилых помещений детям-сиротам и детям, оставшимся без попечения родителей, лицам из их числа по договорам найма специализированных жилых помещений</a:t>
                      </a:r>
                      <a:endParaRPr lang="ru-RU" sz="1300" b="0" strike="noStrike" spc="-1">
                        <a:latin typeface="XO Oriel"/>
                      </a:endParaRPr>
                    </a:p>
                  </a:txBody>
                  <a:tcPr marL="17640" marR="17640">
                    <a:lnL w="12240">
                      <a:noFill/>
                    </a:lnL>
                    <a:lnR w="12240">
                      <a:noFill/>
                    </a:lnR>
                    <a:lnT w="12240">
                      <a:noFill/>
                    </a:lnT>
                    <a:lnB w="12240">
                      <a:noFill/>
                    </a:lnB>
                    <a:noFill/>
                  </a:tcPr>
                </a:tc>
                <a:tc>
                  <a:txBody>
                    <a:bodyPr/>
                    <a:lstStyle/>
                    <a:p>
                      <a:pPr algn="ctr">
                        <a:lnSpc>
                          <a:spcPct val="115000"/>
                        </a:lnSpc>
                        <a:buNone/>
                      </a:pPr>
                      <a:r>
                        <a:rPr lang="ru-RU" sz="1400" b="1" strike="noStrike" spc="-1" dirty="0">
                          <a:solidFill>
                            <a:srgbClr val="014675"/>
                          </a:solidFill>
                          <a:latin typeface="Calibri"/>
                          <a:ea typeface="Times New Roman"/>
                        </a:rPr>
                        <a:t>61 479,9</a:t>
                      </a:r>
                      <a:endParaRPr lang="ru-RU" sz="14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1"/>
                  </a:ext>
                </a:extLst>
              </a:tr>
              <a:tr h="951247">
                <a:tc>
                  <a:txBody>
                    <a:bodyPr/>
                    <a:lstStyle/>
                    <a:p>
                      <a:pPr marL="72000" algn="just">
                        <a:lnSpc>
                          <a:spcPct val="115000"/>
                        </a:lnSpc>
                        <a:buNone/>
                      </a:pPr>
                      <a:r>
                        <a:rPr lang="ru-RU" sz="1300" b="1" strike="noStrike" spc="-1" dirty="0">
                          <a:solidFill>
                            <a:srgbClr val="014675"/>
                          </a:solidFill>
                          <a:latin typeface="Calibri"/>
                          <a:ea typeface="Times New Roman"/>
                        </a:rPr>
                        <a:t>Организация мероприятий для опекаемых детей и детей из приемных семей, проведение районных этапов конкурсов, фестивалей среди несовершеннолетних детей, включая социально-значимые меры, направленные на поддержку детей, укрепление семейных ценностей, традиций, выплата премий главы муниципального образования </a:t>
                      </a:r>
                      <a:endParaRPr lang="ru-RU" sz="1300" b="0" strike="noStrike" spc="-1" dirty="0">
                        <a:latin typeface="XO Oriel"/>
                      </a:endParaRPr>
                    </a:p>
                  </a:txBody>
                  <a:tcPr marL="17640" marR="17640">
                    <a:lnL w="12240">
                      <a:noFill/>
                    </a:lnL>
                    <a:lnR w="12240">
                      <a:noFill/>
                    </a:lnR>
                    <a:lnT w="12240">
                      <a:noFill/>
                    </a:lnT>
                    <a:lnB w="12240">
                      <a:noFill/>
                    </a:lnB>
                    <a:noFill/>
                  </a:tcPr>
                </a:tc>
                <a:tc>
                  <a:txBody>
                    <a:bodyPr/>
                    <a:lstStyle/>
                    <a:p>
                      <a:pPr algn="ctr">
                        <a:lnSpc>
                          <a:spcPct val="115000"/>
                        </a:lnSpc>
                        <a:buNone/>
                      </a:pPr>
                      <a:r>
                        <a:rPr lang="ru-RU" sz="1400" b="1" strike="noStrike" spc="-1" dirty="0">
                          <a:solidFill>
                            <a:srgbClr val="014675"/>
                          </a:solidFill>
                          <a:latin typeface="Calibri"/>
                          <a:ea typeface="Times New Roman"/>
                        </a:rPr>
                        <a:t>  2 422,9</a:t>
                      </a:r>
                      <a:endParaRPr lang="ru-RU" sz="14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2"/>
                  </a:ext>
                </a:extLst>
              </a:tr>
              <a:tr h="519888">
                <a:tc>
                  <a:txBody>
                    <a:bodyPr/>
                    <a:lstStyle/>
                    <a:p>
                      <a:pPr marL="72000" algn="just">
                        <a:lnSpc>
                          <a:spcPct val="115000"/>
                        </a:lnSpc>
                        <a:buNone/>
                      </a:pPr>
                      <a:r>
                        <a:rPr lang="ru-RU" sz="1400" b="1" strike="noStrike" spc="-1">
                          <a:solidFill>
                            <a:srgbClr val="014675"/>
                          </a:solidFill>
                          <a:latin typeface="Calibri"/>
                          <a:ea typeface="Times New Roman"/>
                        </a:rPr>
                        <a:t>Обеспечение отдыха, оздоровления и занятости  детей в каникулярное время </a:t>
                      </a:r>
                      <a:endParaRPr lang="ru-RU" sz="1400" b="0" strike="noStrike" spc="-1">
                        <a:latin typeface="XO Oriel"/>
                      </a:endParaRPr>
                    </a:p>
                  </a:txBody>
                  <a:tcPr marL="17640" marR="17640" anchor="ctr">
                    <a:lnL w="12240">
                      <a:noFill/>
                    </a:lnL>
                    <a:lnR w="12240">
                      <a:noFill/>
                    </a:lnR>
                    <a:lnT w="12240">
                      <a:noFill/>
                    </a:lnT>
                    <a:lnB w="12240">
                      <a:noFill/>
                    </a:lnB>
                    <a:noFill/>
                  </a:tcPr>
                </a:tc>
                <a:tc>
                  <a:txBody>
                    <a:bodyPr/>
                    <a:lstStyle/>
                    <a:p>
                      <a:pPr algn="ctr">
                        <a:lnSpc>
                          <a:spcPct val="115000"/>
                        </a:lnSpc>
                        <a:buNone/>
                      </a:pPr>
                      <a:r>
                        <a:rPr lang="ru-RU" sz="1400" b="1" strike="noStrike" spc="-1" dirty="0">
                          <a:solidFill>
                            <a:srgbClr val="014675"/>
                          </a:solidFill>
                          <a:latin typeface="Calibri"/>
                          <a:ea typeface="Times New Roman"/>
                        </a:rPr>
                        <a:t>5 314,7</a:t>
                      </a:r>
                      <a:endParaRPr lang="ru-RU" sz="14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3"/>
                  </a:ext>
                </a:extLst>
              </a:tr>
              <a:tr h="954324">
                <a:tc>
                  <a:txBody>
                    <a:bodyPr/>
                    <a:lstStyle/>
                    <a:p>
                      <a:pPr marL="72000" algn="just">
                        <a:lnSpc>
                          <a:spcPct val="115000"/>
                        </a:lnSpc>
                        <a:buNone/>
                      </a:pPr>
                      <a:r>
                        <a:rPr lang="ru-RU" sz="1300" b="1" strike="noStrike" spc="-1">
                          <a:solidFill>
                            <a:srgbClr val="014675"/>
                          </a:solidFill>
                          <a:latin typeface="Calibri"/>
                          <a:ea typeface="Times New Roman"/>
                        </a:rPr>
                        <a:t>Осуществление государственных полномочий по выявлению обстоятельств, свидетельствующих о необходимости оказания детям-сиротам и детям, оставшимся без попечения родителей, лицам из  числа детей-сирот и детей, оставшихся без попечения родителей, содействия в преодолении трудной жизненной ситуации</a:t>
                      </a:r>
                      <a:endParaRPr lang="ru-RU" sz="1300" b="0" strike="noStrike" spc="-1">
                        <a:latin typeface="XO Oriel"/>
                      </a:endParaRPr>
                    </a:p>
                  </a:txBody>
                  <a:tcPr marL="17640" marR="17640" anchor="ctr">
                    <a:lnL w="12240">
                      <a:noFill/>
                    </a:lnL>
                    <a:lnR w="12240">
                      <a:noFill/>
                    </a:lnR>
                    <a:lnT w="12240">
                      <a:noFill/>
                    </a:lnT>
                    <a:lnB w="12240">
                      <a:noFill/>
                    </a:lnB>
                    <a:noFill/>
                  </a:tcPr>
                </a:tc>
                <a:tc>
                  <a:txBody>
                    <a:bodyPr/>
                    <a:lstStyle/>
                    <a:p>
                      <a:pPr algn="ctr">
                        <a:lnSpc>
                          <a:spcPct val="115000"/>
                        </a:lnSpc>
                        <a:buNone/>
                      </a:pPr>
                      <a:r>
                        <a:rPr lang="ru-RU" sz="1400" b="1" strike="noStrike" spc="-1" dirty="0">
                          <a:solidFill>
                            <a:srgbClr val="014675"/>
                          </a:solidFill>
                          <a:latin typeface="Calibri"/>
                          <a:ea typeface="Times New Roman"/>
                        </a:rPr>
                        <a:t>140,7</a:t>
                      </a:r>
                      <a:endParaRPr lang="ru-RU" sz="14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4"/>
                  </a:ext>
                </a:extLst>
              </a:tr>
            </a:tbl>
          </a:graphicData>
        </a:graphic>
      </p:graphicFrame>
      <p:graphicFrame>
        <p:nvGraphicFramePr>
          <p:cNvPr id="522" name="Таблица 7"/>
          <p:cNvGraphicFramePr/>
          <p:nvPr>
            <p:extLst>
              <p:ext uri="{D42A27DB-BD31-4B8C-83A1-F6EECF244321}">
                <p14:modId xmlns:p14="http://schemas.microsoft.com/office/powerpoint/2010/main" val="3397890314"/>
              </p:ext>
            </p:extLst>
          </p:nvPr>
        </p:nvGraphicFramePr>
        <p:xfrm>
          <a:off x="4172504" y="1455840"/>
          <a:ext cx="4065375" cy="817200"/>
        </p:xfrm>
        <a:graphic>
          <a:graphicData uri="http://schemas.openxmlformats.org/drawingml/2006/table">
            <a:tbl>
              <a:tblPr>
                <a:effectLst>
                  <a:outerShdw blurRad="76320" rotWithShape="0">
                    <a:srgbClr val="000000">
                      <a:alpha val="20000"/>
                    </a:srgbClr>
                  </a:outerShdw>
                </a:effectLst>
              </a:tblPr>
              <a:tblGrid>
                <a:gridCol w="4065375">
                  <a:extLst>
                    <a:ext uri="{9D8B030D-6E8A-4147-A177-3AD203B41FA5}">
                      <a16:colId xmlns:a16="http://schemas.microsoft.com/office/drawing/2014/main" val="20000"/>
                    </a:ext>
                  </a:extLst>
                </a:gridCol>
              </a:tblGrid>
              <a:tr h="434880">
                <a:tc>
                  <a:txBody>
                    <a:bodyPr/>
                    <a:lstStyle/>
                    <a:p>
                      <a:pPr algn="ctr">
                        <a:lnSpc>
                          <a:spcPct val="100000"/>
                        </a:lnSpc>
                        <a:buNone/>
                      </a:pPr>
                      <a:r>
                        <a:rPr lang="ru-RU" sz="1600" b="1" strike="noStrike" spc="-1" dirty="0">
                          <a:solidFill>
                            <a:srgbClr val="568D11"/>
                          </a:solidFill>
                          <a:latin typeface="Calibri"/>
                          <a:ea typeface="DejaVu Sans"/>
                        </a:rPr>
                        <a:t>Исполнено</a:t>
                      </a:r>
                      <a:endParaRPr lang="ru-RU" sz="1600" b="0" strike="noStrike" spc="-1" dirty="0">
                        <a:latin typeface="XO Oriel"/>
                      </a:endParaRPr>
                    </a:p>
                  </a:txBody>
                  <a:tcPr anchor="ctr">
                    <a:lnL w="12240">
                      <a:noFill/>
                    </a:lnL>
                    <a:lnR w="12240">
                      <a:noFill/>
                    </a:lnR>
                    <a:lnT w="12240">
                      <a:noFill/>
                    </a:lnT>
                    <a:lnB w="38160">
                      <a:noFill/>
                    </a:lnB>
                    <a:gradFill rotWithShape="0">
                      <a:gsLst>
                        <a:gs pos="0">
                          <a:srgbClr val="8C9581"/>
                        </a:gs>
                        <a:gs pos="100000">
                          <a:srgbClr val="C7D5B7"/>
                        </a:gs>
                      </a:gsLst>
                      <a:lin ang="2700000"/>
                    </a:gradFill>
                  </a:tcPr>
                </a:tc>
                <a:extLst>
                  <a:ext uri="{0D108BD9-81ED-4DB2-BD59-A6C34878D82A}">
                    <a16:rowId xmlns:a16="http://schemas.microsoft.com/office/drawing/2014/main" val="10000"/>
                  </a:ext>
                </a:extLst>
              </a:tr>
              <a:tr h="382320">
                <a:tc>
                  <a:txBody>
                    <a:bodyPr/>
                    <a:lstStyle/>
                    <a:p>
                      <a:pPr algn="ctr">
                        <a:lnSpc>
                          <a:spcPct val="100000"/>
                        </a:lnSpc>
                        <a:buNone/>
                        <a:tabLst>
                          <a:tab pos="0" algn="l"/>
                        </a:tabLst>
                      </a:pPr>
                      <a:r>
                        <a:rPr lang="ru-RU" sz="1600" b="1" strike="noStrike" spc="-1" dirty="0">
                          <a:solidFill>
                            <a:srgbClr val="903E00"/>
                          </a:solidFill>
                          <a:latin typeface="Calibri"/>
                          <a:ea typeface="Arial Unicode MS"/>
                        </a:rPr>
                        <a:t>69 358,2 тыс. рублей</a:t>
                      </a:r>
                      <a:endParaRPr lang="ru-RU" sz="1600" b="0" strike="noStrike" spc="-1" dirty="0">
                        <a:latin typeface="XO Oriel"/>
                      </a:endParaRPr>
                    </a:p>
                  </a:txBody>
                  <a:tcPr marL="68400" marR="68400" anchor="ctr">
                    <a:lnL w="12240">
                      <a:noFill/>
                    </a:lnL>
                    <a:lnR w="12240">
                      <a:noFill/>
                    </a:lnR>
                    <a:lnT w="38160">
                      <a:noFill/>
                    </a:lnT>
                    <a:lnB w="12240">
                      <a:noFill/>
                    </a:lnB>
                    <a:gradFill rotWithShape="0">
                      <a:gsLst>
                        <a:gs pos="0">
                          <a:srgbClr val="8C9581"/>
                        </a:gs>
                        <a:gs pos="100000">
                          <a:srgbClr val="C7D5B7"/>
                        </a:gs>
                      </a:gsLst>
                      <a:lin ang="2700000"/>
                    </a:gradFill>
                  </a:tcPr>
                </a:tc>
                <a:extLst>
                  <a:ext uri="{0D108BD9-81ED-4DB2-BD59-A6C34878D82A}">
                    <a16:rowId xmlns:a16="http://schemas.microsoft.com/office/drawing/2014/main" val="10001"/>
                  </a:ext>
                </a:extLst>
              </a:tr>
            </a:tbl>
          </a:graphicData>
        </a:graphic>
      </p:graphicFrame>
      <p:pic>
        <p:nvPicPr>
          <p:cNvPr id="523" name="Picture 2" descr="Выплаты на детей в возрасте от 3 до 7 лет в 2020 году - БУХ.1С, сайт в  помощь бухгалтеру"/>
          <p:cNvPicPr/>
          <p:nvPr/>
        </p:nvPicPr>
        <p:blipFill>
          <a:blip r:embed="rId2"/>
          <a:stretch/>
        </p:blipFill>
        <p:spPr>
          <a:xfrm>
            <a:off x="397080" y="408372"/>
            <a:ext cx="2932046" cy="2379215"/>
          </a:xfrm>
          <a:prstGeom prst="rect">
            <a:avLst/>
          </a:prstGeom>
          <a:ln w="0">
            <a:noFill/>
          </a:ln>
        </p:spPr>
      </p:pic>
      <p:sp>
        <p:nvSpPr>
          <p:cNvPr id="524" name="TextBox 9"/>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525" name="TextBox 10"/>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6" name="Прямоугольник 2"/>
          <p:cNvSpPr/>
          <p:nvPr/>
        </p:nvSpPr>
        <p:spPr>
          <a:xfrm>
            <a:off x="3708000" y="382320"/>
            <a:ext cx="4966920" cy="638640"/>
          </a:xfrm>
          <a:prstGeom prst="rect">
            <a:avLst/>
          </a:prstGeom>
          <a:noFill/>
          <a:ln w="0">
            <a:noFill/>
          </a:ln>
          <a:effectLst>
            <a:outerShdw blurRad="50760" dist="37674" dir="2700000" algn="tl" rotWithShape="0">
              <a:srgbClr val="000000">
                <a:alpha val="40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ru-RU" sz="1800" b="1" strike="noStrike" spc="-1">
                <a:solidFill>
                  <a:srgbClr val="0D79CA"/>
                </a:solidFill>
                <a:latin typeface="Franklin Gothic Book"/>
                <a:ea typeface="DejaVu Sans"/>
              </a:rPr>
              <a:t>Муниципальная программа </a:t>
            </a:r>
            <a:endParaRPr lang="ru-RU" sz="1800" b="0" strike="noStrike" spc="-1">
              <a:latin typeface="XO Oriel"/>
            </a:endParaRPr>
          </a:p>
          <a:p>
            <a:pPr algn="ctr">
              <a:lnSpc>
                <a:spcPct val="100000"/>
              </a:lnSpc>
              <a:buNone/>
            </a:pPr>
            <a:r>
              <a:rPr lang="ru-RU" sz="1800" b="1" strike="noStrike" spc="-1">
                <a:solidFill>
                  <a:srgbClr val="0D79CA"/>
                </a:solidFill>
                <a:latin typeface="Franklin Gothic Book"/>
                <a:ea typeface="DejaVu Sans"/>
              </a:rPr>
              <a:t>«Социальная поддержка граждан»</a:t>
            </a:r>
            <a:endParaRPr lang="ru-RU" sz="1800" b="0" strike="noStrike" spc="-1">
              <a:latin typeface="XO Oriel"/>
            </a:endParaRPr>
          </a:p>
        </p:txBody>
      </p:sp>
      <p:graphicFrame>
        <p:nvGraphicFramePr>
          <p:cNvPr id="528" name="Таблица 6"/>
          <p:cNvGraphicFramePr/>
          <p:nvPr>
            <p:extLst>
              <p:ext uri="{D42A27DB-BD31-4B8C-83A1-F6EECF244321}">
                <p14:modId xmlns:p14="http://schemas.microsoft.com/office/powerpoint/2010/main" val="1840484982"/>
              </p:ext>
            </p:extLst>
          </p:nvPr>
        </p:nvGraphicFramePr>
        <p:xfrm>
          <a:off x="323640" y="2288880"/>
          <a:ext cx="8424720" cy="4356720"/>
        </p:xfrm>
        <a:graphic>
          <a:graphicData uri="http://schemas.openxmlformats.org/drawingml/2006/table">
            <a:tbl>
              <a:tblPr/>
              <a:tblGrid>
                <a:gridCol w="6696720">
                  <a:extLst>
                    <a:ext uri="{9D8B030D-6E8A-4147-A177-3AD203B41FA5}">
                      <a16:colId xmlns:a16="http://schemas.microsoft.com/office/drawing/2014/main" val="20000"/>
                    </a:ext>
                  </a:extLst>
                </a:gridCol>
                <a:gridCol w="1728000">
                  <a:extLst>
                    <a:ext uri="{9D8B030D-6E8A-4147-A177-3AD203B41FA5}">
                      <a16:colId xmlns:a16="http://schemas.microsoft.com/office/drawing/2014/main" val="20001"/>
                    </a:ext>
                  </a:extLst>
                </a:gridCol>
              </a:tblGrid>
              <a:tr h="462960">
                <a:tc>
                  <a:txBody>
                    <a:bodyPr/>
                    <a:lstStyle/>
                    <a:p>
                      <a:pPr algn="ctr">
                        <a:lnSpc>
                          <a:spcPct val="115000"/>
                        </a:lnSpc>
                        <a:buNone/>
                      </a:pPr>
                      <a:r>
                        <a:rPr lang="ru-RU" sz="1400" b="1" strike="noStrike" spc="-1" dirty="0">
                          <a:solidFill>
                            <a:srgbClr val="0C779D"/>
                          </a:solidFill>
                          <a:latin typeface="Calibri"/>
                          <a:ea typeface="Times New Roman"/>
                        </a:rPr>
                        <a:t>Основные направления финансирования в 2024 году</a:t>
                      </a:r>
                      <a:endParaRPr lang="ru-RU" sz="1400" b="0" strike="noStrike" spc="-1" dirty="0">
                        <a:latin typeface="XO Oriel"/>
                      </a:endParaRPr>
                    </a:p>
                  </a:txBody>
                  <a:tcPr marL="17640" marR="17640" anchor="ctr">
                    <a:lnL w="12240">
                      <a:noFill/>
                    </a:lnL>
                    <a:lnR w="12240">
                      <a:noFill/>
                    </a:lnR>
                    <a:lnT w="12240">
                      <a:noFill/>
                    </a:lnT>
                    <a:lnB w="12240">
                      <a:noFill/>
                    </a:lnB>
                    <a:solidFill>
                      <a:srgbClr val="95A4DE"/>
                    </a:solidFill>
                  </a:tcPr>
                </a:tc>
                <a:tc>
                  <a:txBody>
                    <a:bodyPr/>
                    <a:lstStyle/>
                    <a:p>
                      <a:pPr algn="ctr">
                        <a:lnSpc>
                          <a:spcPct val="115000"/>
                        </a:lnSpc>
                        <a:buNone/>
                      </a:pPr>
                      <a:r>
                        <a:rPr lang="ru-RU" sz="1400" b="1" strike="noStrike" spc="-1">
                          <a:solidFill>
                            <a:srgbClr val="0C779D"/>
                          </a:solidFill>
                          <a:latin typeface="Calibri"/>
                          <a:ea typeface="Times New Roman"/>
                        </a:rPr>
                        <a:t>Сумма </a:t>
                      </a:r>
                      <a:r>
                        <a:rPr lang="ru-RU" sz="1200" b="1" strike="noStrike" spc="-1">
                          <a:solidFill>
                            <a:srgbClr val="0C779D"/>
                          </a:solidFill>
                          <a:latin typeface="Calibri"/>
                          <a:ea typeface="Times New Roman"/>
                        </a:rPr>
                        <a:t>(тыс. рублей)</a:t>
                      </a:r>
                      <a:endParaRPr lang="ru-RU" sz="1200" b="0" strike="noStrike" spc="-1">
                        <a:latin typeface="XO Oriel"/>
                      </a:endParaRPr>
                    </a:p>
                  </a:txBody>
                  <a:tcPr marL="17640" marR="17640" anchor="ctr">
                    <a:lnL w="12240">
                      <a:noFill/>
                    </a:lnL>
                    <a:lnR w="12240">
                      <a:noFill/>
                    </a:lnR>
                    <a:lnT w="12240">
                      <a:noFill/>
                    </a:lnT>
                    <a:lnB w="12240">
                      <a:noFill/>
                    </a:lnB>
                    <a:solidFill>
                      <a:srgbClr val="95A4DE"/>
                    </a:solidFill>
                  </a:tcPr>
                </a:tc>
                <a:extLst>
                  <a:ext uri="{0D108BD9-81ED-4DB2-BD59-A6C34878D82A}">
                    <a16:rowId xmlns:a16="http://schemas.microsoft.com/office/drawing/2014/main" val="10000"/>
                  </a:ext>
                </a:extLst>
              </a:tr>
              <a:tr h="931320">
                <a:tc>
                  <a:txBody>
                    <a:bodyPr/>
                    <a:lstStyle/>
                    <a:p>
                      <a:pPr marL="72000" algn="just">
                        <a:lnSpc>
                          <a:spcPct val="115000"/>
                        </a:lnSpc>
                        <a:buNone/>
                      </a:pPr>
                      <a:r>
                        <a:rPr lang="ru-RU" sz="1200" b="1" strike="noStrike" spc="-1">
                          <a:solidFill>
                            <a:srgbClr val="014675"/>
                          </a:solidFill>
                          <a:latin typeface="Calibri"/>
                          <a:ea typeface="Times New Roman"/>
                        </a:rPr>
                        <a:t> </a:t>
                      </a:r>
                      <a:endParaRPr lang="ru-RU" sz="1200" b="0" strike="noStrike" spc="-1">
                        <a:latin typeface="XO Oriel"/>
                      </a:endParaRPr>
                    </a:p>
                    <a:p>
                      <a:pPr marL="72000" algn="just">
                        <a:lnSpc>
                          <a:spcPct val="115000"/>
                        </a:lnSpc>
                        <a:buNone/>
                      </a:pPr>
                      <a:r>
                        <a:rPr lang="ru-RU" sz="1200" b="1" strike="noStrike" spc="-1">
                          <a:solidFill>
                            <a:srgbClr val="014675"/>
                          </a:solidFill>
                          <a:latin typeface="Calibri"/>
                          <a:ea typeface="Times New Roman"/>
                        </a:rPr>
                        <a:t> Выплата ежемесячных денежных средств на содержание детей-сирот и детей, оставшихся</a:t>
                      </a:r>
                      <a:endParaRPr lang="ru-RU" sz="1200" b="0" strike="noStrike" spc="-1">
                        <a:latin typeface="XO Oriel"/>
                      </a:endParaRPr>
                    </a:p>
                    <a:p>
                      <a:pPr marL="72000" algn="just">
                        <a:lnSpc>
                          <a:spcPct val="115000"/>
                        </a:lnSpc>
                        <a:buNone/>
                      </a:pPr>
                      <a:r>
                        <a:rPr lang="ru-RU" sz="1200" b="1" strike="noStrike" spc="-1">
                          <a:solidFill>
                            <a:srgbClr val="014675"/>
                          </a:solidFill>
                          <a:latin typeface="Calibri"/>
                          <a:ea typeface="Times New Roman"/>
                        </a:rPr>
                        <a:t> без попечения родителей, находящихся под опекой (попечительством), включая     </a:t>
                      </a:r>
                      <a:endParaRPr lang="ru-RU" sz="1200" b="0" strike="noStrike" spc="-1">
                        <a:latin typeface="XO Oriel"/>
                      </a:endParaRPr>
                    </a:p>
                    <a:p>
                      <a:pPr marL="72000" algn="just">
                        <a:lnSpc>
                          <a:spcPct val="115000"/>
                        </a:lnSpc>
                        <a:buNone/>
                      </a:pPr>
                      <a:r>
                        <a:rPr lang="ru-RU" sz="1200" b="1" strike="noStrike" spc="-1">
                          <a:solidFill>
                            <a:srgbClr val="014675"/>
                          </a:solidFill>
                          <a:latin typeface="Calibri"/>
                          <a:ea typeface="Times New Roman"/>
                        </a:rPr>
                        <a:t> предварительную опеку (попечительство), переданных на воспитание в приемную семью</a:t>
                      </a:r>
                      <a:endParaRPr lang="ru-RU" sz="1200" b="0" strike="noStrike" spc="-1">
                        <a:latin typeface="XO Oriel"/>
                      </a:endParaRPr>
                    </a:p>
                  </a:txBody>
                  <a:tcPr marL="17640" marR="17640">
                    <a:lnL w="12240">
                      <a:noFill/>
                    </a:lnL>
                    <a:lnR w="12240">
                      <a:noFill/>
                    </a:lnR>
                    <a:lnT w="12240">
                      <a:noFill/>
                    </a:lnT>
                    <a:lnB w="12240">
                      <a:noFill/>
                    </a:lnB>
                    <a:solidFill>
                      <a:srgbClr val="DFF5EF"/>
                    </a:solidFill>
                  </a:tcPr>
                </a:tc>
                <a:tc>
                  <a:txBody>
                    <a:bodyPr/>
                    <a:lstStyle/>
                    <a:p>
                      <a:pPr algn="ctr">
                        <a:lnSpc>
                          <a:spcPct val="115000"/>
                        </a:lnSpc>
                        <a:buNone/>
                      </a:pPr>
                      <a:r>
                        <a:rPr lang="ru-RU" sz="1200" b="1" strike="noStrike" spc="-1" dirty="0">
                          <a:solidFill>
                            <a:srgbClr val="014675"/>
                          </a:solidFill>
                          <a:latin typeface="Calibri"/>
                          <a:ea typeface="Times New Roman"/>
                        </a:rPr>
                        <a:t>19 667,9</a:t>
                      </a:r>
                      <a:endParaRPr lang="ru-RU" sz="1200" b="0" strike="noStrike" spc="-1" dirty="0">
                        <a:latin typeface="XO Oriel"/>
                      </a:endParaRPr>
                    </a:p>
                  </a:txBody>
                  <a:tcPr marL="17640" marR="17640" anchor="ctr">
                    <a:lnL w="12240">
                      <a:noFill/>
                    </a:lnL>
                    <a:lnR w="12240">
                      <a:noFill/>
                    </a:lnR>
                    <a:lnT w="12240">
                      <a:noFill/>
                    </a:lnT>
                    <a:lnB w="12240">
                      <a:noFill/>
                    </a:lnB>
                    <a:solidFill>
                      <a:srgbClr val="DFF5EF"/>
                    </a:solidFill>
                  </a:tcPr>
                </a:tc>
                <a:extLst>
                  <a:ext uri="{0D108BD9-81ED-4DB2-BD59-A6C34878D82A}">
                    <a16:rowId xmlns:a16="http://schemas.microsoft.com/office/drawing/2014/main" val="10001"/>
                  </a:ext>
                </a:extLst>
              </a:tr>
              <a:tr h="572400">
                <a:tc>
                  <a:txBody>
                    <a:bodyPr/>
                    <a:lstStyle/>
                    <a:p>
                      <a:pPr marL="72000" algn="just">
                        <a:lnSpc>
                          <a:spcPct val="115000"/>
                        </a:lnSpc>
                        <a:buNone/>
                      </a:pPr>
                      <a:r>
                        <a:rPr lang="ru-RU" sz="1200" b="1" strike="noStrike" spc="-1" dirty="0">
                          <a:solidFill>
                            <a:srgbClr val="014675"/>
                          </a:solidFill>
                          <a:latin typeface="Calibri"/>
                          <a:ea typeface="Times New Roman"/>
                        </a:rPr>
                        <a:t> Выплата ежемесячного вознаграждения, причитающегося приемным родителям за оказание</a:t>
                      </a:r>
                      <a:endParaRPr lang="ru-RU" sz="1200" b="0" strike="noStrike" spc="-1" dirty="0">
                        <a:latin typeface="XO Oriel"/>
                      </a:endParaRPr>
                    </a:p>
                    <a:p>
                      <a:pPr marL="72000" algn="just">
                        <a:lnSpc>
                          <a:spcPct val="115000"/>
                        </a:lnSpc>
                        <a:buNone/>
                      </a:pPr>
                      <a:r>
                        <a:rPr lang="ru-RU" sz="1200" b="1" strike="noStrike" spc="-1" dirty="0">
                          <a:solidFill>
                            <a:srgbClr val="014675"/>
                          </a:solidFill>
                          <a:latin typeface="Calibri"/>
                          <a:ea typeface="Times New Roman"/>
                        </a:rPr>
                        <a:t> услуг по воспитанию приемных детей</a:t>
                      </a:r>
                      <a:endParaRPr lang="ru-RU" sz="1200" b="0" strike="noStrike" spc="-1" dirty="0">
                        <a:latin typeface="XO Oriel"/>
                      </a:endParaRPr>
                    </a:p>
                  </a:txBody>
                  <a:tcPr marL="17640" marR="17640">
                    <a:lnL w="12240">
                      <a:noFill/>
                    </a:lnL>
                    <a:lnR w="12240">
                      <a:noFill/>
                    </a:lnR>
                    <a:lnT w="12240">
                      <a:noFill/>
                    </a:lnT>
                    <a:lnB w="12240">
                      <a:noFill/>
                    </a:lnB>
                    <a:solidFill>
                      <a:srgbClr val="DFF5EF"/>
                    </a:solidFill>
                  </a:tcPr>
                </a:tc>
                <a:tc>
                  <a:txBody>
                    <a:bodyPr/>
                    <a:lstStyle/>
                    <a:p>
                      <a:pPr algn="ctr">
                        <a:lnSpc>
                          <a:spcPct val="115000"/>
                        </a:lnSpc>
                        <a:buNone/>
                      </a:pPr>
                      <a:r>
                        <a:rPr lang="ru-RU" sz="1200" b="1" strike="noStrike" spc="-1" dirty="0">
                          <a:solidFill>
                            <a:srgbClr val="014675"/>
                          </a:solidFill>
                          <a:latin typeface="Calibri"/>
                          <a:ea typeface="Times New Roman"/>
                        </a:rPr>
                        <a:t>17 804,3</a:t>
                      </a:r>
                      <a:endParaRPr lang="ru-RU" sz="1200" b="0" strike="noStrike" spc="-1" dirty="0">
                        <a:latin typeface="XO Oriel"/>
                      </a:endParaRPr>
                    </a:p>
                  </a:txBody>
                  <a:tcPr marL="17640" marR="17640" anchor="ctr">
                    <a:lnL w="12240">
                      <a:noFill/>
                    </a:lnL>
                    <a:lnR w="12240">
                      <a:noFill/>
                    </a:lnR>
                    <a:lnT w="12240">
                      <a:noFill/>
                    </a:lnT>
                    <a:lnB w="12240">
                      <a:noFill/>
                    </a:lnB>
                    <a:solidFill>
                      <a:srgbClr val="DFF5EF"/>
                    </a:solidFill>
                  </a:tcPr>
                </a:tc>
                <a:extLst>
                  <a:ext uri="{0D108BD9-81ED-4DB2-BD59-A6C34878D82A}">
                    <a16:rowId xmlns:a16="http://schemas.microsoft.com/office/drawing/2014/main" val="10002"/>
                  </a:ext>
                </a:extLst>
              </a:tr>
              <a:tr h="581400">
                <a:tc>
                  <a:txBody>
                    <a:bodyPr/>
                    <a:lstStyle/>
                    <a:p>
                      <a:pPr marL="72000" algn="just">
                        <a:lnSpc>
                          <a:spcPct val="115000"/>
                        </a:lnSpc>
                        <a:buNone/>
                      </a:pPr>
                      <a:r>
                        <a:rPr lang="ru-RU" sz="1200" b="1" strike="noStrike" spc="-1">
                          <a:solidFill>
                            <a:srgbClr val="014675"/>
                          </a:solidFill>
                          <a:latin typeface="Calibri"/>
                          <a:ea typeface="Times New Roman"/>
                        </a:rPr>
                        <a:t> Организация и осуществление деятельности по опеке и попечительству в</a:t>
                      </a:r>
                      <a:endParaRPr lang="ru-RU" sz="1200" b="0" strike="noStrike" spc="-1">
                        <a:latin typeface="XO Oriel"/>
                      </a:endParaRPr>
                    </a:p>
                    <a:p>
                      <a:pPr marL="72000" algn="just">
                        <a:lnSpc>
                          <a:spcPct val="115000"/>
                        </a:lnSpc>
                        <a:buNone/>
                      </a:pPr>
                      <a:r>
                        <a:rPr lang="ru-RU" sz="1200" b="1" strike="noStrike" spc="-1">
                          <a:solidFill>
                            <a:srgbClr val="014675"/>
                          </a:solidFill>
                          <a:latin typeface="Calibri"/>
                          <a:ea typeface="Times New Roman"/>
                        </a:rPr>
                        <a:t> отношении несовершеннолетних</a:t>
                      </a:r>
                      <a:endParaRPr lang="ru-RU" sz="1200" b="0" strike="noStrike" spc="-1">
                        <a:latin typeface="XO Oriel"/>
                      </a:endParaRPr>
                    </a:p>
                  </a:txBody>
                  <a:tcPr marL="17640" marR="17640" anchor="ctr">
                    <a:lnL w="12240">
                      <a:noFill/>
                    </a:lnL>
                    <a:lnR w="12240">
                      <a:noFill/>
                    </a:lnR>
                    <a:lnT w="12240">
                      <a:noFill/>
                    </a:lnT>
                    <a:lnB w="12240">
                      <a:noFill/>
                    </a:lnB>
                    <a:solidFill>
                      <a:srgbClr val="DFF5EF"/>
                    </a:solidFill>
                  </a:tcPr>
                </a:tc>
                <a:tc>
                  <a:txBody>
                    <a:bodyPr/>
                    <a:lstStyle/>
                    <a:p>
                      <a:pPr algn="ctr">
                        <a:lnSpc>
                          <a:spcPct val="115000"/>
                        </a:lnSpc>
                        <a:buNone/>
                      </a:pPr>
                      <a:r>
                        <a:rPr lang="ru-RU" sz="1200" b="1" strike="noStrike" spc="-1" dirty="0">
                          <a:solidFill>
                            <a:srgbClr val="014675"/>
                          </a:solidFill>
                          <a:latin typeface="Calibri"/>
                          <a:ea typeface="Times New Roman"/>
                        </a:rPr>
                        <a:t> 3 981,6</a:t>
                      </a:r>
                      <a:endParaRPr lang="ru-RU" sz="1200" b="0" strike="noStrike" spc="-1" dirty="0">
                        <a:latin typeface="XO Oriel"/>
                      </a:endParaRPr>
                    </a:p>
                  </a:txBody>
                  <a:tcPr marL="17640" marR="17640" anchor="ctr">
                    <a:lnL w="12240">
                      <a:noFill/>
                    </a:lnL>
                    <a:lnR w="12240">
                      <a:noFill/>
                    </a:lnR>
                    <a:lnT w="12240">
                      <a:noFill/>
                    </a:lnT>
                    <a:lnB w="12240">
                      <a:noFill/>
                    </a:lnB>
                    <a:solidFill>
                      <a:srgbClr val="DFF5EF"/>
                    </a:solidFill>
                  </a:tcPr>
                </a:tc>
                <a:extLst>
                  <a:ext uri="{0D108BD9-81ED-4DB2-BD59-A6C34878D82A}">
                    <a16:rowId xmlns:a16="http://schemas.microsoft.com/office/drawing/2014/main" val="10003"/>
                  </a:ext>
                </a:extLst>
              </a:tr>
              <a:tr h="645840">
                <a:tc>
                  <a:txBody>
                    <a:bodyPr/>
                    <a:lstStyle/>
                    <a:p>
                      <a:pPr marL="72000" algn="just">
                        <a:lnSpc>
                          <a:spcPct val="115000"/>
                        </a:lnSpc>
                        <a:buNone/>
                      </a:pPr>
                      <a:r>
                        <a:rPr lang="ru-RU" sz="1200" b="1" strike="noStrike" spc="-1">
                          <a:solidFill>
                            <a:srgbClr val="014675"/>
                          </a:solidFill>
                          <a:latin typeface="Calibri"/>
                          <a:ea typeface="Times New Roman"/>
                        </a:rPr>
                        <a:t> Поддержка социально-ориентированных некоммерческих организаций и содействие </a:t>
                      </a:r>
                      <a:endParaRPr lang="ru-RU" sz="1200" b="0" strike="noStrike" spc="-1">
                        <a:latin typeface="XO Oriel"/>
                      </a:endParaRPr>
                    </a:p>
                    <a:p>
                      <a:pPr marL="72000" algn="just">
                        <a:lnSpc>
                          <a:spcPct val="115000"/>
                        </a:lnSpc>
                        <a:buNone/>
                      </a:pPr>
                      <a:r>
                        <a:rPr lang="ru-RU" sz="1200" b="1" strike="noStrike" spc="-1">
                          <a:solidFill>
                            <a:srgbClr val="014675"/>
                          </a:solidFill>
                          <a:latin typeface="Calibri"/>
                          <a:ea typeface="Times New Roman"/>
                        </a:rPr>
                        <a:t> развитию гражданского общества</a:t>
                      </a:r>
                      <a:endParaRPr lang="ru-RU" sz="1200" b="0" strike="noStrike" spc="-1">
                        <a:latin typeface="XO Oriel"/>
                      </a:endParaRPr>
                    </a:p>
                  </a:txBody>
                  <a:tcPr marL="17640" marR="17640" anchor="ctr">
                    <a:lnL w="12240">
                      <a:noFill/>
                    </a:lnL>
                    <a:lnR w="12240">
                      <a:noFill/>
                    </a:lnR>
                    <a:lnT w="12240">
                      <a:noFill/>
                    </a:lnT>
                    <a:lnB w="12240">
                      <a:noFill/>
                    </a:lnB>
                    <a:solidFill>
                      <a:srgbClr val="DFF5EF"/>
                    </a:solidFill>
                  </a:tcPr>
                </a:tc>
                <a:tc>
                  <a:txBody>
                    <a:bodyPr/>
                    <a:lstStyle/>
                    <a:p>
                      <a:pPr algn="ctr">
                        <a:lnSpc>
                          <a:spcPct val="115000"/>
                        </a:lnSpc>
                        <a:buNone/>
                      </a:pPr>
                      <a:r>
                        <a:rPr lang="ru-RU" sz="1200" b="1" strike="noStrike" spc="-1" dirty="0">
                          <a:solidFill>
                            <a:srgbClr val="014675"/>
                          </a:solidFill>
                          <a:latin typeface="Calibri"/>
                          <a:ea typeface="Times New Roman"/>
                        </a:rPr>
                        <a:t>1 011,4</a:t>
                      </a:r>
                      <a:endParaRPr lang="ru-RU" sz="1200" b="0" strike="noStrike" spc="-1" dirty="0">
                        <a:latin typeface="XO Oriel"/>
                      </a:endParaRPr>
                    </a:p>
                  </a:txBody>
                  <a:tcPr marL="17640" marR="17640" anchor="ctr">
                    <a:lnL w="12240">
                      <a:noFill/>
                    </a:lnL>
                    <a:lnR w="12240">
                      <a:noFill/>
                    </a:lnR>
                    <a:lnT w="12240">
                      <a:noFill/>
                    </a:lnT>
                    <a:lnB w="12240">
                      <a:noFill/>
                    </a:lnB>
                    <a:solidFill>
                      <a:srgbClr val="DFF5EF"/>
                    </a:solidFill>
                  </a:tcPr>
                </a:tc>
                <a:extLst>
                  <a:ext uri="{0D108BD9-81ED-4DB2-BD59-A6C34878D82A}">
                    <a16:rowId xmlns:a16="http://schemas.microsoft.com/office/drawing/2014/main" val="10004"/>
                  </a:ext>
                </a:extLst>
              </a:tr>
              <a:tr h="581400">
                <a:tc>
                  <a:txBody>
                    <a:bodyPr/>
                    <a:lstStyle/>
                    <a:p>
                      <a:pPr marL="72000" algn="just">
                        <a:lnSpc>
                          <a:spcPct val="115000"/>
                        </a:lnSpc>
                        <a:buNone/>
                      </a:pPr>
                      <a:r>
                        <a:rPr lang="ru-RU" sz="1200" b="1" strike="noStrike" spc="-1">
                          <a:solidFill>
                            <a:srgbClr val="014675"/>
                          </a:solidFill>
                          <a:latin typeface="Calibri"/>
                          <a:ea typeface="Times New Roman"/>
                        </a:rPr>
                        <a:t> Осуществление отдельных государственных полномочий Краснодарского края </a:t>
                      </a:r>
                      <a:endParaRPr lang="ru-RU" sz="1200" b="0" strike="noStrike" spc="-1">
                        <a:latin typeface="XO Oriel"/>
                      </a:endParaRPr>
                    </a:p>
                    <a:p>
                      <a:pPr marL="72000" algn="just">
                        <a:lnSpc>
                          <a:spcPct val="115000"/>
                        </a:lnSpc>
                        <a:buNone/>
                      </a:pPr>
                      <a:r>
                        <a:rPr lang="ru-RU" sz="1200" b="1" strike="noStrike" spc="-1">
                          <a:solidFill>
                            <a:srgbClr val="014675"/>
                          </a:solidFill>
                          <a:latin typeface="Calibri"/>
                          <a:ea typeface="Times New Roman"/>
                        </a:rPr>
                        <a:t> по организации оздоровления и отдыха детей</a:t>
                      </a:r>
                      <a:endParaRPr lang="ru-RU" sz="1200" b="0" strike="noStrike" spc="-1">
                        <a:latin typeface="XO Oriel"/>
                      </a:endParaRPr>
                    </a:p>
                  </a:txBody>
                  <a:tcPr marL="17640" marR="17640" anchor="ctr">
                    <a:lnL w="12240">
                      <a:noFill/>
                    </a:lnL>
                    <a:lnR w="12240">
                      <a:noFill/>
                    </a:lnR>
                    <a:lnT w="12240">
                      <a:noFill/>
                    </a:lnT>
                    <a:lnB w="12240">
                      <a:noFill/>
                    </a:lnB>
                    <a:solidFill>
                      <a:srgbClr val="DFF5EF"/>
                    </a:solidFill>
                  </a:tcPr>
                </a:tc>
                <a:tc>
                  <a:txBody>
                    <a:bodyPr/>
                    <a:lstStyle/>
                    <a:p>
                      <a:pPr algn="ctr">
                        <a:lnSpc>
                          <a:spcPct val="115000"/>
                        </a:lnSpc>
                        <a:buNone/>
                      </a:pPr>
                      <a:r>
                        <a:rPr lang="ru-RU" sz="1200" b="1" strike="noStrike" spc="-1" dirty="0">
                          <a:solidFill>
                            <a:srgbClr val="014675"/>
                          </a:solidFill>
                          <a:latin typeface="Calibri"/>
                          <a:ea typeface="Times New Roman"/>
                        </a:rPr>
                        <a:t>    712,7</a:t>
                      </a:r>
                      <a:endParaRPr lang="ru-RU" sz="1200" b="0" strike="noStrike" spc="-1" dirty="0">
                        <a:latin typeface="XO Oriel"/>
                      </a:endParaRPr>
                    </a:p>
                  </a:txBody>
                  <a:tcPr marL="17640" marR="17640" anchor="ctr">
                    <a:lnL w="12240">
                      <a:noFill/>
                    </a:lnL>
                    <a:lnR w="12240">
                      <a:noFill/>
                    </a:lnR>
                    <a:lnT w="12240">
                      <a:noFill/>
                    </a:lnT>
                    <a:lnB w="12240">
                      <a:noFill/>
                    </a:lnB>
                    <a:solidFill>
                      <a:srgbClr val="DFF5EF"/>
                    </a:solidFill>
                  </a:tcPr>
                </a:tc>
                <a:extLst>
                  <a:ext uri="{0D108BD9-81ED-4DB2-BD59-A6C34878D82A}">
                    <a16:rowId xmlns:a16="http://schemas.microsoft.com/office/drawing/2014/main" val="10005"/>
                  </a:ext>
                </a:extLst>
              </a:tr>
              <a:tr h="581400">
                <a:tc>
                  <a:txBody>
                    <a:bodyPr/>
                    <a:lstStyle/>
                    <a:p>
                      <a:pPr marL="72000" algn="just">
                        <a:lnSpc>
                          <a:spcPct val="115000"/>
                        </a:lnSpc>
                        <a:buNone/>
                      </a:pPr>
                      <a:r>
                        <a:rPr lang="ru-RU" sz="1200" b="1" strike="noStrike" spc="-1">
                          <a:solidFill>
                            <a:srgbClr val="014675"/>
                          </a:solidFill>
                          <a:latin typeface="Calibri"/>
                          <a:ea typeface="Times New Roman"/>
                        </a:rPr>
                        <a:t> Дополнительное материальное обеспечение лиц, замещавших муниципальные </a:t>
                      </a:r>
                      <a:endParaRPr lang="ru-RU" sz="1200" b="0" strike="noStrike" spc="-1">
                        <a:latin typeface="XO Oriel"/>
                      </a:endParaRPr>
                    </a:p>
                    <a:p>
                      <a:pPr marL="72000" algn="just">
                        <a:lnSpc>
                          <a:spcPct val="115000"/>
                        </a:lnSpc>
                        <a:buNone/>
                      </a:pPr>
                      <a:r>
                        <a:rPr lang="ru-RU" sz="1200" b="1" strike="noStrike" spc="-1">
                          <a:solidFill>
                            <a:srgbClr val="014675"/>
                          </a:solidFill>
                          <a:latin typeface="Calibri"/>
                          <a:ea typeface="Times New Roman"/>
                        </a:rPr>
                        <a:t> должности муниципального образования Выселковский район</a:t>
                      </a:r>
                      <a:endParaRPr lang="ru-RU" sz="1200" b="0" strike="noStrike" spc="-1">
                        <a:latin typeface="XO Oriel"/>
                      </a:endParaRPr>
                    </a:p>
                  </a:txBody>
                  <a:tcPr marL="17640" marR="17640" anchor="ctr">
                    <a:lnL w="12240">
                      <a:noFill/>
                    </a:lnL>
                    <a:lnR w="12240">
                      <a:noFill/>
                    </a:lnR>
                    <a:lnT w="12240">
                      <a:noFill/>
                    </a:lnT>
                    <a:lnB w="12240">
                      <a:noFill/>
                    </a:lnB>
                    <a:solidFill>
                      <a:srgbClr val="DFF5EF"/>
                    </a:solidFill>
                  </a:tcPr>
                </a:tc>
                <a:tc>
                  <a:txBody>
                    <a:bodyPr/>
                    <a:lstStyle/>
                    <a:p>
                      <a:pPr algn="ctr">
                        <a:lnSpc>
                          <a:spcPct val="115000"/>
                        </a:lnSpc>
                        <a:buNone/>
                      </a:pPr>
                      <a:r>
                        <a:rPr lang="ru-RU" sz="1200" b="1" strike="noStrike" spc="-1" dirty="0">
                          <a:solidFill>
                            <a:srgbClr val="014675"/>
                          </a:solidFill>
                          <a:latin typeface="Calibri"/>
                          <a:ea typeface="Times New Roman"/>
                        </a:rPr>
                        <a:t>6 973,1</a:t>
                      </a:r>
                      <a:endParaRPr lang="ru-RU" sz="1200" b="0" strike="noStrike" spc="-1" dirty="0">
                        <a:latin typeface="XO Oriel"/>
                      </a:endParaRPr>
                    </a:p>
                  </a:txBody>
                  <a:tcPr marL="17640" marR="17640" anchor="ctr">
                    <a:lnL w="12240">
                      <a:noFill/>
                    </a:lnL>
                    <a:lnR w="12240">
                      <a:noFill/>
                    </a:lnR>
                    <a:lnT w="12240">
                      <a:noFill/>
                    </a:lnT>
                    <a:lnB w="12240">
                      <a:noFill/>
                    </a:lnB>
                    <a:solidFill>
                      <a:srgbClr val="DFF5EF"/>
                    </a:solidFill>
                  </a:tcPr>
                </a:tc>
                <a:extLst>
                  <a:ext uri="{0D108BD9-81ED-4DB2-BD59-A6C34878D82A}">
                    <a16:rowId xmlns:a16="http://schemas.microsoft.com/office/drawing/2014/main" val="10006"/>
                  </a:ext>
                </a:extLst>
              </a:tr>
            </a:tbl>
          </a:graphicData>
        </a:graphic>
      </p:graphicFrame>
      <p:graphicFrame>
        <p:nvGraphicFramePr>
          <p:cNvPr id="529" name="Таблица 7"/>
          <p:cNvGraphicFramePr/>
          <p:nvPr>
            <p:extLst>
              <p:ext uri="{D42A27DB-BD31-4B8C-83A1-F6EECF244321}">
                <p14:modId xmlns:p14="http://schemas.microsoft.com/office/powerpoint/2010/main" val="2548683825"/>
              </p:ext>
            </p:extLst>
          </p:nvPr>
        </p:nvGraphicFramePr>
        <p:xfrm>
          <a:off x="4332303" y="1249415"/>
          <a:ext cx="3746377" cy="872348"/>
        </p:xfrm>
        <a:graphic>
          <a:graphicData uri="http://schemas.openxmlformats.org/drawingml/2006/table">
            <a:tbl>
              <a:tblPr>
                <a:effectLst>
                  <a:outerShdw blurRad="76320" rotWithShape="0">
                    <a:srgbClr val="000000">
                      <a:alpha val="20000"/>
                    </a:srgbClr>
                  </a:outerShdw>
                </a:effectLst>
              </a:tblPr>
              <a:tblGrid>
                <a:gridCol w="3746377">
                  <a:extLst>
                    <a:ext uri="{9D8B030D-6E8A-4147-A177-3AD203B41FA5}">
                      <a16:colId xmlns:a16="http://schemas.microsoft.com/office/drawing/2014/main" val="20000"/>
                    </a:ext>
                  </a:extLst>
                </a:gridCol>
              </a:tblGrid>
              <a:tr h="458652">
                <a:tc>
                  <a:txBody>
                    <a:bodyPr/>
                    <a:lstStyle/>
                    <a:p>
                      <a:pPr algn="ctr">
                        <a:lnSpc>
                          <a:spcPct val="100000"/>
                        </a:lnSpc>
                        <a:buNone/>
                      </a:pPr>
                      <a:r>
                        <a:rPr lang="ru-RU" sz="1600" b="1" strike="noStrike" spc="-1" dirty="0">
                          <a:solidFill>
                            <a:srgbClr val="568D11"/>
                          </a:solidFill>
                          <a:latin typeface="Calibri"/>
                          <a:ea typeface="DejaVu Sans"/>
                        </a:rPr>
                        <a:t>Исполнено</a:t>
                      </a:r>
                      <a:endParaRPr lang="ru-RU" sz="1600" b="0" strike="noStrike" spc="-1" dirty="0">
                        <a:latin typeface="XO Oriel"/>
                      </a:endParaRPr>
                    </a:p>
                  </a:txBody>
                  <a:tcPr anchor="ctr">
                    <a:lnL w="12240">
                      <a:noFill/>
                    </a:lnL>
                    <a:lnR w="12240">
                      <a:noFill/>
                    </a:lnR>
                    <a:lnT w="12240">
                      <a:noFill/>
                    </a:lnT>
                    <a:lnB w="38160">
                      <a:noFill/>
                    </a:lnB>
                    <a:gradFill rotWithShape="0">
                      <a:gsLst>
                        <a:gs pos="0">
                          <a:srgbClr val="6E8D85"/>
                        </a:gs>
                        <a:gs pos="100000">
                          <a:srgbClr val="9DC9BC"/>
                        </a:gs>
                      </a:gsLst>
                      <a:lin ang="2700000"/>
                    </a:gradFill>
                  </a:tcPr>
                </a:tc>
                <a:extLst>
                  <a:ext uri="{0D108BD9-81ED-4DB2-BD59-A6C34878D82A}">
                    <a16:rowId xmlns:a16="http://schemas.microsoft.com/office/drawing/2014/main" val="10000"/>
                  </a:ext>
                </a:extLst>
              </a:tr>
              <a:tr h="413696">
                <a:tc>
                  <a:txBody>
                    <a:bodyPr/>
                    <a:lstStyle/>
                    <a:p>
                      <a:pPr algn="ctr">
                        <a:lnSpc>
                          <a:spcPct val="100000"/>
                        </a:lnSpc>
                        <a:buNone/>
                        <a:tabLst>
                          <a:tab pos="0" algn="l"/>
                        </a:tabLst>
                      </a:pPr>
                      <a:r>
                        <a:rPr lang="ru-RU" sz="1600" b="1" strike="noStrike" spc="-1" dirty="0">
                          <a:solidFill>
                            <a:srgbClr val="903E00"/>
                          </a:solidFill>
                          <a:latin typeface="Calibri"/>
                          <a:ea typeface="Arial Unicode MS"/>
                        </a:rPr>
                        <a:t>50 151,0 тыс. рублей</a:t>
                      </a:r>
                      <a:endParaRPr lang="ru-RU" sz="1600" b="0" strike="noStrike" spc="-1" dirty="0">
                        <a:latin typeface="XO Oriel"/>
                      </a:endParaRPr>
                    </a:p>
                  </a:txBody>
                  <a:tcPr marL="68400" marR="68400" anchor="ctr">
                    <a:lnL w="12240">
                      <a:noFill/>
                    </a:lnL>
                    <a:lnR w="12240">
                      <a:noFill/>
                    </a:lnR>
                    <a:lnT w="38160">
                      <a:noFill/>
                    </a:lnT>
                    <a:lnB w="12240">
                      <a:noFill/>
                    </a:lnB>
                    <a:gradFill rotWithShape="0">
                      <a:gsLst>
                        <a:gs pos="0">
                          <a:srgbClr val="6E8D85"/>
                        </a:gs>
                        <a:gs pos="100000">
                          <a:srgbClr val="9DC9BC"/>
                        </a:gs>
                      </a:gsLst>
                      <a:lin ang="2700000"/>
                    </a:gradFill>
                  </a:tcPr>
                </a:tc>
                <a:extLst>
                  <a:ext uri="{0D108BD9-81ED-4DB2-BD59-A6C34878D82A}">
                    <a16:rowId xmlns:a16="http://schemas.microsoft.com/office/drawing/2014/main" val="10001"/>
                  </a:ext>
                </a:extLst>
              </a:tr>
            </a:tbl>
          </a:graphicData>
        </a:graphic>
      </p:graphicFrame>
      <p:pic>
        <p:nvPicPr>
          <p:cNvPr id="530" name="Рисунок 1"/>
          <p:cNvPicPr/>
          <p:nvPr/>
        </p:nvPicPr>
        <p:blipFill>
          <a:blip r:embed="rId2"/>
          <a:stretch/>
        </p:blipFill>
        <p:spPr>
          <a:xfrm>
            <a:off x="323640" y="420840"/>
            <a:ext cx="2734560" cy="1823400"/>
          </a:xfrm>
          <a:prstGeom prst="rect">
            <a:avLst/>
          </a:prstGeom>
          <a:ln w="0">
            <a:noFill/>
          </a:ln>
        </p:spPr>
      </p:pic>
      <p:sp>
        <p:nvSpPr>
          <p:cNvPr id="531" name="TextBox 10"/>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532" name="TextBox 11"/>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3" name="TextBox 3"/>
          <p:cNvSpPr/>
          <p:nvPr/>
        </p:nvSpPr>
        <p:spPr>
          <a:xfrm>
            <a:off x="7297560" y="1722600"/>
            <a:ext cx="1091160" cy="27554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a:lnSpc>
                <a:spcPct val="100000"/>
              </a:lnSpc>
              <a:buNone/>
            </a:pPr>
            <a:endParaRPr lang="ru-RU" sz="1200" b="0" strike="noStrike" spc="-1" dirty="0">
              <a:latin typeface="XO Oriel"/>
            </a:endParaRPr>
          </a:p>
        </p:txBody>
      </p:sp>
      <p:sp>
        <p:nvSpPr>
          <p:cNvPr id="534" name="Прямоугольник 8"/>
          <p:cNvSpPr/>
          <p:nvPr/>
        </p:nvSpPr>
        <p:spPr>
          <a:xfrm>
            <a:off x="3568822" y="537480"/>
            <a:ext cx="5351617" cy="1075764"/>
          </a:xfrm>
          <a:prstGeom prst="rect">
            <a:avLst/>
          </a:prstGeom>
          <a:noFill/>
          <a:ln w="0">
            <a:noFill/>
          </a:ln>
          <a:effectLst>
            <a:outerShdw blurRad="50760" dist="37674" dir="2700000" algn="tl" rotWithShape="0">
              <a:srgbClr val="000000">
                <a:alpha val="40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p:style>
        <p:txBody>
          <a:bodyPr wrap="square" lIns="90000" tIns="45000" rIns="90000" bIns="45000" anchor="t">
            <a:spAutoFit/>
          </a:bodyPr>
          <a:lstStyle/>
          <a:p>
            <a:pPr algn="ctr">
              <a:lnSpc>
                <a:spcPct val="100000"/>
              </a:lnSpc>
              <a:buNone/>
            </a:pPr>
            <a:r>
              <a:rPr lang="ru-RU" sz="1600" b="1" strike="noStrike" spc="-1" dirty="0">
                <a:solidFill>
                  <a:srgbClr val="0D79CA"/>
                </a:solidFill>
                <a:latin typeface="Franklin Gothic Book"/>
                <a:ea typeface="DejaVu Sans"/>
              </a:rPr>
              <a:t>Муниципальная программа </a:t>
            </a:r>
            <a:endParaRPr lang="ru-RU" sz="1600" b="0" strike="noStrike" spc="-1" dirty="0">
              <a:latin typeface="XO Oriel"/>
            </a:endParaRPr>
          </a:p>
          <a:p>
            <a:pPr algn="ctr">
              <a:lnSpc>
                <a:spcPct val="100000"/>
              </a:lnSpc>
              <a:buNone/>
            </a:pPr>
            <a:r>
              <a:rPr lang="ru-RU" sz="1600" b="1" strike="noStrike" spc="-1" dirty="0">
                <a:solidFill>
                  <a:srgbClr val="0D79CA"/>
                </a:solidFill>
                <a:latin typeface="Franklin Gothic Book"/>
                <a:ea typeface="DejaVu Sans"/>
              </a:rPr>
              <a:t>«Развитие  муниципального образования </a:t>
            </a:r>
            <a:r>
              <a:rPr lang="ru-RU" sz="1600" b="1" strike="noStrike" spc="-1" dirty="0" err="1">
                <a:solidFill>
                  <a:srgbClr val="0D79CA"/>
                </a:solidFill>
                <a:latin typeface="Franklin Gothic Book"/>
                <a:ea typeface="DejaVu Sans"/>
              </a:rPr>
              <a:t>Выселковский</a:t>
            </a:r>
            <a:endParaRPr lang="ru-RU" sz="1600" b="1" strike="noStrike" spc="-1" dirty="0">
              <a:solidFill>
                <a:srgbClr val="0D79CA"/>
              </a:solidFill>
              <a:latin typeface="Franklin Gothic Book"/>
              <a:ea typeface="DejaVu Sans"/>
            </a:endParaRPr>
          </a:p>
          <a:p>
            <a:pPr algn="ctr">
              <a:lnSpc>
                <a:spcPct val="100000"/>
              </a:lnSpc>
              <a:buNone/>
            </a:pPr>
            <a:r>
              <a:rPr lang="ru-RU" sz="1600" b="1" strike="noStrike" spc="-1" dirty="0">
                <a:solidFill>
                  <a:srgbClr val="0D79CA"/>
                </a:solidFill>
                <a:latin typeface="Franklin Gothic Book"/>
                <a:ea typeface="DejaVu Sans"/>
              </a:rPr>
              <a:t> район в сфере строительства, архитектуры, дорожного хозяйства и  жилищно-коммунального хозяйства»</a:t>
            </a:r>
            <a:endParaRPr lang="ru-RU" sz="1600" b="0" strike="noStrike" spc="-1" dirty="0">
              <a:latin typeface="XO Oriel"/>
            </a:endParaRPr>
          </a:p>
        </p:txBody>
      </p:sp>
      <p:graphicFrame>
        <p:nvGraphicFramePr>
          <p:cNvPr id="535" name="Таблица 9"/>
          <p:cNvGraphicFramePr/>
          <p:nvPr>
            <p:extLst>
              <p:ext uri="{D42A27DB-BD31-4B8C-83A1-F6EECF244321}">
                <p14:modId xmlns:p14="http://schemas.microsoft.com/office/powerpoint/2010/main" val="134960022"/>
              </p:ext>
            </p:extLst>
          </p:nvPr>
        </p:nvGraphicFramePr>
        <p:xfrm>
          <a:off x="4261281" y="1722600"/>
          <a:ext cx="3879541" cy="802306"/>
        </p:xfrm>
        <a:graphic>
          <a:graphicData uri="http://schemas.openxmlformats.org/drawingml/2006/table">
            <a:tbl>
              <a:tblPr>
                <a:effectLst>
                  <a:outerShdw blurRad="76320" rotWithShape="0">
                    <a:srgbClr val="000000">
                      <a:alpha val="20000"/>
                    </a:srgbClr>
                  </a:outerShdw>
                </a:effectLst>
              </a:tblPr>
              <a:tblGrid>
                <a:gridCol w="3879541">
                  <a:extLst>
                    <a:ext uri="{9D8B030D-6E8A-4147-A177-3AD203B41FA5}">
                      <a16:colId xmlns:a16="http://schemas.microsoft.com/office/drawing/2014/main" val="20000"/>
                    </a:ext>
                  </a:extLst>
                </a:gridCol>
              </a:tblGrid>
              <a:tr h="373287">
                <a:tc>
                  <a:txBody>
                    <a:bodyPr/>
                    <a:lstStyle/>
                    <a:p>
                      <a:pPr algn="ctr">
                        <a:lnSpc>
                          <a:spcPct val="100000"/>
                        </a:lnSpc>
                        <a:buNone/>
                      </a:pPr>
                      <a:r>
                        <a:rPr lang="ru-RU" sz="1400" b="1" strike="noStrike" spc="-1" dirty="0">
                          <a:solidFill>
                            <a:srgbClr val="568D11"/>
                          </a:solidFill>
                          <a:latin typeface="Calibri"/>
                          <a:ea typeface="DejaVu Sans"/>
                        </a:rPr>
                        <a:t>Исполнено</a:t>
                      </a:r>
                      <a:endParaRPr lang="ru-RU" sz="1400" b="0" strike="noStrike" spc="-1" dirty="0">
                        <a:latin typeface="XO Oriel"/>
                      </a:endParaRPr>
                    </a:p>
                  </a:txBody>
                  <a:tcPr anchor="ctr">
                    <a:lnL w="12240">
                      <a:noFill/>
                    </a:lnL>
                    <a:lnR w="12240">
                      <a:noFill/>
                    </a:lnR>
                    <a:lnT w="12240">
                      <a:noFill/>
                    </a:lnT>
                    <a:lnB w="38160">
                      <a:noFill/>
                    </a:lnB>
                    <a:gradFill rotWithShape="0">
                      <a:gsLst>
                        <a:gs pos="0">
                          <a:srgbClr val="97685E"/>
                        </a:gs>
                        <a:gs pos="100000">
                          <a:srgbClr val="D69287"/>
                        </a:gs>
                      </a:gsLst>
                      <a:lin ang="2700000"/>
                    </a:gradFill>
                  </a:tcPr>
                </a:tc>
                <a:extLst>
                  <a:ext uri="{0D108BD9-81ED-4DB2-BD59-A6C34878D82A}">
                    <a16:rowId xmlns:a16="http://schemas.microsoft.com/office/drawing/2014/main" val="10000"/>
                  </a:ext>
                </a:extLst>
              </a:tr>
              <a:tr h="429019">
                <a:tc>
                  <a:txBody>
                    <a:bodyPr/>
                    <a:lstStyle/>
                    <a:p>
                      <a:pPr algn="ctr">
                        <a:lnSpc>
                          <a:spcPct val="100000"/>
                        </a:lnSpc>
                        <a:buNone/>
                        <a:tabLst>
                          <a:tab pos="0" algn="l"/>
                        </a:tabLst>
                      </a:pPr>
                      <a:r>
                        <a:rPr lang="ru-RU" sz="1400" b="1" strike="noStrike" spc="-1" dirty="0">
                          <a:solidFill>
                            <a:srgbClr val="903E00"/>
                          </a:solidFill>
                          <a:latin typeface="Calibri"/>
                          <a:ea typeface="Arial Unicode MS"/>
                        </a:rPr>
                        <a:t>36 101,4 тыс. рублей</a:t>
                      </a:r>
                      <a:endParaRPr lang="ru-RU" sz="1400" b="0" strike="noStrike" spc="-1" dirty="0">
                        <a:latin typeface="XO Oriel"/>
                      </a:endParaRPr>
                    </a:p>
                  </a:txBody>
                  <a:tcPr marL="68400" marR="68400" anchor="ctr">
                    <a:lnL w="12240">
                      <a:noFill/>
                    </a:lnL>
                    <a:lnR w="12240">
                      <a:noFill/>
                    </a:lnR>
                    <a:lnT w="3816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1"/>
                  </a:ext>
                </a:extLst>
              </a:tr>
            </a:tbl>
          </a:graphicData>
        </a:graphic>
      </p:graphicFrame>
      <p:graphicFrame>
        <p:nvGraphicFramePr>
          <p:cNvPr id="536" name="Таблица 10"/>
          <p:cNvGraphicFramePr/>
          <p:nvPr>
            <p:extLst>
              <p:ext uri="{D42A27DB-BD31-4B8C-83A1-F6EECF244321}">
                <p14:modId xmlns:p14="http://schemas.microsoft.com/office/powerpoint/2010/main" val="3282540211"/>
              </p:ext>
            </p:extLst>
          </p:nvPr>
        </p:nvGraphicFramePr>
        <p:xfrm>
          <a:off x="184679" y="2727439"/>
          <a:ext cx="8735760" cy="3732468"/>
        </p:xfrm>
        <a:graphic>
          <a:graphicData uri="http://schemas.openxmlformats.org/drawingml/2006/table">
            <a:tbl>
              <a:tblPr/>
              <a:tblGrid>
                <a:gridCol w="6973920">
                  <a:extLst>
                    <a:ext uri="{9D8B030D-6E8A-4147-A177-3AD203B41FA5}">
                      <a16:colId xmlns:a16="http://schemas.microsoft.com/office/drawing/2014/main" val="20000"/>
                    </a:ext>
                  </a:extLst>
                </a:gridCol>
                <a:gridCol w="1761840">
                  <a:extLst>
                    <a:ext uri="{9D8B030D-6E8A-4147-A177-3AD203B41FA5}">
                      <a16:colId xmlns:a16="http://schemas.microsoft.com/office/drawing/2014/main" val="20001"/>
                    </a:ext>
                  </a:extLst>
                </a:gridCol>
              </a:tblGrid>
              <a:tr h="305907">
                <a:tc>
                  <a:txBody>
                    <a:bodyPr/>
                    <a:lstStyle/>
                    <a:p>
                      <a:pPr algn="ctr">
                        <a:lnSpc>
                          <a:spcPct val="115000"/>
                        </a:lnSpc>
                        <a:buNone/>
                      </a:pPr>
                      <a:r>
                        <a:rPr lang="ru-RU" sz="1400" b="1" strike="noStrike" spc="-1" dirty="0">
                          <a:solidFill>
                            <a:srgbClr val="0C779D"/>
                          </a:solidFill>
                          <a:latin typeface="Calibri"/>
                          <a:ea typeface="Times New Roman"/>
                        </a:rPr>
                        <a:t>Основные направления расходов программы в 2024 году</a:t>
                      </a:r>
                      <a:endParaRPr lang="ru-RU" sz="1400" b="0" strike="noStrike" spc="-1" dirty="0">
                        <a:latin typeface="XO Oriel"/>
                      </a:endParaRPr>
                    </a:p>
                  </a:txBody>
                  <a:tcPr marL="17640" marR="17640" anchor="ctr">
                    <a:lnL w="12240">
                      <a:noFill/>
                    </a:lnL>
                    <a:lnR w="12240">
                      <a:noFill/>
                    </a:lnR>
                    <a:lnT w="12240">
                      <a:noFill/>
                    </a:lnT>
                    <a:lnB w="12240">
                      <a:noFill/>
                    </a:lnB>
                    <a:solidFill>
                      <a:srgbClr val="12B2EB"/>
                    </a:solidFill>
                  </a:tcPr>
                </a:tc>
                <a:tc>
                  <a:txBody>
                    <a:bodyPr/>
                    <a:lstStyle/>
                    <a:p>
                      <a:pPr algn="ctr">
                        <a:lnSpc>
                          <a:spcPct val="115000"/>
                        </a:lnSpc>
                        <a:buNone/>
                      </a:pPr>
                      <a:r>
                        <a:rPr lang="ru-RU" sz="1400" b="1" strike="noStrike" spc="-1">
                          <a:solidFill>
                            <a:srgbClr val="0C779D"/>
                          </a:solidFill>
                          <a:latin typeface="Calibri"/>
                          <a:ea typeface="Times New Roman"/>
                        </a:rPr>
                        <a:t>сумма </a:t>
                      </a:r>
                      <a:r>
                        <a:rPr lang="ru-RU" sz="1200" b="1" strike="noStrike" spc="-1">
                          <a:solidFill>
                            <a:srgbClr val="0C779D"/>
                          </a:solidFill>
                          <a:latin typeface="Calibri"/>
                          <a:ea typeface="Times New Roman"/>
                        </a:rPr>
                        <a:t>(тыс. рублей)</a:t>
                      </a:r>
                      <a:endParaRPr lang="ru-RU" sz="1200" b="0" strike="noStrike" spc="-1">
                        <a:latin typeface="XO Oriel"/>
                      </a:endParaRPr>
                    </a:p>
                  </a:txBody>
                  <a:tcPr marL="17640" marR="17640" anchor="ctr">
                    <a:lnL w="12240">
                      <a:noFill/>
                    </a:lnL>
                    <a:lnR w="12240">
                      <a:noFill/>
                    </a:lnR>
                    <a:lnT w="12240">
                      <a:noFill/>
                    </a:lnT>
                    <a:lnB w="12240">
                      <a:noFill/>
                    </a:lnB>
                    <a:solidFill>
                      <a:srgbClr val="12B2EB"/>
                    </a:solidFill>
                  </a:tcPr>
                </a:tc>
                <a:extLst>
                  <a:ext uri="{0D108BD9-81ED-4DB2-BD59-A6C34878D82A}">
                    <a16:rowId xmlns:a16="http://schemas.microsoft.com/office/drawing/2014/main" val="10000"/>
                  </a:ext>
                </a:extLst>
              </a:tr>
              <a:tr h="465505">
                <a:tc>
                  <a:txBody>
                    <a:bodyPr/>
                    <a:lstStyle/>
                    <a:p>
                      <a:pPr marL="72000" algn="just">
                        <a:lnSpc>
                          <a:spcPct val="115000"/>
                        </a:lnSpc>
                        <a:buNone/>
                      </a:pPr>
                      <a:r>
                        <a:rPr lang="ru-RU" sz="1200" b="1" strike="noStrike" spc="-1" dirty="0">
                          <a:solidFill>
                            <a:srgbClr val="014675"/>
                          </a:solidFill>
                          <a:latin typeface="Calibri"/>
                          <a:ea typeface="Times New Roman"/>
                        </a:rPr>
                        <a:t>Содержание и обслуживание муниципального жилищного фонда, приобретение недвижимого имущества </a:t>
                      </a:r>
                      <a:endParaRPr lang="ru-RU" sz="1200" b="0" strike="noStrike" spc="-1" dirty="0">
                        <a:latin typeface="XO Oriel"/>
                      </a:endParaRPr>
                    </a:p>
                  </a:txBody>
                  <a:tcPr marL="17640" marR="17640" anchor="ctr">
                    <a:lnL w="12240">
                      <a:noFill/>
                    </a:lnL>
                    <a:lnR w="12240">
                      <a:noFill/>
                    </a:lnR>
                    <a:lnT w="12240">
                      <a:noFill/>
                    </a:lnT>
                    <a:lnB w="12240">
                      <a:noFill/>
                    </a:lnB>
                    <a:noFill/>
                  </a:tcPr>
                </a:tc>
                <a:tc>
                  <a:txBody>
                    <a:bodyPr/>
                    <a:lstStyle/>
                    <a:p>
                      <a:pPr algn="ctr">
                        <a:lnSpc>
                          <a:spcPct val="115000"/>
                        </a:lnSpc>
                        <a:buNone/>
                      </a:pPr>
                      <a:r>
                        <a:rPr lang="ru-RU" sz="1200" b="1" strike="noStrike" spc="-1" dirty="0">
                          <a:solidFill>
                            <a:srgbClr val="014675"/>
                          </a:solidFill>
                          <a:latin typeface="Calibri"/>
                          <a:ea typeface="Times New Roman"/>
                        </a:rPr>
                        <a:t>12 249,5</a:t>
                      </a:r>
                      <a:endParaRPr lang="ru-RU" sz="12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1"/>
                  </a:ext>
                </a:extLst>
              </a:tr>
              <a:tr h="461474">
                <a:tc>
                  <a:txBody>
                    <a:bodyPr/>
                    <a:lstStyle/>
                    <a:p>
                      <a:pPr marL="72000" marR="0" lvl="0" indent="0" algn="just" defTabSz="914400" rtl="0" eaLnBrk="1" fontAlgn="auto" latinLnBrk="0" hangingPunct="1">
                        <a:lnSpc>
                          <a:spcPct val="115000"/>
                        </a:lnSpc>
                        <a:spcBef>
                          <a:spcPts val="0"/>
                        </a:spcBef>
                        <a:spcAft>
                          <a:spcPts val="0"/>
                        </a:spcAft>
                        <a:buClrTx/>
                        <a:buSzTx/>
                        <a:buFontTx/>
                        <a:buNone/>
                        <a:tabLst/>
                        <a:defRPr/>
                      </a:pPr>
                      <a:r>
                        <a:rPr lang="ru-RU" sz="1200" b="1" strike="noStrike" spc="-1" dirty="0">
                          <a:solidFill>
                            <a:srgbClr val="014675"/>
                          </a:solidFill>
                          <a:latin typeface="Calibri"/>
                          <a:ea typeface="Times New Roman"/>
                        </a:rPr>
                        <a:t>Подготовка изменений в генеральные планы муниципальных образований</a:t>
                      </a:r>
                      <a:endParaRPr lang="ru-RU" sz="1200" b="0" strike="noStrike" spc="-1" dirty="0">
                        <a:latin typeface="XO Oriel"/>
                      </a:endParaRPr>
                    </a:p>
                  </a:txBody>
                  <a:tcPr marL="17640" marR="17640" anchor="ctr">
                    <a:lnL w="12240">
                      <a:noFill/>
                    </a:lnL>
                    <a:lnR w="12240">
                      <a:noFill/>
                    </a:lnR>
                    <a:lnT w="12240">
                      <a:noFill/>
                    </a:lnT>
                    <a:lnB w="12240">
                      <a:noFill/>
                    </a:lnB>
                    <a:no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ru-RU" sz="1200" b="1" strike="noStrike" spc="-1" dirty="0">
                          <a:solidFill>
                            <a:srgbClr val="014675"/>
                          </a:solidFill>
                          <a:latin typeface="Calibri"/>
                          <a:ea typeface="Times New Roman"/>
                        </a:rPr>
                        <a:t>3 511,4</a:t>
                      </a:r>
                      <a:endParaRPr lang="ru-RU" sz="1200" b="0" strike="noStrike" spc="-1" dirty="0">
                        <a:latin typeface="XO Oriel"/>
                      </a:endParaRPr>
                    </a:p>
                    <a:p>
                      <a:pPr algn="ctr">
                        <a:lnSpc>
                          <a:spcPct val="115000"/>
                        </a:lnSpc>
                        <a:buNone/>
                      </a:pPr>
                      <a:endParaRPr lang="ru-RU" sz="12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2"/>
                  </a:ext>
                </a:extLst>
              </a:tr>
              <a:tr h="501077">
                <a:tc>
                  <a:txBody>
                    <a:bodyPr/>
                    <a:lstStyle/>
                    <a:p>
                      <a:pPr marL="72000" algn="just">
                        <a:lnSpc>
                          <a:spcPct val="115000"/>
                        </a:lnSpc>
                        <a:buNone/>
                      </a:pPr>
                      <a:r>
                        <a:rPr lang="ru-RU" sz="1200" b="1" strike="noStrike" spc="-1" dirty="0">
                          <a:solidFill>
                            <a:srgbClr val="014675"/>
                          </a:solidFill>
                          <a:latin typeface="Calibri"/>
                          <a:ea typeface="Times New Roman"/>
                        </a:rPr>
                        <a:t>Обращение с твердыми бытовыми отходами на территории муниципального образования </a:t>
                      </a:r>
                      <a:r>
                        <a:rPr lang="ru-RU" sz="1200" b="1" strike="noStrike" spc="-1" dirty="0" err="1">
                          <a:solidFill>
                            <a:srgbClr val="014675"/>
                          </a:solidFill>
                          <a:latin typeface="Calibri"/>
                          <a:ea typeface="Times New Roman"/>
                        </a:rPr>
                        <a:t>Выселковский</a:t>
                      </a:r>
                      <a:r>
                        <a:rPr lang="ru-RU" sz="1200" b="1" strike="noStrike" spc="-1" dirty="0">
                          <a:solidFill>
                            <a:srgbClr val="014675"/>
                          </a:solidFill>
                          <a:latin typeface="Calibri"/>
                          <a:ea typeface="Times New Roman"/>
                        </a:rPr>
                        <a:t> район</a:t>
                      </a:r>
                      <a:endParaRPr lang="ru-RU" sz="1200" b="0" strike="noStrike" spc="-1" dirty="0">
                        <a:latin typeface="XO Oriel"/>
                      </a:endParaRPr>
                    </a:p>
                  </a:txBody>
                  <a:tcPr marL="17640" marR="17640" anchor="ctr">
                    <a:lnL w="12240">
                      <a:noFill/>
                    </a:lnL>
                    <a:lnR w="12240">
                      <a:noFill/>
                    </a:lnR>
                    <a:lnT w="12240">
                      <a:noFill/>
                    </a:lnT>
                    <a:lnB w="12240">
                      <a:noFill/>
                    </a:lnB>
                    <a:noFill/>
                  </a:tcPr>
                </a:tc>
                <a:tc>
                  <a:txBody>
                    <a:bodyPr/>
                    <a:lstStyle/>
                    <a:p>
                      <a:pPr algn="ctr">
                        <a:lnSpc>
                          <a:spcPct val="115000"/>
                        </a:lnSpc>
                        <a:buNone/>
                      </a:pPr>
                      <a:r>
                        <a:rPr lang="ru-RU" sz="1200" b="1" strike="noStrike" spc="-1" dirty="0">
                          <a:solidFill>
                            <a:srgbClr val="014675"/>
                          </a:solidFill>
                          <a:latin typeface="Calibri"/>
                          <a:ea typeface="Times New Roman"/>
                        </a:rPr>
                        <a:t>1 801,5</a:t>
                      </a:r>
                      <a:endParaRPr lang="ru-RU" sz="12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3"/>
                  </a:ext>
                </a:extLst>
              </a:tr>
              <a:tr h="661882">
                <a:tc>
                  <a:txBody>
                    <a:bodyPr/>
                    <a:lstStyle/>
                    <a:p>
                      <a:pPr marL="72000" algn="just">
                        <a:lnSpc>
                          <a:spcPct val="115000"/>
                        </a:lnSpc>
                        <a:buNone/>
                      </a:pPr>
                      <a:r>
                        <a:rPr lang="ru-RU" sz="1200" b="1" strike="noStrike" spc="-1" dirty="0">
                          <a:solidFill>
                            <a:srgbClr val="014675"/>
                          </a:solidFill>
                          <a:latin typeface="Calibri"/>
                          <a:ea typeface="Times New Roman"/>
                        </a:rPr>
                        <a:t>Создание условий для предоставления транспортных услуг населению и организации транспортного обслуживания населения, проведение мероприятий по обеспечению безопасного участия детей в  дорожном движении</a:t>
                      </a:r>
                      <a:endParaRPr lang="ru-RU" sz="1200" b="0" strike="noStrike" spc="-1" dirty="0">
                        <a:latin typeface="XO Oriel"/>
                      </a:endParaRPr>
                    </a:p>
                  </a:txBody>
                  <a:tcPr marL="17640" marR="17640" anchor="ctr">
                    <a:lnL w="12240">
                      <a:noFill/>
                    </a:lnL>
                    <a:lnR w="12240">
                      <a:noFill/>
                    </a:lnR>
                    <a:lnT w="12240">
                      <a:noFill/>
                    </a:lnT>
                    <a:lnB w="12240">
                      <a:noFill/>
                    </a:lnB>
                    <a:no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ru-RU" sz="1200" b="1" strike="noStrike" spc="-1" dirty="0">
                          <a:solidFill>
                            <a:srgbClr val="014675"/>
                          </a:solidFill>
                          <a:latin typeface="Calibri"/>
                          <a:ea typeface="Times New Roman"/>
                        </a:rPr>
                        <a:t>5 235,0</a:t>
                      </a:r>
                      <a:endParaRPr lang="ru-RU" sz="1200" b="0" strike="noStrike" spc="-1" dirty="0">
                        <a:latin typeface="XO Oriel"/>
                      </a:endParaRPr>
                    </a:p>
                    <a:p>
                      <a:pPr algn="ctr">
                        <a:lnSpc>
                          <a:spcPct val="115000"/>
                        </a:lnSpc>
                        <a:buNone/>
                      </a:pPr>
                      <a:endParaRPr lang="ru-RU" sz="12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4"/>
                  </a:ext>
                </a:extLst>
              </a:tr>
              <a:tr h="473922">
                <a:tc>
                  <a:txBody>
                    <a:bodyPr/>
                    <a:lstStyle/>
                    <a:p>
                      <a:pPr marL="72000" algn="just">
                        <a:lnSpc>
                          <a:spcPct val="115000"/>
                        </a:lnSpc>
                        <a:buNone/>
                        <a:tabLst>
                          <a:tab pos="0" algn="l"/>
                        </a:tabLst>
                      </a:pPr>
                      <a:r>
                        <a:rPr lang="ru-RU" sz="1200" b="1" strike="noStrike" spc="-1" dirty="0">
                          <a:solidFill>
                            <a:srgbClr val="014675"/>
                          </a:solidFill>
                          <a:latin typeface="Calibri"/>
                          <a:ea typeface="Times New Roman"/>
                        </a:rPr>
                        <a:t>Осуществление государственных полномочий по ведению учета граждан отдельных категорий в качестве нуждающихся в жилых помещениях</a:t>
                      </a:r>
                      <a:endParaRPr lang="ru-RU" sz="1200" b="0" strike="noStrike" spc="-1" dirty="0">
                        <a:latin typeface="XO Oriel"/>
                      </a:endParaRPr>
                    </a:p>
                  </a:txBody>
                  <a:tcPr marL="17640" marR="17640" anchor="ctr">
                    <a:lnL w="12240">
                      <a:noFill/>
                    </a:lnL>
                    <a:lnR w="12240">
                      <a:noFill/>
                    </a:lnR>
                    <a:lnT w="12240">
                      <a:noFill/>
                    </a:lnT>
                    <a:lnB w="12240">
                      <a:noFill/>
                    </a:lnB>
                    <a:noFill/>
                  </a:tcPr>
                </a:tc>
                <a:tc>
                  <a:txBody>
                    <a:bodyPr/>
                    <a:lstStyle/>
                    <a:p>
                      <a:pPr algn="ctr">
                        <a:lnSpc>
                          <a:spcPct val="115000"/>
                        </a:lnSpc>
                        <a:buNone/>
                      </a:pPr>
                      <a:r>
                        <a:rPr lang="ru-RU" sz="1200" b="1" strike="noStrike" spc="-1" dirty="0">
                          <a:solidFill>
                            <a:srgbClr val="014675"/>
                          </a:solidFill>
                          <a:latin typeface="Calibri"/>
                          <a:ea typeface="Times New Roman"/>
                        </a:rPr>
                        <a:t>   750,9</a:t>
                      </a:r>
                      <a:endParaRPr lang="ru-RU" sz="12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5"/>
                  </a:ext>
                </a:extLst>
              </a:tr>
              <a:tr h="528385">
                <a:tc>
                  <a:txBody>
                    <a:bodyPr/>
                    <a:lstStyle/>
                    <a:p>
                      <a:pPr marL="72000" algn="just">
                        <a:lnSpc>
                          <a:spcPct val="115000"/>
                        </a:lnSpc>
                        <a:buNone/>
                        <a:tabLst>
                          <a:tab pos="0" algn="l"/>
                        </a:tabLst>
                      </a:pPr>
                      <a:r>
                        <a:rPr lang="ru-RU" sz="1200" b="1" strike="noStrike" spc="-1" dirty="0">
                          <a:solidFill>
                            <a:srgbClr val="014675"/>
                          </a:solidFill>
                          <a:latin typeface="Calibri"/>
                          <a:ea typeface="Times New Roman"/>
                        </a:rPr>
                        <a:t>Строительство и реконструкция объектов здравоохранения</a:t>
                      </a:r>
                    </a:p>
                    <a:p>
                      <a:pPr marL="72000" algn="just">
                        <a:lnSpc>
                          <a:spcPct val="115000"/>
                        </a:lnSpc>
                        <a:buNone/>
                        <a:tabLst>
                          <a:tab pos="0" algn="l"/>
                        </a:tabLst>
                      </a:pPr>
                      <a:endParaRPr lang="ru-RU" sz="1200" b="1" strike="noStrike" spc="-1" dirty="0">
                        <a:solidFill>
                          <a:srgbClr val="014675"/>
                        </a:solidFill>
                        <a:latin typeface="Calibri"/>
                        <a:ea typeface="Times New Roman"/>
                      </a:endParaRPr>
                    </a:p>
                    <a:p>
                      <a:pPr marL="72000" algn="just">
                        <a:lnSpc>
                          <a:spcPct val="115000"/>
                        </a:lnSpc>
                        <a:buNone/>
                        <a:tabLst>
                          <a:tab pos="0" algn="l"/>
                        </a:tabLst>
                      </a:pPr>
                      <a:r>
                        <a:rPr lang="ru-RU" sz="1200" b="1" strike="noStrike" spc="-1" dirty="0">
                          <a:solidFill>
                            <a:srgbClr val="014675"/>
                          </a:solidFill>
                          <a:latin typeface="Calibri"/>
                        </a:rPr>
                        <a:t>Укрепление материально-технической базы муниципальных учреждений </a:t>
                      </a:r>
                      <a:endParaRPr lang="ru-RU" sz="1200" b="0" strike="noStrike" spc="-1" dirty="0">
                        <a:latin typeface="XO Oriel"/>
                      </a:endParaRPr>
                    </a:p>
                  </a:txBody>
                  <a:tcPr marL="17640" marR="17640" anchor="ctr">
                    <a:lnL w="12240">
                      <a:noFill/>
                    </a:lnL>
                    <a:lnR w="12240">
                      <a:noFill/>
                    </a:lnR>
                    <a:lnT w="12240">
                      <a:noFill/>
                    </a:lnT>
                    <a:lnB w="12240">
                      <a:noFill/>
                    </a:lnB>
                    <a:noFill/>
                  </a:tcPr>
                </a:tc>
                <a:tc>
                  <a:txBody>
                    <a:bodyPr/>
                    <a:lstStyle/>
                    <a:p>
                      <a:pPr algn="ctr">
                        <a:lnSpc>
                          <a:spcPct val="115000"/>
                        </a:lnSpc>
                        <a:buNone/>
                      </a:pPr>
                      <a:r>
                        <a:rPr lang="ru-RU" sz="1200" b="1" strike="noStrike" spc="-1" dirty="0">
                          <a:solidFill>
                            <a:srgbClr val="014675"/>
                          </a:solidFill>
                          <a:latin typeface="Calibri"/>
                          <a:ea typeface="Times New Roman"/>
                        </a:rPr>
                        <a:t>    3 632,8 </a:t>
                      </a:r>
                    </a:p>
                    <a:p>
                      <a:pPr algn="ctr">
                        <a:lnSpc>
                          <a:spcPct val="115000"/>
                        </a:lnSpc>
                        <a:buNone/>
                      </a:pPr>
                      <a:endParaRPr lang="ru-RU" sz="1200" b="1" strike="noStrike" spc="-1" dirty="0">
                        <a:solidFill>
                          <a:srgbClr val="014675"/>
                        </a:solidFill>
                        <a:latin typeface="Calibri"/>
                      </a:endParaRPr>
                    </a:p>
                    <a:p>
                      <a:pPr algn="ctr">
                        <a:lnSpc>
                          <a:spcPct val="115000"/>
                        </a:lnSpc>
                        <a:buNone/>
                      </a:pPr>
                      <a:r>
                        <a:rPr lang="ru-RU" sz="1200" b="1" strike="noStrike" spc="-1" dirty="0">
                          <a:solidFill>
                            <a:srgbClr val="014675"/>
                          </a:solidFill>
                          <a:latin typeface="Calibri"/>
                        </a:rPr>
                        <a:t>   8 920,3</a:t>
                      </a:r>
                      <a:endParaRPr lang="ru-RU" sz="12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6"/>
                  </a:ext>
                </a:extLst>
              </a:tr>
            </a:tbl>
          </a:graphicData>
        </a:graphic>
      </p:graphicFrame>
      <p:pic>
        <p:nvPicPr>
          <p:cNvPr id="537" name="Picture 5"/>
          <p:cNvPicPr/>
          <p:nvPr/>
        </p:nvPicPr>
        <p:blipFill>
          <a:blip r:embed="rId2"/>
          <a:stretch/>
        </p:blipFill>
        <p:spPr>
          <a:xfrm>
            <a:off x="223561" y="537480"/>
            <a:ext cx="3238729" cy="2054800"/>
          </a:xfrm>
          <a:prstGeom prst="rect">
            <a:avLst/>
          </a:prstGeom>
          <a:ln w="0">
            <a:noFill/>
          </a:ln>
        </p:spPr>
      </p:pic>
      <p:sp>
        <p:nvSpPr>
          <p:cNvPr id="538" name="TextBox 11"/>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539" name="TextBox 12"/>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0" name="TextBox 9"/>
          <p:cNvSpPr/>
          <p:nvPr/>
        </p:nvSpPr>
        <p:spPr>
          <a:xfrm>
            <a:off x="345960" y="3879720"/>
            <a:ext cx="8423280" cy="2029871"/>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a:lnSpc>
                <a:spcPct val="100000"/>
              </a:lnSpc>
              <a:buNone/>
            </a:pPr>
            <a:r>
              <a:rPr lang="ru-RU" sz="1400" b="1" strike="noStrike" spc="-1" dirty="0">
                <a:solidFill>
                  <a:srgbClr val="17456F"/>
                </a:solidFill>
                <a:latin typeface="Calibri"/>
                <a:ea typeface="DejaVu Sans"/>
              </a:rPr>
              <a:t>      В 2024 году   осуществлены отдельных государственных полномочий по поддержке сельскохозяйственного производства в Краснодарском крае в части: </a:t>
            </a:r>
            <a:endParaRPr lang="ru-RU" sz="1400" b="0" strike="noStrike" spc="-1" dirty="0">
              <a:latin typeface="XO Oriel"/>
            </a:endParaRPr>
          </a:p>
          <a:p>
            <a:pPr marL="285840" indent="-285840" algn="just">
              <a:lnSpc>
                <a:spcPct val="100000"/>
              </a:lnSpc>
              <a:buClr>
                <a:srgbClr val="17456F"/>
              </a:buClr>
              <a:buFont typeface="Wingdings" charset="2"/>
              <a:buChar char=""/>
            </a:pPr>
            <a:r>
              <a:rPr lang="ru-RU" sz="1400" b="1" strike="noStrike" spc="-1" dirty="0">
                <a:solidFill>
                  <a:srgbClr val="17456F"/>
                </a:solidFill>
                <a:latin typeface="Calibri"/>
                <a:ea typeface="DejaVu Sans"/>
              </a:rPr>
              <a:t>предоставления субсидий гражданам, ведущим личное подсобное хозяйство, крестьянским (фермерским) хозяйствам, индивидуальным предпринимателям, осуществляющим деятельность в области сельскохозяйственного производства составили 6 800,0 тыс. рублей </a:t>
            </a:r>
            <a:endParaRPr lang="ru-RU" sz="1400" b="0" strike="noStrike" spc="-1" dirty="0">
              <a:latin typeface="XO Oriel"/>
            </a:endParaRPr>
          </a:p>
          <a:p>
            <a:pPr marL="285840" indent="-285840" algn="just">
              <a:lnSpc>
                <a:spcPct val="100000"/>
              </a:lnSpc>
              <a:buClr>
                <a:srgbClr val="17456F"/>
              </a:buClr>
              <a:buFont typeface="Wingdings" charset="2"/>
              <a:buChar char=""/>
            </a:pPr>
            <a:r>
              <a:rPr lang="ru-RU" sz="1400" b="1" strike="noStrike" spc="-1" dirty="0">
                <a:solidFill>
                  <a:srgbClr val="17456F"/>
                </a:solidFill>
                <a:latin typeface="Calibri"/>
                <a:ea typeface="DejaVu Sans"/>
              </a:rPr>
              <a:t>расходы на проведение противоэпизоотических мероприятий  в области обращения с животными составили  917,8 тыс. рублей</a:t>
            </a:r>
            <a:endParaRPr lang="ru-RU" sz="1400" b="0" strike="noStrike" spc="-1" dirty="0">
              <a:latin typeface="XO Oriel"/>
            </a:endParaRPr>
          </a:p>
          <a:p>
            <a:pPr marL="285840" indent="-285840" algn="just">
              <a:lnSpc>
                <a:spcPct val="100000"/>
              </a:lnSpc>
              <a:buClr>
                <a:srgbClr val="17456F"/>
              </a:buClr>
              <a:buFont typeface="Wingdings" charset="2"/>
              <a:buChar char=""/>
            </a:pPr>
            <a:r>
              <a:rPr lang="ru-RU" sz="1400" b="1" strike="noStrike" spc="-1" dirty="0">
                <a:solidFill>
                  <a:srgbClr val="17456F"/>
                </a:solidFill>
                <a:latin typeface="Calibri"/>
                <a:ea typeface="DejaVu Sans"/>
              </a:rPr>
              <a:t> расходы на осуществление отдельных государственных полномочий по поддержке сельскохозяйственного производства в части администрирования составили 1 427,8 тыс. рублей</a:t>
            </a:r>
            <a:endParaRPr lang="ru-RU" sz="1400" b="0" strike="noStrike" spc="-1" dirty="0">
              <a:latin typeface="XO Oriel"/>
            </a:endParaRPr>
          </a:p>
        </p:txBody>
      </p:sp>
      <p:sp>
        <p:nvSpPr>
          <p:cNvPr id="541" name="Прямоугольник 7"/>
          <p:cNvSpPr/>
          <p:nvPr/>
        </p:nvSpPr>
        <p:spPr>
          <a:xfrm>
            <a:off x="3848400" y="476640"/>
            <a:ext cx="4815360" cy="1187280"/>
          </a:xfrm>
          <a:prstGeom prst="rect">
            <a:avLst/>
          </a:prstGeom>
          <a:noFill/>
          <a:ln w="0">
            <a:noFill/>
          </a:ln>
          <a:effectLst>
            <a:outerShdw blurRad="50760" dist="37674" dir="2700000" algn="tl" rotWithShape="0">
              <a:srgbClr val="000000">
                <a:alpha val="40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ru-RU" sz="1800" b="1" strike="noStrike" spc="-1">
                <a:solidFill>
                  <a:srgbClr val="0D79CA"/>
                </a:solidFill>
                <a:latin typeface="Franklin Gothic Book"/>
                <a:ea typeface="DejaVu Sans"/>
              </a:rPr>
              <a:t>Муниципальная программа </a:t>
            </a:r>
            <a:endParaRPr lang="ru-RU" sz="1800" b="0" strike="noStrike" spc="-1">
              <a:latin typeface="XO Oriel"/>
            </a:endParaRPr>
          </a:p>
          <a:p>
            <a:pPr algn="ctr">
              <a:lnSpc>
                <a:spcPct val="100000"/>
              </a:lnSpc>
              <a:buNone/>
            </a:pPr>
            <a:r>
              <a:rPr lang="ru-RU" sz="1800" b="1" strike="noStrike" spc="-1">
                <a:solidFill>
                  <a:srgbClr val="0D79CA"/>
                </a:solidFill>
                <a:latin typeface="Franklin Gothic Book"/>
                <a:ea typeface="DejaVu Sans"/>
              </a:rPr>
              <a:t>«Развитие сельского хозяйства и регулирование рынков сельскохозяйственной продукции, сырья и продовольствия»</a:t>
            </a:r>
            <a:endParaRPr lang="ru-RU" sz="1800" b="0" strike="noStrike" spc="-1">
              <a:latin typeface="XO Oriel"/>
            </a:endParaRPr>
          </a:p>
        </p:txBody>
      </p:sp>
      <p:graphicFrame>
        <p:nvGraphicFramePr>
          <p:cNvPr id="542" name="Таблица 8"/>
          <p:cNvGraphicFramePr/>
          <p:nvPr>
            <p:extLst>
              <p:ext uri="{D42A27DB-BD31-4B8C-83A1-F6EECF244321}">
                <p14:modId xmlns:p14="http://schemas.microsoft.com/office/powerpoint/2010/main" val="2473410441"/>
              </p:ext>
            </p:extLst>
          </p:nvPr>
        </p:nvGraphicFramePr>
        <p:xfrm>
          <a:off x="4572001" y="1939320"/>
          <a:ext cx="3258104" cy="1038960"/>
        </p:xfrm>
        <a:graphic>
          <a:graphicData uri="http://schemas.openxmlformats.org/drawingml/2006/table">
            <a:tbl>
              <a:tblPr>
                <a:effectLst>
                  <a:outerShdw blurRad="76320" rotWithShape="0">
                    <a:srgbClr val="000000">
                      <a:alpha val="20000"/>
                    </a:srgbClr>
                  </a:outerShdw>
                </a:effectLst>
              </a:tblPr>
              <a:tblGrid>
                <a:gridCol w="3258104">
                  <a:extLst>
                    <a:ext uri="{9D8B030D-6E8A-4147-A177-3AD203B41FA5}">
                      <a16:colId xmlns:a16="http://schemas.microsoft.com/office/drawing/2014/main" val="20000"/>
                    </a:ext>
                  </a:extLst>
                </a:gridCol>
              </a:tblGrid>
              <a:tr h="457920">
                <a:tc>
                  <a:txBody>
                    <a:bodyPr/>
                    <a:lstStyle/>
                    <a:p>
                      <a:pPr algn="ctr">
                        <a:lnSpc>
                          <a:spcPct val="100000"/>
                        </a:lnSpc>
                        <a:buNone/>
                      </a:pPr>
                      <a:r>
                        <a:rPr lang="ru-RU" sz="1600" b="1" strike="noStrike" spc="-1" dirty="0">
                          <a:solidFill>
                            <a:srgbClr val="568D11"/>
                          </a:solidFill>
                          <a:latin typeface="Calibri"/>
                          <a:ea typeface="DejaVu Sans"/>
                        </a:rPr>
                        <a:t>Исполнено</a:t>
                      </a:r>
                      <a:endParaRPr lang="ru-RU" sz="1600" b="0" strike="noStrike" spc="-1" dirty="0">
                        <a:latin typeface="XO Oriel"/>
                      </a:endParaRPr>
                    </a:p>
                  </a:txBody>
                  <a:tcPr anchor="ctr">
                    <a:lnL w="12240">
                      <a:noFill/>
                    </a:lnL>
                    <a:lnR w="12240">
                      <a:noFill/>
                    </a:lnR>
                    <a:lnT w="12240">
                      <a:noFill/>
                    </a:lnT>
                    <a:lnB w="38160">
                      <a:noFill/>
                    </a:lnB>
                    <a:gradFill rotWithShape="0">
                      <a:gsLst>
                        <a:gs pos="0">
                          <a:srgbClr val="7A8371"/>
                        </a:gs>
                        <a:gs pos="100000">
                          <a:srgbClr val="ADBBA1"/>
                        </a:gs>
                      </a:gsLst>
                      <a:lin ang="2700000"/>
                    </a:gradFill>
                  </a:tcPr>
                </a:tc>
                <a:extLst>
                  <a:ext uri="{0D108BD9-81ED-4DB2-BD59-A6C34878D82A}">
                    <a16:rowId xmlns:a16="http://schemas.microsoft.com/office/drawing/2014/main" val="10000"/>
                  </a:ext>
                </a:extLst>
              </a:tr>
              <a:tr h="581040">
                <a:tc>
                  <a:txBody>
                    <a:bodyPr/>
                    <a:lstStyle/>
                    <a:p>
                      <a:pPr algn="ctr">
                        <a:lnSpc>
                          <a:spcPct val="100000"/>
                        </a:lnSpc>
                        <a:buNone/>
                        <a:tabLst>
                          <a:tab pos="0" algn="l"/>
                        </a:tabLst>
                      </a:pPr>
                      <a:r>
                        <a:rPr lang="ru-RU" sz="1600" b="1" strike="noStrike" spc="-1" dirty="0">
                          <a:solidFill>
                            <a:srgbClr val="0C779D"/>
                          </a:solidFill>
                          <a:latin typeface="Calibri"/>
                          <a:ea typeface="Times New Roman"/>
                        </a:rPr>
                        <a:t>9 145,6    тыс. рублей</a:t>
                      </a:r>
                      <a:endParaRPr lang="ru-RU" sz="1600" b="0" strike="noStrike" spc="-1" dirty="0">
                        <a:latin typeface="XO Oriel"/>
                      </a:endParaRPr>
                    </a:p>
                  </a:txBody>
                  <a:tcPr marL="68400" marR="68400" anchor="ctr">
                    <a:lnL w="12240">
                      <a:noFill/>
                    </a:lnL>
                    <a:lnR w="12240">
                      <a:noFill/>
                    </a:lnR>
                    <a:lnT w="38160">
                      <a:noFill/>
                    </a:lnT>
                    <a:lnB w="12240">
                      <a:noFill/>
                    </a:lnB>
                    <a:gradFill rotWithShape="0">
                      <a:gsLst>
                        <a:gs pos="0">
                          <a:srgbClr val="7A8371"/>
                        </a:gs>
                        <a:gs pos="100000">
                          <a:srgbClr val="ADBBA1"/>
                        </a:gs>
                      </a:gsLst>
                      <a:lin ang="2700000"/>
                    </a:gradFill>
                  </a:tcPr>
                </a:tc>
                <a:extLst>
                  <a:ext uri="{0D108BD9-81ED-4DB2-BD59-A6C34878D82A}">
                    <a16:rowId xmlns:a16="http://schemas.microsoft.com/office/drawing/2014/main" val="10001"/>
                  </a:ext>
                </a:extLst>
              </a:tr>
            </a:tbl>
          </a:graphicData>
        </a:graphic>
      </p:graphicFrame>
      <p:pic>
        <p:nvPicPr>
          <p:cNvPr id="543" name="Picture 4" descr="http://businessinternet.ru/img/tepl3.jpg"/>
          <p:cNvPicPr/>
          <p:nvPr/>
        </p:nvPicPr>
        <p:blipFill>
          <a:blip r:embed="rId2"/>
          <a:stretch/>
        </p:blipFill>
        <p:spPr>
          <a:xfrm>
            <a:off x="315360" y="615240"/>
            <a:ext cx="3533040" cy="2813760"/>
          </a:xfrm>
          <a:prstGeom prst="rect">
            <a:avLst/>
          </a:prstGeom>
          <a:ln w="0">
            <a:noFill/>
          </a:ln>
        </p:spPr>
      </p:pic>
      <p:sp>
        <p:nvSpPr>
          <p:cNvPr id="545" name="TextBox 11"/>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546" name="TextBox 12"/>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8" name="Прямоугольник 5"/>
          <p:cNvSpPr/>
          <p:nvPr/>
        </p:nvSpPr>
        <p:spPr>
          <a:xfrm>
            <a:off x="3564000" y="692640"/>
            <a:ext cx="5398920" cy="912960"/>
          </a:xfrm>
          <a:prstGeom prst="rect">
            <a:avLst/>
          </a:prstGeom>
          <a:noFill/>
          <a:ln w="0">
            <a:noFill/>
          </a:ln>
          <a:effectLst>
            <a:outerShdw blurRad="50760" dist="37674" dir="2700000" algn="tl" rotWithShape="0">
              <a:srgbClr val="000000">
                <a:alpha val="40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ru-RU" sz="1800" b="1" strike="noStrike" spc="-1">
                <a:solidFill>
                  <a:srgbClr val="0D79CA"/>
                </a:solidFill>
                <a:latin typeface="Franklin Gothic Book"/>
                <a:ea typeface="DejaVu Sans"/>
              </a:rPr>
              <a:t>Муниципальная программа </a:t>
            </a:r>
            <a:endParaRPr lang="ru-RU" sz="1800" b="0" strike="noStrike" spc="-1">
              <a:latin typeface="XO Oriel"/>
            </a:endParaRPr>
          </a:p>
          <a:p>
            <a:pPr algn="ctr">
              <a:lnSpc>
                <a:spcPct val="100000"/>
              </a:lnSpc>
              <a:buNone/>
            </a:pPr>
            <a:r>
              <a:rPr lang="ru-RU" sz="1800" b="1" strike="noStrike" spc="-1">
                <a:solidFill>
                  <a:srgbClr val="0D79CA"/>
                </a:solidFill>
                <a:latin typeface="Franklin Gothic Book"/>
                <a:ea typeface="DejaVu Sans"/>
              </a:rPr>
              <a:t>«Информационное общество»</a:t>
            </a:r>
            <a:endParaRPr lang="ru-RU" sz="1800" b="0" strike="noStrike" spc="-1">
              <a:latin typeface="XO Oriel"/>
            </a:endParaRPr>
          </a:p>
          <a:p>
            <a:pPr algn="ctr">
              <a:lnSpc>
                <a:spcPct val="100000"/>
              </a:lnSpc>
              <a:buNone/>
            </a:pPr>
            <a:endParaRPr lang="ru-RU" sz="1800" b="0" strike="noStrike" spc="-1">
              <a:latin typeface="XO Oriel"/>
            </a:endParaRPr>
          </a:p>
        </p:txBody>
      </p:sp>
      <p:graphicFrame>
        <p:nvGraphicFramePr>
          <p:cNvPr id="549" name="Таблица 6"/>
          <p:cNvGraphicFramePr/>
          <p:nvPr>
            <p:extLst>
              <p:ext uri="{D42A27DB-BD31-4B8C-83A1-F6EECF244321}">
                <p14:modId xmlns:p14="http://schemas.microsoft.com/office/powerpoint/2010/main" val="33276828"/>
              </p:ext>
            </p:extLst>
          </p:nvPr>
        </p:nvGraphicFramePr>
        <p:xfrm>
          <a:off x="4703278" y="1442880"/>
          <a:ext cx="3419790" cy="769680"/>
        </p:xfrm>
        <a:graphic>
          <a:graphicData uri="http://schemas.openxmlformats.org/drawingml/2006/table">
            <a:tbl>
              <a:tblPr>
                <a:effectLst>
                  <a:outerShdw blurRad="76320" rotWithShape="0">
                    <a:srgbClr val="000000">
                      <a:alpha val="20000"/>
                    </a:srgbClr>
                  </a:outerShdw>
                </a:effectLst>
              </a:tblPr>
              <a:tblGrid>
                <a:gridCol w="3419790">
                  <a:extLst>
                    <a:ext uri="{9D8B030D-6E8A-4147-A177-3AD203B41FA5}">
                      <a16:colId xmlns:a16="http://schemas.microsoft.com/office/drawing/2014/main" val="20000"/>
                    </a:ext>
                  </a:extLst>
                </a:gridCol>
              </a:tblGrid>
              <a:tr h="369360">
                <a:tc>
                  <a:txBody>
                    <a:bodyPr/>
                    <a:lstStyle/>
                    <a:p>
                      <a:pPr algn="ctr">
                        <a:lnSpc>
                          <a:spcPct val="100000"/>
                        </a:lnSpc>
                        <a:buNone/>
                      </a:pPr>
                      <a:r>
                        <a:rPr lang="ru-RU" sz="1600" b="1" strike="noStrike" spc="-1" dirty="0">
                          <a:solidFill>
                            <a:srgbClr val="568D11"/>
                          </a:solidFill>
                          <a:latin typeface="Calibri"/>
                          <a:ea typeface="DejaVu Sans"/>
                        </a:rPr>
                        <a:t>Исполнено</a:t>
                      </a:r>
                      <a:endParaRPr lang="ru-RU" sz="1600" b="0" strike="noStrike" spc="-1" dirty="0">
                        <a:latin typeface="XO Oriel"/>
                      </a:endParaRPr>
                    </a:p>
                  </a:txBody>
                  <a:tcPr anchor="ctr">
                    <a:lnL w="12240">
                      <a:noFill/>
                    </a:lnL>
                    <a:lnR w="12240">
                      <a:noFill/>
                    </a:lnR>
                    <a:lnT w="12240">
                      <a:noFill/>
                    </a:lnT>
                    <a:lnB w="38160">
                      <a:noFill/>
                    </a:lnB>
                    <a:gradFill rotWithShape="0">
                      <a:gsLst>
                        <a:gs pos="0">
                          <a:srgbClr val="97685E"/>
                        </a:gs>
                        <a:gs pos="100000">
                          <a:srgbClr val="D69287"/>
                        </a:gs>
                      </a:gsLst>
                      <a:lin ang="2700000"/>
                    </a:gradFill>
                  </a:tcPr>
                </a:tc>
                <a:extLst>
                  <a:ext uri="{0D108BD9-81ED-4DB2-BD59-A6C34878D82A}">
                    <a16:rowId xmlns:a16="http://schemas.microsoft.com/office/drawing/2014/main" val="10000"/>
                  </a:ext>
                </a:extLst>
              </a:tr>
              <a:tr h="400320">
                <a:tc>
                  <a:txBody>
                    <a:bodyPr/>
                    <a:lstStyle/>
                    <a:p>
                      <a:pPr algn="ctr">
                        <a:lnSpc>
                          <a:spcPct val="100000"/>
                        </a:lnSpc>
                        <a:buNone/>
                        <a:tabLst>
                          <a:tab pos="0" algn="l"/>
                        </a:tabLst>
                      </a:pPr>
                      <a:r>
                        <a:rPr lang="ru-RU" sz="1600" b="1" strike="noStrike" spc="-1" dirty="0">
                          <a:solidFill>
                            <a:srgbClr val="903E00"/>
                          </a:solidFill>
                          <a:latin typeface="Calibri"/>
                          <a:ea typeface="Arial Unicode MS"/>
                        </a:rPr>
                        <a:t>7 367,1 тыс. рублей</a:t>
                      </a:r>
                      <a:endParaRPr lang="ru-RU" sz="1600" b="0" strike="noStrike" spc="-1" dirty="0">
                        <a:latin typeface="XO Oriel"/>
                      </a:endParaRPr>
                    </a:p>
                  </a:txBody>
                  <a:tcPr marL="68400" marR="68400" anchor="ctr">
                    <a:lnL w="12240">
                      <a:noFill/>
                    </a:lnL>
                    <a:lnR w="12240">
                      <a:noFill/>
                    </a:lnR>
                    <a:lnT w="3816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1"/>
                  </a:ext>
                </a:extLst>
              </a:tr>
            </a:tbl>
          </a:graphicData>
        </a:graphic>
      </p:graphicFrame>
      <p:graphicFrame>
        <p:nvGraphicFramePr>
          <p:cNvPr id="550" name="Таблица 7"/>
          <p:cNvGraphicFramePr/>
          <p:nvPr>
            <p:extLst>
              <p:ext uri="{D42A27DB-BD31-4B8C-83A1-F6EECF244321}">
                <p14:modId xmlns:p14="http://schemas.microsoft.com/office/powerpoint/2010/main" val="1900154223"/>
              </p:ext>
            </p:extLst>
          </p:nvPr>
        </p:nvGraphicFramePr>
        <p:xfrm>
          <a:off x="251640" y="3331440"/>
          <a:ext cx="8640720" cy="3049560"/>
        </p:xfrm>
        <a:graphic>
          <a:graphicData uri="http://schemas.openxmlformats.org/drawingml/2006/table">
            <a:tbl>
              <a:tblPr/>
              <a:tblGrid>
                <a:gridCol w="6552720">
                  <a:extLst>
                    <a:ext uri="{9D8B030D-6E8A-4147-A177-3AD203B41FA5}">
                      <a16:colId xmlns:a16="http://schemas.microsoft.com/office/drawing/2014/main" val="20000"/>
                    </a:ext>
                  </a:extLst>
                </a:gridCol>
                <a:gridCol w="2088000">
                  <a:extLst>
                    <a:ext uri="{9D8B030D-6E8A-4147-A177-3AD203B41FA5}">
                      <a16:colId xmlns:a16="http://schemas.microsoft.com/office/drawing/2014/main" val="20001"/>
                    </a:ext>
                  </a:extLst>
                </a:gridCol>
              </a:tblGrid>
              <a:tr h="432000">
                <a:tc>
                  <a:txBody>
                    <a:bodyPr/>
                    <a:lstStyle/>
                    <a:p>
                      <a:pPr algn="ctr">
                        <a:lnSpc>
                          <a:spcPct val="100000"/>
                        </a:lnSpc>
                        <a:buNone/>
                        <a:tabLst>
                          <a:tab pos="0" algn="l"/>
                        </a:tabLst>
                      </a:pPr>
                      <a:r>
                        <a:rPr lang="ru-RU" sz="1400" b="1" strike="noStrike" spc="-1">
                          <a:solidFill>
                            <a:srgbClr val="568D11"/>
                          </a:solidFill>
                          <a:latin typeface="Calibri"/>
                          <a:ea typeface="Arial Unicode MS"/>
                        </a:rPr>
                        <a:t>Основные направления расходов программы в 2024 году</a:t>
                      </a:r>
                      <a:endParaRPr lang="ru-RU" sz="1400" b="0" strike="noStrike" spc="-1">
                        <a:latin typeface="XO Oriel"/>
                      </a:endParaRPr>
                    </a:p>
                  </a:txBody>
                  <a:tcPr marL="17640" marR="17640" anchor="ctr">
                    <a:lnL w="12240">
                      <a:noFill/>
                    </a:lnL>
                    <a:lnR w="12240">
                      <a:noFill/>
                    </a:lnR>
                    <a:lnT w="12240">
                      <a:noFill/>
                    </a:lnT>
                    <a:lnB w="12240">
                      <a:noFill/>
                    </a:lnB>
                    <a:solidFill>
                      <a:srgbClr val="FFB37A"/>
                    </a:solidFill>
                  </a:tcPr>
                </a:tc>
                <a:tc>
                  <a:txBody>
                    <a:bodyPr/>
                    <a:lstStyle/>
                    <a:p>
                      <a:pPr algn="ctr">
                        <a:lnSpc>
                          <a:spcPct val="100000"/>
                        </a:lnSpc>
                        <a:buNone/>
                        <a:tabLst>
                          <a:tab pos="0" algn="l"/>
                        </a:tabLst>
                      </a:pPr>
                      <a:r>
                        <a:rPr lang="ru-RU" sz="1400" b="1" strike="noStrike" spc="-1">
                          <a:solidFill>
                            <a:srgbClr val="568D11"/>
                          </a:solidFill>
                          <a:latin typeface="Calibri"/>
                          <a:ea typeface="Arial Unicode MS"/>
                        </a:rPr>
                        <a:t>сумма </a:t>
                      </a:r>
                      <a:r>
                        <a:rPr lang="ru-RU" sz="1200" b="1" strike="noStrike" spc="-1">
                          <a:solidFill>
                            <a:srgbClr val="568D11"/>
                          </a:solidFill>
                          <a:latin typeface="Calibri"/>
                          <a:ea typeface="Arial Unicode MS"/>
                        </a:rPr>
                        <a:t>(тыс. рублей)</a:t>
                      </a:r>
                      <a:endParaRPr lang="ru-RU" sz="1200" b="0" strike="noStrike" spc="-1">
                        <a:latin typeface="XO Oriel"/>
                      </a:endParaRPr>
                    </a:p>
                  </a:txBody>
                  <a:tcPr marL="17640" marR="17640" anchor="ctr">
                    <a:lnL w="12240">
                      <a:noFill/>
                    </a:lnL>
                    <a:lnR w="12240">
                      <a:noFill/>
                    </a:lnR>
                    <a:lnT w="12240">
                      <a:noFill/>
                    </a:lnT>
                    <a:lnB w="12240">
                      <a:noFill/>
                    </a:lnB>
                    <a:solidFill>
                      <a:srgbClr val="FFB37A"/>
                    </a:solidFill>
                  </a:tcPr>
                </a:tc>
                <a:extLst>
                  <a:ext uri="{0D108BD9-81ED-4DB2-BD59-A6C34878D82A}">
                    <a16:rowId xmlns:a16="http://schemas.microsoft.com/office/drawing/2014/main" val="10000"/>
                  </a:ext>
                </a:extLst>
              </a:tr>
              <a:tr h="889560">
                <a:tc>
                  <a:txBody>
                    <a:bodyPr/>
                    <a:lstStyle/>
                    <a:p>
                      <a:pPr marL="72000" algn="just">
                        <a:lnSpc>
                          <a:spcPct val="115000"/>
                        </a:lnSpc>
                        <a:buNone/>
                      </a:pPr>
                      <a:r>
                        <a:rPr lang="ru-RU" sz="1400" b="1" strike="noStrike" spc="-1">
                          <a:solidFill>
                            <a:srgbClr val="014675"/>
                          </a:solidFill>
                          <a:latin typeface="Calibri"/>
                          <a:ea typeface="Times New Roman"/>
                        </a:rPr>
                        <a:t>Обеспечение взаимодействия граждан и организаций с органами местного самоуправления на основе информационных и телекоммуникационных технологий</a:t>
                      </a:r>
                      <a:endParaRPr lang="ru-RU" sz="1400" b="0" strike="noStrike" spc="-1">
                        <a:latin typeface="XO Oriel"/>
                      </a:endParaRPr>
                    </a:p>
                  </a:txBody>
                  <a:tcPr marL="17640" marR="17640" anchor="ctr">
                    <a:lnL w="12240">
                      <a:noFill/>
                    </a:lnL>
                    <a:lnR w="12240">
                      <a:noFill/>
                    </a:lnR>
                    <a:lnT w="12240">
                      <a:noFill/>
                    </a:lnT>
                    <a:lnB w="12240">
                      <a:noFill/>
                    </a:lnB>
                    <a:noFill/>
                  </a:tcPr>
                </a:tc>
                <a:tc>
                  <a:txBody>
                    <a:bodyPr/>
                    <a:lstStyle/>
                    <a:p>
                      <a:pPr algn="ctr">
                        <a:lnSpc>
                          <a:spcPct val="115000"/>
                        </a:lnSpc>
                        <a:buNone/>
                      </a:pPr>
                      <a:r>
                        <a:rPr lang="ru-RU" sz="1400" b="1" strike="noStrike" spc="-1" dirty="0">
                          <a:solidFill>
                            <a:srgbClr val="014675"/>
                          </a:solidFill>
                          <a:latin typeface="Calibri"/>
                          <a:ea typeface="Times New Roman"/>
                        </a:rPr>
                        <a:t>4 152,3</a:t>
                      </a:r>
                      <a:endParaRPr lang="ru-RU" sz="14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1"/>
                  </a:ext>
                </a:extLst>
              </a:tr>
              <a:tr h="720000">
                <a:tc>
                  <a:txBody>
                    <a:bodyPr/>
                    <a:lstStyle/>
                    <a:p>
                      <a:pPr marL="72000" algn="just">
                        <a:lnSpc>
                          <a:spcPct val="115000"/>
                        </a:lnSpc>
                        <a:buNone/>
                      </a:pPr>
                      <a:r>
                        <a:rPr lang="ru-RU" sz="1400" b="1" strike="noStrike" spc="-1">
                          <a:solidFill>
                            <a:srgbClr val="014675"/>
                          </a:solidFill>
                          <a:latin typeface="Calibri"/>
                          <a:ea typeface="Times New Roman"/>
                        </a:rPr>
                        <a:t> Общесистемные и обеспечивающие мероприятия (приобретение и обновление программного обеспечения)</a:t>
                      </a:r>
                      <a:endParaRPr lang="ru-RU" sz="1400" b="0" strike="noStrike" spc="-1">
                        <a:latin typeface="XO Oriel"/>
                      </a:endParaRPr>
                    </a:p>
                  </a:txBody>
                  <a:tcPr marL="17640" marR="17640" anchor="ctr">
                    <a:lnL w="12240">
                      <a:noFill/>
                    </a:lnL>
                    <a:lnR w="12240">
                      <a:noFill/>
                    </a:lnR>
                    <a:lnT w="12240">
                      <a:noFill/>
                    </a:lnT>
                    <a:lnB w="12240">
                      <a:noFill/>
                    </a:lnB>
                    <a:noFill/>
                  </a:tcPr>
                </a:tc>
                <a:tc>
                  <a:txBody>
                    <a:bodyPr/>
                    <a:lstStyle/>
                    <a:p>
                      <a:pPr algn="ctr">
                        <a:lnSpc>
                          <a:spcPct val="115000"/>
                        </a:lnSpc>
                        <a:buNone/>
                      </a:pPr>
                      <a:r>
                        <a:rPr lang="ru-RU" sz="1400" b="1" strike="noStrike" spc="-1" dirty="0">
                          <a:solidFill>
                            <a:srgbClr val="014675"/>
                          </a:solidFill>
                          <a:latin typeface="Calibri"/>
                          <a:ea typeface="Times New Roman"/>
                        </a:rPr>
                        <a:t>3 189,8</a:t>
                      </a:r>
                      <a:endParaRPr lang="ru-RU" sz="14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2"/>
                  </a:ext>
                </a:extLst>
              </a:tr>
              <a:tr h="1008000">
                <a:tc>
                  <a:txBody>
                    <a:bodyPr/>
                    <a:lstStyle/>
                    <a:p>
                      <a:pPr marL="72000" algn="just">
                        <a:lnSpc>
                          <a:spcPct val="115000"/>
                        </a:lnSpc>
                        <a:buNone/>
                      </a:pPr>
                      <a:r>
                        <a:rPr lang="ru-RU" sz="1400" b="1" strike="noStrike" spc="-1">
                          <a:solidFill>
                            <a:srgbClr val="014675"/>
                          </a:solidFill>
                          <a:latin typeface="Calibri"/>
                          <a:ea typeface="Times New Roman"/>
                        </a:rPr>
                        <a:t>Обеспечение доступа к информации о  деятельности органов местного самоуправления муниципального образования Выселковский район в сети "Интернет"</a:t>
                      </a:r>
                      <a:endParaRPr lang="ru-RU" sz="1400" b="0" strike="noStrike" spc="-1">
                        <a:latin typeface="XO Oriel"/>
                      </a:endParaRPr>
                    </a:p>
                  </a:txBody>
                  <a:tcPr marL="17640" marR="17640" anchor="ctr">
                    <a:lnL w="12240">
                      <a:noFill/>
                    </a:lnL>
                    <a:lnR w="12240">
                      <a:noFill/>
                    </a:lnR>
                    <a:lnT w="12240">
                      <a:noFill/>
                    </a:lnT>
                    <a:lnB w="12240">
                      <a:noFill/>
                    </a:lnB>
                    <a:noFill/>
                  </a:tcPr>
                </a:tc>
                <a:tc>
                  <a:txBody>
                    <a:bodyPr/>
                    <a:lstStyle/>
                    <a:p>
                      <a:pPr algn="ctr">
                        <a:lnSpc>
                          <a:spcPct val="115000"/>
                        </a:lnSpc>
                        <a:buNone/>
                      </a:pPr>
                      <a:r>
                        <a:rPr lang="ru-RU" sz="1400" b="1" strike="noStrike" spc="-1" dirty="0">
                          <a:solidFill>
                            <a:srgbClr val="014675"/>
                          </a:solidFill>
                          <a:latin typeface="Calibri"/>
                          <a:ea typeface="Times New Roman"/>
                        </a:rPr>
                        <a:t>   25,0</a:t>
                      </a:r>
                      <a:endParaRPr lang="ru-RU" sz="1400" b="0" strike="noStrike" spc="-1" dirty="0">
                        <a:latin typeface="XO Oriel"/>
                      </a:endParaRPr>
                    </a:p>
                  </a:txBody>
                  <a:tcPr marL="17640" marR="17640" anchor="ctr">
                    <a:lnL w="12240">
                      <a:noFill/>
                    </a:lnL>
                    <a:lnR w="12240">
                      <a:noFill/>
                    </a:lnR>
                    <a:lnT w="12240">
                      <a:noFill/>
                    </a:lnT>
                    <a:lnB w="12240">
                      <a:noFill/>
                    </a:lnB>
                    <a:noFill/>
                  </a:tcPr>
                </a:tc>
                <a:extLst>
                  <a:ext uri="{0D108BD9-81ED-4DB2-BD59-A6C34878D82A}">
                    <a16:rowId xmlns:a16="http://schemas.microsoft.com/office/drawing/2014/main" val="10003"/>
                  </a:ext>
                </a:extLst>
              </a:tr>
            </a:tbl>
          </a:graphicData>
        </a:graphic>
      </p:graphicFrame>
      <p:pic>
        <p:nvPicPr>
          <p:cNvPr id="551" name="Picture 4" descr="Иллюстрации Диаграммы Бизнес Сетки Фоновом Режиме — стоковое фото"/>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Lst>
          </a:blip>
          <a:stretch/>
        </p:blipFill>
        <p:spPr>
          <a:xfrm>
            <a:off x="411437" y="477000"/>
            <a:ext cx="3814333" cy="2647940"/>
          </a:xfrm>
          <a:prstGeom prst="rect">
            <a:avLst/>
          </a:prstGeom>
          <a:ln w="0">
            <a:noFill/>
          </a:ln>
        </p:spPr>
      </p:pic>
      <p:sp>
        <p:nvSpPr>
          <p:cNvPr id="552" name="TextBox 10"/>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553" name="TextBox 11"/>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4" name="TextBox 1"/>
          <p:cNvSpPr/>
          <p:nvPr/>
        </p:nvSpPr>
        <p:spPr>
          <a:xfrm>
            <a:off x="539640" y="797400"/>
            <a:ext cx="8207280" cy="363960"/>
          </a:xfrm>
          <a:prstGeom prst="rect">
            <a:avLst/>
          </a:prstGeom>
          <a:gradFill rotWithShape="0">
            <a:gsLst>
              <a:gs pos="0">
                <a:srgbClr val="F7FFEF"/>
              </a:gs>
              <a:gs pos="100000">
                <a:srgbClr val="E8FFCE"/>
              </a:gs>
            </a:gsLst>
            <a:lin ang="18900000"/>
          </a:gradFill>
          <a:ln w="0">
            <a:noFill/>
          </a:ln>
          <a:scene3d>
            <a:camera prst="orthographicFront"/>
            <a:lightRig rig="threePt" dir="t"/>
          </a:scene3d>
          <a:sp3d>
            <a:bevelT w="101600" prst="riblet"/>
          </a:sp3d>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ru-RU" sz="1800" b="1" strike="noStrike" spc="-1">
                <a:solidFill>
                  <a:srgbClr val="153D79"/>
                </a:solidFill>
                <a:latin typeface="Trebuchet MS"/>
                <a:ea typeface="DejaVu Sans"/>
              </a:rPr>
              <a:t>МУНИЦИПАЛЬНЫЙ ДОЛГ</a:t>
            </a:r>
            <a:endParaRPr lang="ru-RU" sz="1800" b="0" strike="noStrike" spc="-1">
              <a:latin typeface="XO Oriel"/>
            </a:endParaRPr>
          </a:p>
        </p:txBody>
      </p:sp>
      <p:sp>
        <p:nvSpPr>
          <p:cNvPr id="555" name="TextBox 9"/>
          <p:cNvSpPr/>
          <p:nvPr/>
        </p:nvSpPr>
        <p:spPr>
          <a:xfrm>
            <a:off x="7075440" y="1415160"/>
            <a:ext cx="1091160" cy="2725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a:lnSpc>
                <a:spcPct val="100000"/>
              </a:lnSpc>
              <a:buNone/>
            </a:pPr>
            <a:r>
              <a:rPr lang="ru-RU" sz="1200" b="0" strike="noStrike" spc="-1">
                <a:solidFill>
                  <a:srgbClr val="00B050"/>
                </a:solidFill>
                <a:latin typeface="Calibri"/>
                <a:ea typeface="DejaVu Sans"/>
              </a:rPr>
              <a:t>тыс. рублей</a:t>
            </a:r>
            <a:endParaRPr lang="ru-RU" sz="1200" b="0" strike="noStrike" spc="-1">
              <a:latin typeface="XO Oriel"/>
            </a:endParaRPr>
          </a:p>
        </p:txBody>
      </p:sp>
      <p:sp>
        <p:nvSpPr>
          <p:cNvPr id="556" name="TextBox 10"/>
          <p:cNvSpPr/>
          <p:nvPr/>
        </p:nvSpPr>
        <p:spPr>
          <a:xfrm>
            <a:off x="539640" y="4037760"/>
            <a:ext cx="8207280" cy="1343914"/>
          </a:xfrm>
          <a:prstGeom prst="rect">
            <a:avLst/>
          </a:prstGeom>
          <a:noFill/>
          <a:ln w="0">
            <a:noFill/>
          </a:ln>
          <a:effectLst>
            <a:outerShdw blurRad="50760" dist="38160" algn="l" rotWithShape="0">
              <a:srgbClr val="000000">
                <a:alpha val="40000"/>
              </a:srgbClr>
            </a:outerShdw>
          </a:effectLst>
        </p:spPr>
        <p:style>
          <a:lnRef idx="0">
            <a:scrgbClr r="0" g="0" b="0"/>
          </a:lnRef>
          <a:fillRef idx="0">
            <a:scrgbClr r="0" g="0" b="0"/>
          </a:fillRef>
          <a:effectRef idx="0">
            <a:scrgbClr r="0" g="0" b="0"/>
          </a:effectRef>
          <a:fontRef idx="minor"/>
        </p:style>
        <p:txBody>
          <a:bodyPr lIns="90000" tIns="45000" rIns="90000" bIns="45000" anchor="t">
            <a:spAutoFit/>
          </a:bodyPr>
          <a:lstStyle/>
          <a:p>
            <a:pPr algn="just">
              <a:lnSpc>
                <a:spcPct val="150000"/>
              </a:lnSpc>
              <a:buNone/>
            </a:pPr>
            <a:r>
              <a:rPr lang="ru-RU" sz="1400" b="0" strike="noStrike" spc="-1" dirty="0">
                <a:solidFill>
                  <a:srgbClr val="000000"/>
                </a:solidFill>
                <a:latin typeface="Trebuchet MS"/>
                <a:ea typeface="DejaVu Sans"/>
              </a:rPr>
              <a:t>     С учетом   сбалансированности  бюджета  муниципального образования Выселковский район </a:t>
            </a:r>
            <a:endParaRPr lang="ru-RU" sz="1400" b="0" strike="noStrike" spc="-1" dirty="0">
              <a:latin typeface="XO Oriel"/>
            </a:endParaRPr>
          </a:p>
          <a:p>
            <a:pPr algn="just">
              <a:lnSpc>
                <a:spcPct val="150000"/>
              </a:lnSpc>
              <a:buNone/>
            </a:pPr>
            <a:r>
              <a:rPr lang="ru-RU" sz="1400" b="0" strike="noStrike" spc="-1" dirty="0">
                <a:solidFill>
                  <a:srgbClr val="000000"/>
                </a:solidFill>
                <a:latin typeface="Trebuchet MS"/>
                <a:ea typeface="DejaVu Sans"/>
              </a:rPr>
              <a:t>в 2024 году бюджетные кредиты от других бюджетов, кредиты от кредитных организаций не привлекались. </a:t>
            </a:r>
            <a:r>
              <a:rPr lang="ru-RU" sz="1400" spc="-1" dirty="0">
                <a:solidFill>
                  <a:srgbClr val="000000"/>
                </a:solidFill>
                <a:latin typeface="Trebuchet MS"/>
                <a:ea typeface="DejaVu Sans"/>
              </a:rPr>
              <a:t>М</a:t>
            </a:r>
            <a:r>
              <a:rPr lang="ru-RU" sz="1400" b="0" strike="noStrike" spc="-1" dirty="0">
                <a:solidFill>
                  <a:srgbClr val="000000"/>
                </a:solidFill>
                <a:latin typeface="Trebuchet MS"/>
                <a:ea typeface="DejaVu Sans"/>
              </a:rPr>
              <a:t>униципальные гарантии не выдавались, муниципальные ценные бумаги не выпускались.</a:t>
            </a:r>
            <a:endParaRPr lang="ru-RU" sz="1400" b="0" strike="noStrike" spc="-1" dirty="0">
              <a:latin typeface="XO Oriel"/>
            </a:endParaRPr>
          </a:p>
        </p:txBody>
      </p:sp>
      <p:graphicFrame>
        <p:nvGraphicFramePr>
          <p:cNvPr id="557" name="Таблица 6"/>
          <p:cNvGraphicFramePr/>
          <p:nvPr>
            <p:extLst>
              <p:ext uri="{D42A27DB-BD31-4B8C-83A1-F6EECF244321}">
                <p14:modId xmlns:p14="http://schemas.microsoft.com/office/powerpoint/2010/main" val="3399827224"/>
              </p:ext>
            </p:extLst>
          </p:nvPr>
        </p:nvGraphicFramePr>
        <p:xfrm>
          <a:off x="467640" y="1668960"/>
          <a:ext cx="8280720" cy="2027760"/>
        </p:xfrm>
        <a:graphic>
          <a:graphicData uri="http://schemas.openxmlformats.org/drawingml/2006/table">
            <a:tbl>
              <a:tblPr>
                <a:effectLst>
                  <a:outerShdw blurRad="76320" rotWithShape="0">
                    <a:srgbClr val="000000">
                      <a:alpha val="20000"/>
                    </a:srgbClr>
                  </a:outerShdw>
                </a:effectLst>
              </a:tblPr>
              <a:tblGrid>
                <a:gridCol w="4140720">
                  <a:extLst>
                    <a:ext uri="{9D8B030D-6E8A-4147-A177-3AD203B41FA5}">
                      <a16:colId xmlns:a16="http://schemas.microsoft.com/office/drawing/2014/main" val="20000"/>
                    </a:ext>
                  </a:extLst>
                </a:gridCol>
                <a:gridCol w="1379880">
                  <a:extLst>
                    <a:ext uri="{9D8B030D-6E8A-4147-A177-3AD203B41FA5}">
                      <a16:colId xmlns:a16="http://schemas.microsoft.com/office/drawing/2014/main" val="20001"/>
                    </a:ext>
                  </a:extLst>
                </a:gridCol>
                <a:gridCol w="1379880">
                  <a:extLst>
                    <a:ext uri="{9D8B030D-6E8A-4147-A177-3AD203B41FA5}">
                      <a16:colId xmlns:a16="http://schemas.microsoft.com/office/drawing/2014/main" val="20002"/>
                    </a:ext>
                  </a:extLst>
                </a:gridCol>
                <a:gridCol w="1380240">
                  <a:extLst>
                    <a:ext uri="{9D8B030D-6E8A-4147-A177-3AD203B41FA5}">
                      <a16:colId xmlns:a16="http://schemas.microsoft.com/office/drawing/2014/main" val="20003"/>
                    </a:ext>
                  </a:extLst>
                </a:gridCol>
              </a:tblGrid>
              <a:tr h="619920">
                <a:tc>
                  <a:txBody>
                    <a:bodyPr/>
                    <a:lstStyle/>
                    <a:p>
                      <a:pPr algn="ctr">
                        <a:lnSpc>
                          <a:spcPct val="100000"/>
                        </a:lnSpc>
                        <a:buNone/>
                      </a:pPr>
                      <a:r>
                        <a:rPr lang="ru-RU" sz="1400" b="1" strike="noStrike" spc="-1">
                          <a:solidFill>
                            <a:srgbClr val="21306A"/>
                          </a:solidFill>
                          <a:latin typeface="Calibri"/>
                          <a:ea typeface="Arial Unicode MS"/>
                        </a:rPr>
                        <a:t>Показатель</a:t>
                      </a:r>
                      <a:endParaRPr lang="ru-RU" sz="1400" b="0" strike="noStrike" spc="-1">
                        <a:latin typeface="XO Oriel"/>
                      </a:endParaRPr>
                    </a:p>
                  </a:txBody>
                  <a:tcPr anchor="ctr">
                    <a:lnL w="12240">
                      <a:noFill/>
                    </a:lnL>
                    <a:lnR w="12240">
                      <a:noFill/>
                    </a:lnR>
                    <a:lnT w="12240">
                      <a:noFill/>
                    </a:lnT>
                    <a:lnB w="38160">
                      <a:noFill/>
                    </a:lnB>
                    <a:gradFill rotWithShape="0">
                      <a:gsLst>
                        <a:gs pos="0">
                          <a:srgbClr val="97685E"/>
                        </a:gs>
                        <a:gs pos="100000">
                          <a:srgbClr val="D69287"/>
                        </a:gs>
                      </a:gsLst>
                      <a:lin ang="2700000"/>
                    </a:gradFill>
                  </a:tcPr>
                </a:tc>
                <a:tc>
                  <a:txBody>
                    <a:bodyPr/>
                    <a:lstStyle/>
                    <a:p>
                      <a:pPr algn="ctr">
                        <a:lnSpc>
                          <a:spcPct val="100000"/>
                        </a:lnSpc>
                        <a:buNone/>
                      </a:pPr>
                      <a:r>
                        <a:rPr lang="ru-RU" sz="1400" b="1" strike="noStrike" spc="-1" dirty="0">
                          <a:solidFill>
                            <a:srgbClr val="21306A"/>
                          </a:solidFill>
                          <a:latin typeface="Calibri"/>
                          <a:ea typeface="Arial Unicode MS"/>
                        </a:rPr>
                        <a:t> 2022 год</a:t>
                      </a:r>
                    </a:p>
                    <a:p>
                      <a:pPr algn="ctr">
                        <a:lnSpc>
                          <a:spcPct val="100000"/>
                        </a:lnSpc>
                        <a:buNone/>
                      </a:pPr>
                      <a:r>
                        <a:rPr lang="ru-RU" sz="1400" b="1" strike="noStrike" spc="-1" dirty="0">
                          <a:solidFill>
                            <a:srgbClr val="21306A"/>
                          </a:solidFill>
                          <a:latin typeface="Calibri"/>
                          <a:ea typeface="Arial Unicode MS"/>
                        </a:rPr>
                        <a:t>отчет</a:t>
                      </a:r>
                      <a:endParaRPr lang="ru-RU" sz="1400" b="0" strike="noStrike" spc="-1" dirty="0">
                        <a:latin typeface="XO Oriel"/>
                      </a:endParaRPr>
                    </a:p>
                  </a:txBody>
                  <a:tcPr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tabLst>
                          <a:tab pos="0" algn="l"/>
                        </a:tabLst>
                      </a:pPr>
                      <a:r>
                        <a:rPr lang="ru-RU" sz="1400" b="1" strike="noStrike" spc="-1" dirty="0">
                          <a:solidFill>
                            <a:srgbClr val="21306A"/>
                          </a:solidFill>
                          <a:latin typeface="Calibri"/>
                          <a:ea typeface="Arial Unicode MS"/>
                        </a:rPr>
                        <a:t> 2023 год</a:t>
                      </a:r>
                    </a:p>
                    <a:p>
                      <a:pPr algn="ctr">
                        <a:lnSpc>
                          <a:spcPct val="100000"/>
                        </a:lnSpc>
                        <a:buNone/>
                        <a:tabLst>
                          <a:tab pos="0" algn="l"/>
                        </a:tabLst>
                      </a:pPr>
                      <a:r>
                        <a:rPr lang="ru-RU" sz="1400" b="1" strike="noStrike" spc="-1" dirty="0">
                          <a:solidFill>
                            <a:srgbClr val="21306A"/>
                          </a:solidFill>
                          <a:latin typeface="Calibri"/>
                          <a:ea typeface="Arial Unicode MS"/>
                        </a:rPr>
                        <a:t>отчет</a:t>
                      </a:r>
                      <a:endParaRPr lang="ru-RU" sz="1400" b="0" strike="noStrike" spc="-1" dirty="0">
                        <a:latin typeface="XO Oriel"/>
                      </a:endParaRPr>
                    </a:p>
                  </a:txBody>
                  <a:tcPr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tabLst>
                          <a:tab pos="0" algn="l"/>
                        </a:tabLst>
                      </a:pPr>
                      <a:r>
                        <a:rPr lang="ru-RU" sz="1400" b="1" strike="noStrike" spc="-1" dirty="0">
                          <a:solidFill>
                            <a:srgbClr val="21306A"/>
                          </a:solidFill>
                          <a:latin typeface="Calibri"/>
                          <a:ea typeface="Arial Unicode MS"/>
                        </a:rPr>
                        <a:t> 2024 год</a:t>
                      </a:r>
                    </a:p>
                    <a:p>
                      <a:pPr algn="ctr">
                        <a:lnSpc>
                          <a:spcPct val="100000"/>
                        </a:lnSpc>
                        <a:buNone/>
                        <a:tabLst>
                          <a:tab pos="0" algn="l"/>
                        </a:tabLst>
                      </a:pPr>
                      <a:r>
                        <a:rPr lang="ru-RU" sz="1400" b="1" strike="noStrike" spc="-1" dirty="0">
                          <a:solidFill>
                            <a:srgbClr val="21306A"/>
                          </a:solidFill>
                          <a:latin typeface="Calibri"/>
                          <a:ea typeface="Arial Unicode MS"/>
                        </a:rPr>
                        <a:t>отчет</a:t>
                      </a:r>
                      <a:endParaRPr lang="ru-RU" sz="1400" b="0" strike="noStrike" spc="-1" dirty="0">
                        <a:latin typeface="XO Oriel"/>
                      </a:endParaRPr>
                    </a:p>
                  </a:txBody>
                  <a:tcPr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0"/>
                  </a:ext>
                </a:extLst>
              </a:tr>
              <a:tr h="852840">
                <a:tc>
                  <a:txBody>
                    <a:bodyPr/>
                    <a:lstStyle/>
                    <a:p>
                      <a:pPr algn="just">
                        <a:lnSpc>
                          <a:spcPct val="100000"/>
                        </a:lnSpc>
                        <a:buNone/>
                        <a:tabLst>
                          <a:tab pos="0" algn="l"/>
                        </a:tabLst>
                      </a:pPr>
                      <a:r>
                        <a:rPr lang="ru-RU" sz="1400" b="1" strike="noStrike" spc="-1">
                          <a:solidFill>
                            <a:srgbClr val="21306A"/>
                          </a:solidFill>
                          <a:latin typeface="Calibri"/>
                          <a:ea typeface="Arial Unicode MS"/>
                        </a:rPr>
                        <a:t>     Объем муниципального внутреннего </a:t>
                      </a:r>
                      <a:endParaRPr lang="ru-RU" sz="1400" b="0" strike="noStrike" spc="-1">
                        <a:latin typeface="XO Oriel"/>
                      </a:endParaRPr>
                    </a:p>
                    <a:p>
                      <a:pPr algn="just">
                        <a:lnSpc>
                          <a:spcPct val="100000"/>
                        </a:lnSpc>
                        <a:buNone/>
                        <a:tabLst>
                          <a:tab pos="0" algn="l"/>
                        </a:tabLst>
                      </a:pPr>
                      <a:r>
                        <a:rPr lang="ru-RU" sz="1400" b="1" strike="noStrike" spc="-1">
                          <a:solidFill>
                            <a:srgbClr val="21306A"/>
                          </a:solidFill>
                          <a:latin typeface="Calibri"/>
                          <a:ea typeface="Arial Unicode MS"/>
                        </a:rPr>
                        <a:t>     долга муниципального образования </a:t>
                      </a:r>
                      <a:endParaRPr lang="ru-RU" sz="1400" b="0" strike="noStrike" spc="-1">
                        <a:latin typeface="XO Oriel"/>
                      </a:endParaRPr>
                    </a:p>
                    <a:p>
                      <a:pPr algn="just">
                        <a:lnSpc>
                          <a:spcPct val="100000"/>
                        </a:lnSpc>
                        <a:buNone/>
                        <a:tabLst>
                          <a:tab pos="0" algn="l"/>
                        </a:tabLst>
                      </a:pPr>
                      <a:r>
                        <a:rPr lang="ru-RU" sz="1400" b="1" strike="noStrike" spc="-1">
                          <a:solidFill>
                            <a:srgbClr val="21306A"/>
                          </a:solidFill>
                          <a:latin typeface="Calibri"/>
                          <a:ea typeface="Arial Unicode MS"/>
                        </a:rPr>
                        <a:t>     Выселковский район, всего, </a:t>
                      </a:r>
                      <a:endParaRPr lang="ru-RU" sz="1400" b="0" strike="noStrike" spc="-1">
                        <a:latin typeface="XO Oriel"/>
                      </a:endParaRPr>
                    </a:p>
                    <a:p>
                      <a:pPr algn="just">
                        <a:lnSpc>
                          <a:spcPct val="100000"/>
                        </a:lnSpc>
                        <a:buNone/>
                        <a:tabLst>
                          <a:tab pos="0" algn="l"/>
                        </a:tabLst>
                      </a:pPr>
                      <a:r>
                        <a:rPr lang="ru-RU" sz="1400" b="1" strike="noStrike" spc="-1">
                          <a:solidFill>
                            <a:srgbClr val="21306A"/>
                          </a:solidFill>
                          <a:latin typeface="Calibri"/>
                          <a:ea typeface="Arial Unicode MS"/>
                        </a:rPr>
                        <a:t>     в том числе:</a:t>
                      </a:r>
                      <a:endParaRPr lang="ru-RU" sz="1400" b="0" strike="noStrike" spc="-1">
                        <a:latin typeface="XO Oriel"/>
                      </a:endParaRPr>
                    </a:p>
                  </a:txBody>
                  <a:tcPr marL="68400" marR="68400" anchor="ctr">
                    <a:lnL w="12240">
                      <a:noFill/>
                    </a:lnL>
                    <a:lnR w="12240">
                      <a:noFill/>
                    </a:lnR>
                    <a:lnT w="38160">
                      <a:noFill/>
                    </a:lnT>
                    <a:lnB w="12240">
                      <a:noFill/>
                    </a:lnB>
                    <a:gradFill rotWithShape="0">
                      <a:gsLst>
                        <a:gs pos="0">
                          <a:srgbClr val="97685E"/>
                        </a:gs>
                        <a:gs pos="100000">
                          <a:srgbClr val="D69287"/>
                        </a:gs>
                      </a:gsLst>
                      <a:lin ang="2700000"/>
                    </a:gradFill>
                  </a:tcPr>
                </a:tc>
                <a:tc>
                  <a:txBody>
                    <a:bodyPr/>
                    <a:lstStyle/>
                    <a:p>
                      <a:pPr algn="ctr">
                        <a:lnSpc>
                          <a:spcPct val="100000"/>
                        </a:lnSpc>
                        <a:buNone/>
                        <a:tabLst>
                          <a:tab pos="0" algn="l"/>
                        </a:tabLst>
                      </a:pPr>
                      <a:r>
                        <a:rPr lang="ru-RU" sz="1400" b="1" strike="noStrike" spc="-1">
                          <a:solidFill>
                            <a:srgbClr val="21306A"/>
                          </a:solidFill>
                          <a:latin typeface="Calibri"/>
                          <a:ea typeface="Times New Roman"/>
                        </a:rPr>
                        <a:t>0,0</a:t>
                      </a:r>
                      <a:endParaRPr lang="ru-RU" sz="14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tabLst>
                          <a:tab pos="0" algn="l"/>
                        </a:tabLst>
                      </a:pPr>
                      <a:r>
                        <a:rPr lang="ru-RU" sz="1400" b="1" strike="noStrike" spc="-1">
                          <a:solidFill>
                            <a:srgbClr val="21306A"/>
                          </a:solidFill>
                          <a:latin typeface="Calibri"/>
                          <a:ea typeface="Times New Roman"/>
                        </a:rPr>
                        <a:t>0,0</a:t>
                      </a:r>
                      <a:endParaRPr lang="ru-RU" sz="14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tabLst>
                          <a:tab pos="0" algn="l"/>
                        </a:tabLst>
                      </a:pPr>
                      <a:r>
                        <a:rPr lang="ru-RU" sz="1400" b="1" strike="noStrike" spc="-1">
                          <a:solidFill>
                            <a:srgbClr val="21306A"/>
                          </a:solidFill>
                          <a:latin typeface="Calibri"/>
                          <a:ea typeface="Times New Roman"/>
                        </a:rPr>
                        <a:t>0,0</a:t>
                      </a:r>
                      <a:endParaRPr lang="ru-RU" sz="14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1"/>
                  </a:ext>
                </a:extLst>
              </a:tr>
              <a:tr h="462960">
                <a:tc>
                  <a:txBody>
                    <a:bodyPr/>
                    <a:lstStyle/>
                    <a:p>
                      <a:pPr algn="just">
                        <a:lnSpc>
                          <a:spcPct val="100000"/>
                        </a:lnSpc>
                        <a:buNone/>
                        <a:tabLst>
                          <a:tab pos="0" algn="l"/>
                        </a:tabLst>
                      </a:pPr>
                      <a:r>
                        <a:rPr lang="ru-RU" sz="1400" b="1" strike="noStrike" spc="-1">
                          <a:solidFill>
                            <a:srgbClr val="21306A"/>
                          </a:solidFill>
                          <a:latin typeface="Calibri"/>
                          <a:ea typeface="Arial Unicode MS"/>
                        </a:rPr>
                        <a:t>     бюджетные кредиты от других бюджетов</a:t>
                      </a:r>
                      <a:endParaRPr lang="ru-RU" sz="1400" b="0" strike="noStrike" spc="-1">
                        <a:latin typeface="XO Oriel"/>
                      </a:endParaRPr>
                    </a:p>
                  </a:txBody>
                  <a:tcPr marL="68400" marR="68400" anchor="ctr">
                    <a:lnL w="12240">
                      <a:noFill/>
                    </a:lnL>
                    <a:lnR w="12240">
                      <a:noFill/>
                    </a:lnR>
                    <a:lnT w="38160">
                      <a:noFill/>
                    </a:lnT>
                    <a:lnB w="12240">
                      <a:noFill/>
                    </a:lnB>
                    <a:gradFill rotWithShape="0">
                      <a:gsLst>
                        <a:gs pos="0">
                          <a:srgbClr val="97685E"/>
                        </a:gs>
                        <a:gs pos="100000">
                          <a:srgbClr val="D69287"/>
                        </a:gs>
                      </a:gsLst>
                      <a:lin ang="2700000"/>
                    </a:gradFill>
                  </a:tcPr>
                </a:tc>
                <a:tc>
                  <a:txBody>
                    <a:bodyPr/>
                    <a:lstStyle/>
                    <a:p>
                      <a:pPr algn="ctr">
                        <a:lnSpc>
                          <a:spcPct val="100000"/>
                        </a:lnSpc>
                        <a:buNone/>
                        <a:tabLst>
                          <a:tab pos="0" algn="l"/>
                        </a:tabLst>
                      </a:pPr>
                      <a:r>
                        <a:rPr lang="ru-RU" sz="1400" b="1" strike="noStrike" spc="-1">
                          <a:solidFill>
                            <a:srgbClr val="21306A"/>
                          </a:solidFill>
                          <a:latin typeface="Calibri"/>
                          <a:ea typeface="Times New Roman"/>
                        </a:rPr>
                        <a:t>0,0</a:t>
                      </a:r>
                      <a:endParaRPr lang="ru-RU" sz="14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tabLst>
                          <a:tab pos="0" algn="l"/>
                        </a:tabLst>
                      </a:pPr>
                      <a:r>
                        <a:rPr lang="ru-RU" sz="1400" b="1" strike="noStrike" spc="-1">
                          <a:solidFill>
                            <a:srgbClr val="21306A"/>
                          </a:solidFill>
                          <a:latin typeface="Calibri"/>
                          <a:ea typeface="Times New Roman"/>
                        </a:rPr>
                        <a:t>0,0</a:t>
                      </a:r>
                      <a:endParaRPr lang="ru-RU" sz="1400" b="0" strike="noStrike" spc="-1">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tc>
                  <a:txBody>
                    <a:bodyPr/>
                    <a:lstStyle/>
                    <a:p>
                      <a:pPr algn="ctr">
                        <a:lnSpc>
                          <a:spcPct val="100000"/>
                        </a:lnSpc>
                        <a:buNone/>
                        <a:tabLst>
                          <a:tab pos="0" algn="l"/>
                        </a:tabLst>
                      </a:pPr>
                      <a:r>
                        <a:rPr lang="ru-RU" sz="1400" b="1" strike="noStrike" spc="-1" dirty="0">
                          <a:solidFill>
                            <a:srgbClr val="21306A"/>
                          </a:solidFill>
                          <a:latin typeface="Calibri"/>
                          <a:ea typeface="Times New Roman"/>
                        </a:rPr>
                        <a:t>0,0</a:t>
                      </a:r>
                      <a:endParaRPr lang="ru-RU" sz="1400" b="0" strike="noStrike" spc="-1" dirty="0">
                        <a:latin typeface="XO Oriel"/>
                      </a:endParaRPr>
                    </a:p>
                  </a:txBody>
                  <a:tcPr marL="68400" marR="68400" anchor="ctr">
                    <a:lnL w="12240">
                      <a:noFill/>
                    </a:lnL>
                    <a:lnR w="12240">
                      <a:noFill/>
                    </a:lnR>
                    <a:lnT w="12240">
                      <a:noFill/>
                    </a:lnT>
                    <a:lnB w="12240">
                      <a:noFill/>
                    </a:lnB>
                    <a:gradFill rotWithShape="0">
                      <a:gsLst>
                        <a:gs pos="0">
                          <a:srgbClr val="97685E"/>
                        </a:gs>
                        <a:gs pos="100000">
                          <a:srgbClr val="D69287"/>
                        </a:gs>
                      </a:gsLst>
                      <a:lin ang="2700000"/>
                    </a:gradFill>
                  </a:tcPr>
                </a:tc>
                <a:extLst>
                  <a:ext uri="{0D108BD9-81ED-4DB2-BD59-A6C34878D82A}">
                    <a16:rowId xmlns:a16="http://schemas.microsoft.com/office/drawing/2014/main" val="10002"/>
                  </a:ext>
                </a:extLst>
              </a:tr>
            </a:tbl>
          </a:graphicData>
        </a:graphic>
      </p:graphicFrame>
      <p:sp>
        <p:nvSpPr>
          <p:cNvPr id="558" name="TextBox 8"/>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559" name="TextBox 11"/>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5" name="Прямоугольник 2"/>
          <p:cNvSpPr/>
          <p:nvPr/>
        </p:nvSpPr>
        <p:spPr>
          <a:xfrm>
            <a:off x="539640" y="908640"/>
            <a:ext cx="8062920" cy="4246920"/>
          </a:xfrm>
          <a:prstGeom prst="rect">
            <a:avLst/>
          </a:prstGeom>
          <a:solidFill>
            <a:srgbClr val="A7EA52"/>
          </a:soli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3">
            <a:schemeClr val="lt1"/>
          </a:lnRef>
          <a:fillRef idx="1">
            <a:schemeClr val="accent3"/>
          </a:fillRef>
          <a:effectRef idx="1">
            <a:schemeClr val="accent3"/>
          </a:effectRef>
          <a:fontRef idx="minor"/>
        </p:style>
        <p:txBody>
          <a:bodyPr lIns="90000" tIns="45000" rIns="90000" bIns="45000" anchor="t">
            <a:spAutoFit/>
          </a:bodyPr>
          <a:lstStyle/>
          <a:p>
            <a:pPr algn="ctr">
              <a:lnSpc>
                <a:spcPct val="100000"/>
              </a:lnSpc>
              <a:buNone/>
              <a:tabLst>
                <a:tab pos="2300040" algn="l"/>
              </a:tabLst>
            </a:pPr>
            <a:endParaRPr lang="ru-RU" sz="1400" b="0" strike="noStrike" spc="-1">
              <a:latin typeface="XO Oriel"/>
            </a:endParaRPr>
          </a:p>
          <a:p>
            <a:pPr algn="ctr">
              <a:lnSpc>
                <a:spcPct val="100000"/>
              </a:lnSpc>
              <a:buNone/>
              <a:tabLst>
                <a:tab pos="2300040" algn="l"/>
              </a:tabLst>
            </a:pPr>
            <a:r>
              <a:rPr lang="ru-RU" sz="1400" b="1" strike="noStrike" spc="-1">
                <a:solidFill>
                  <a:srgbClr val="808080"/>
                </a:solidFill>
                <a:latin typeface="Century Schoolbook"/>
                <a:ea typeface="Times New Roman"/>
              </a:rPr>
              <a:t>Контактная информация </a:t>
            </a:r>
            <a:r>
              <a:rPr lang="ru-RU" sz="1400" b="1" strike="noStrike" spc="-1">
                <a:solidFill>
                  <a:srgbClr val="808080"/>
                </a:solidFill>
                <a:latin typeface="Century Schoolbook"/>
                <a:ea typeface="Calibri"/>
              </a:rPr>
              <a:t>Финансового управления администрации </a:t>
            </a:r>
            <a:endParaRPr lang="ru-RU" sz="1400" b="0" strike="noStrike" spc="-1">
              <a:latin typeface="XO Oriel"/>
            </a:endParaRPr>
          </a:p>
          <a:p>
            <a:pPr algn="ctr">
              <a:lnSpc>
                <a:spcPct val="100000"/>
              </a:lnSpc>
              <a:buNone/>
              <a:tabLst>
                <a:tab pos="2300040" algn="l"/>
              </a:tabLst>
            </a:pPr>
            <a:r>
              <a:rPr lang="ru-RU" sz="1400" b="1" strike="noStrike" spc="-1">
                <a:solidFill>
                  <a:srgbClr val="808080"/>
                </a:solidFill>
                <a:latin typeface="Century Schoolbook"/>
                <a:ea typeface="Calibri"/>
              </a:rPr>
              <a:t>муниципального образования Выселковского район</a:t>
            </a:r>
            <a:endParaRPr lang="ru-RU" sz="1400" b="0" strike="noStrike" spc="-1">
              <a:latin typeface="XO Oriel"/>
            </a:endParaRPr>
          </a:p>
          <a:p>
            <a:pPr algn="ctr">
              <a:lnSpc>
                <a:spcPct val="100000"/>
              </a:lnSpc>
              <a:buNone/>
              <a:tabLst>
                <a:tab pos="2300040" algn="l"/>
              </a:tabLst>
            </a:pPr>
            <a:r>
              <a:rPr lang="ru-RU" sz="1000" b="1" strike="noStrike" spc="-1">
                <a:solidFill>
                  <a:srgbClr val="808080"/>
                </a:solidFill>
                <a:latin typeface="Century Schoolbook"/>
                <a:ea typeface="Times New Roman"/>
              </a:rPr>
              <a:t> </a:t>
            </a:r>
            <a:endParaRPr lang="ru-RU" sz="1000" b="0" strike="noStrike" spc="-1">
              <a:latin typeface="XO Oriel"/>
            </a:endParaRPr>
          </a:p>
          <a:p>
            <a:pPr algn="ctr">
              <a:lnSpc>
                <a:spcPct val="100000"/>
              </a:lnSpc>
              <a:buNone/>
              <a:tabLst>
                <a:tab pos="2300040" algn="l"/>
              </a:tabLst>
            </a:pPr>
            <a:r>
              <a:rPr lang="ru-RU" sz="1400" b="1" strike="noStrike" spc="-1">
                <a:solidFill>
                  <a:srgbClr val="808080"/>
                </a:solidFill>
                <a:latin typeface="Century Schoolbook"/>
                <a:ea typeface="Times New Roman"/>
              </a:rPr>
              <a:t>Юридический/фактический адрес: </a:t>
            </a:r>
            <a:endParaRPr lang="ru-RU" sz="1400" b="0" strike="noStrike" spc="-1">
              <a:latin typeface="XO Oriel"/>
            </a:endParaRPr>
          </a:p>
          <a:p>
            <a:pPr algn="ctr">
              <a:lnSpc>
                <a:spcPct val="100000"/>
              </a:lnSpc>
              <a:buNone/>
              <a:tabLst>
                <a:tab pos="2300040" algn="l"/>
              </a:tabLst>
            </a:pPr>
            <a:r>
              <a:rPr lang="ru-RU" sz="1400" b="1" strike="noStrike" spc="-1">
                <a:solidFill>
                  <a:srgbClr val="808080"/>
                </a:solidFill>
                <a:latin typeface="Century Schoolbook"/>
                <a:ea typeface="Times New Roman"/>
              </a:rPr>
              <a:t>353100, Краснодарский край, станица Выселки, ул. Ленина, д. 37.</a:t>
            </a:r>
            <a:endParaRPr lang="ru-RU" sz="1400" b="0" strike="noStrike" spc="-1">
              <a:latin typeface="XO Oriel"/>
            </a:endParaRPr>
          </a:p>
          <a:p>
            <a:pPr algn="ctr">
              <a:lnSpc>
                <a:spcPct val="100000"/>
              </a:lnSpc>
              <a:spcBef>
                <a:spcPts val="1199"/>
              </a:spcBef>
              <a:buNone/>
              <a:tabLst>
                <a:tab pos="2300040" algn="l"/>
              </a:tabLst>
            </a:pPr>
            <a:r>
              <a:rPr lang="ru-RU" sz="1400" b="1" strike="noStrike" spc="-1">
                <a:solidFill>
                  <a:srgbClr val="808080"/>
                </a:solidFill>
                <a:latin typeface="Century Schoolbook"/>
                <a:ea typeface="Times New Roman"/>
              </a:rPr>
              <a:t>Телефон/факс: 8(86157)</a:t>
            </a:r>
            <a:r>
              <a:rPr lang="ru-RU" sz="1600" b="1" strike="noStrike" spc="-1">
                <a:solidFill>
                  <a:srgbClr val="808080"/>
                </a:solidFill>
                <a:latin typeface="Century Schoolbook"/>
                <a:ea typeface="Times New Roman"/>
              </a:rPr>
              <a:t> 7</a:t>
            </a:r>
            <a:r>
              <a:rPr lang="ru-RU" sz="1400" b="1" strike="noStrike" spc="-1">
                <a:solidFill>
                  <a:srgbClr val="808080"/>
                </a:solidFill>
                <a:latin typeface="Century Schoolbook"/>
                <a:ea typeface="Times New Roman"/>
              </a:rPr>
              <a:t>-33-08; 7-44-08</a:t>
            </a:r>
            <a:endParaRPr lang="ru-RU" sz="1400" b="0" strike="noStrike" spc="-1">
              <a:latin typeface="XO Oriel"/>
            </a:endParaRPr>
          </a:p>
          <a:p>
            <a:pPr algn="ctr">
              <a:lnSpc>
                <a:spcPct val="100000"/>
              </a:lnSpc>
              <a:spcBef>
                <a:spcPts val="1199"/>
              </a:spcBef>
              <a:buNone/>
              <a:tabLst>
                <a:tab pos="2300040" algn="l"/>
              </a:tabLst>
            </a:pPr>
            <a:r>
              <a:rPr lang="en-US" sz="1400" b="1" strike="noStrike" spc="-1">
                <a:solidFill>
                  <a:srgbClr val="808080"/>
                </a:solidFill>
                <a:latin typeface="Century Schoolbook"/>
                <a:ea typeface="Times New Roman"/>
              </a:rPr>
              <a:t>E</a:t>
            </a:r>
            <a:r>
              <a:rPr lang="ru-RU" sz="1400" b="1" strike="noStrike" spc="-1">
                <a:solidFill>
                  <a:srgbClr val="808080"/>
                </a:solidFill>
                <a:latin typeface="Century Schoolbook"/>
                <a:ea typeface="Times New Roman"/>
              </a:rPr>
              <a:t>-</a:t>
            </a:r>
            <a:r>
              <a:rPr lang="en-US" sz="1400" b="1" strike="noStrike" spc="-1">
                <a:solidFill>
                  <a:srgbClr val="808080"/>
                </a:solidFill>
                <a:latin typeface="Century Schoolbook"/>
                <a:ea typeface="Times New Roman"/>
              </a:rPr>
              <a:t>mail</a:t>
            </a:r>
            <a:r>
              <a:rPr lang="ru-RU" sz="1400" b="1" strike="noStrike" spc="-1">
                <a:solidFill>
                  <a:srgbClr val="808080"/>
                </a:solidFill>
                <a:latin typeface="Century Schoolbook"/>
                <a:ea typeface="Times New Roman"/>
              </a:rPr>
              <a:t>: </a:t>
            </a:r>
            <a:r>
              <a:rPr lang="en-US" sz="1400" b="1" strike="noStrike" spc="-1">
                <a:solidFill>
                  <a:srgbClr val="808080"/>
                </a:solidFill>
                <a:latin typeface="Century Schoolbook"/>
                <a:ea typeface="Times New Roman"/>
              </a:rPr>
              <a:t>vslfin@mail.kuban.ru</a:t>
            </a:r>
            <a:endParaRPr lang="ru-RU" sz="1400" b="0" strike="noStrike" spc="-1">
              <a:latin typeface="XO Oriel"/>
            </a:endParaRPr>
          </a:p>
          <a:p>
            <a:pPr algn="ctr">
              <a:lnSpc>
                <a:spcPct val="100000"/>
              </a:lnSpc>
              <a:buNone/>
              <a:tabLst>
                <a:tab pos="540360" algn="l"/>
                <a:tab pos="1018440" algn="l"/>
              </a:tabLst>
            </a:pPr>
            <a:endParaRPr lang="ru-RU" sz="1400" b="0" strike="noStrike" spc="-1">
              <a:latin typeface="XO Oriel"/>
            </a:endParaRPr>
          </a:p>
          <a:p>
            <a:pPr algn="ctr">
              <a:lnSpc>
                <a:spcPct val="100000"/>
              </a:lnSpc>
              <a:buNone/>
              <a:tabLst>
                <a:tab pos="540360" algn="l"/>
                <a:tab pos="1018440" algn="l"/>
              </a:tabLst>
            </a:pPr>
            <a:r>
              <a:rPr lang="ru-RU" sz="1400" b="1" strike="noStrike" spc="-1">
                <a:solidFill>
                  <a:srgbClr val="808080"/>
                </a:solidFill>
                <a:latin typeface="Century Schoolbook"/>
                <a:ea typeface="Times New Roman"/>
              </a:rPr>
              <a:t>Официальный сайт Администрации муниципального образования </a:t>
            </a:r>
            <a:endParaRPr lang="ru-RU" sz="1400" b="0" strike="noStrike" spc="-1">
              <a:latin typeface="XO Oriel"/>
            </a:endParaRPr>
          </a:p>
          <a:p>
            <a:pPr algn="ctr">
              <a:lnSpc>
                <a:spcPct val="100000"/>
              </a:lnSpc>
              <a:buNone/>
              <a:tabLst>
                <a:tab pos="540360" algn="l"/>
                <a:tab pos="1018440" algn="l"/>
              </a:tabLst>
            </a:pPr>
            <a:r>
              <a:rPr lang="ru-RU" sz="1400" b="1" strike="noStrike" spc="-1">
                <a:solidFill>
                  <a:srgbClr val="808080"/>
                </a:solidFill>
                <a:latin typeface="Century Schoolbook"/>
                <a:ea typeface="Times New Roman"/>
              </a:rPr>
              <a:t>Выселковский район: </a:t>
            </a:r>
            <a:r>
              <a:rPr lang="en-US" sz="1400" b="1" strike="noStrike" spc="-1">
                <a:solidFill>
                  <a:srgbClr val="808080"/>
                </a:solidFill>
                <a:latin typeface="Century Schoolbook"/>
                <a:ea typeface="Times New Roman"/>
              </a:rPr>
              <a:t>www.viselki.net</a:t>
            </a:r>
            <a:endParaRPr lang="ru-RU" sz="1400" b="0" strike="noStrike" spc="-1">
              <a:latin typeface="XO Oriel"/>
            </a:endParaRPr>
          </a:p>
          <a:p>
            <a:pPr algn="ctr">
              <a:lnSpc>
                <a:spcPct val="115000"/>
              </a:lnSpc>
              <a:buNone/>
              <a:tabLst>
                <a:tab pos="540360" algn="l"/>
                <a:tab pos="1018440" algn="l"/>
              </a:tabLst>
            </a:pPr>
            <a:endParaRPr lang="ru-RU" sz="1400" b="0" strike="noStrike" spc="-1">
              <a:latin typeface="XO Oriel"/>
            </a:endParaRPr>
          </a:p>
          <a:p>
            <a:pPr algn="ctr">
              <a:lnSpc>
                <a:spcPct val="115000"/>
              </a:lnSpc>
              <a:buNone/>
              <a:tabLst>
                <a:tab pos="540360" algn="l"/>
                <a:tab pos="1018440" algn="l"/>
              </a:tabLst>
            </a:pPr>
            <a:r>
              <a:rPr lang="ru-RU" sz="1400" b="1" strike="noStrike" spc="-1">
                <a:solidFill>
                  <a:srgbClr val="808080"/>
                </a:solidFill>
                <a:latin typeface="Century Schoolbook"/>
                <a:ea typeface="Times New Roman"/>
              </a:rPr>
              <a:t>График работы:</a:t>
            </a:r>
            <a:br>
              <a:rPr sz="1400"/>
            </a:br>
            <a:r>
              <a:rPr lang="ru-RU" sz="1400" b="1" strike="noStrike" spc="-1">
                <a:solidFill>
                  <a:srgbClr val="808080"/>
                </a:solidFill>
                <a:latin typeface="Century Schoolbook"/>
                <a:ea typeface="Times New Roman"/>
              </a:rPr>
              <a:t>понедельник – четверг с </a:t>
            </a:r>
            <a:r>
              <a:rPr lang="en-US" sz="1400" b="1" strike="noStrike" spc="-1">
                <a:solidFill>
                  <a:srgbClr val="808080"/>
                </a:solidFill>
                <a:latin typeface="Century Schoolbook"/>
                <a:ea typeface="Times New Roman"/>
              </a:rPr>
              <a:t>8</a:t>
            </a:r>
            <a:r>
              <a:rPr lang="ru-RU" sz="1400" b="1" strike="noStrike" spc="-1">
                <a:solidFill>
                  <a:srgbClr val="808080"/>
                </a:solidFill>
                <a:latin typeface="Century Schoolbook"/>
                <a:ea typeface="Times New Roman"/>
              </a:rPr>
              <a:t>-00 до </a:t>
            </a:r>
            <a:r>
              <a:rPr lang="en-US" sz="1400" b="1" strike="noStrike" spc="-1">
                <a:solidFill>
                  <a:srgbClr val="808080"/>
                </a:solidFill>
                <a:latin typeface="Century Schoolbook"/>
                <a:ea typeface="Times New Roman"/>
              </a:rPr>
              <a:t>16</a:t>
            </a:r>
            <a:r>
              <a:rPr lang="ru-RU" sz="1400" b="1" strike="noStrike" spc="-1">
                <a:solidFill>
                  <a:srgbClr val="808080"/>
                </a:solidFill>
                <a:latin typeface="Century Schoolbook"/>
                <a:ea typeface="Times New Roman"/>
              </a:rPr>
              <a:t>-</a:t>
            </a:r>
            <a:r>
              <a:rPr lang="en-US" sz="1400" b="1" strike="noStrike" spc="-1">
                <a:solidFill>
                  <a:srgbClr val="808080"/>
                </a:solidFill>
                <a:latin typeface="Century Schoolbook"/>
                <a:ea typeface="Times New Roman"/>
              </a:rPr>
              <a:t>15</a:t>
            </a:r>
            <a:r>
              <a:rPr lang="ru-RU" sz="1400" b="1" strike="noStrike" spc="-1">
                <a:solidFill>
                  <a:srgbClr val="808080"/>
                </a:solidFill>
                <a:latin typeface="Century Schoolbook"/>
                <a:ea typeface="Times New Roman"/>
              </a:rPr>
              <a:t>; перерыв с 1</a:t>
            </a:r>
            <a:r>
              <a:rPr lang="en-US" sz="1400" b="1" strike="noStrike" spc="-1">
                <a:solidFill>
                  <a:srgbClr val="808080"/>
                </a:solidFill>
                <a:latin typeface="Century Schoolbook"/>
                <a:ea typeface="Times New Roman"/>
              </a:rPr>
              <a:t>2</a:t>
            </a:r>
            <a:r>
              <a:rPr lang="ru-RU" sz="1400" b="1" strike="noStrike" spc="-1">
                <a:solidFill>
                  <a:srgbClr val="808080"/>
                </a:solidFill>
                <a:latin typeface="Century Schoolbook"/>
                <a:ea typeface="Times New Roman"/>
              </a:rPr>
              <a:t>-00 до 13-</a:t>
            </a:r>
            <a:r>
              <a:rPr lang="en-US" sz="1400" b="1" strike="noStrike" spc="-1">
                <a:solidFill>
                  <a:srgbClr val="808080"/>
                </a:solidFill>
                <a:latin typeface="Century Schoolbook"/>
                <a:ea typeface="Times New Roman"/>
              </a:rPr>
              <a:t>0</a:t>
            </a:r>
            <a:r>
              <a:rPr lang="ru-RU" sz="1400" b="1" strike="noStrike" spc="-1">
                <a:solidFill>
                  <a:srgbClr val="808080"/>
                </a:solidFill>
                <a:latin typeface="Century Schoolbook"/>
                <a:ea typeface="Times New Roman"/>
              </a:rPr>
              <a:t>0;</a:t>
            </a:r>
            <a:br>
              <a:rPr sz="1400"/>
            </a:br>
            <a:r>
              <a:rPr lang="ru-RU" sz="1400" b="1" strike="noStrike" spc="-1">
                <a:solidFill>
                  <a:srgbClr val="808080"/>
                </a:solidFill>
                <a:latin typeface="Century Schoolbook"/>
                <a:ea typeface="Times New Roman"/>
              </a:rPr>
              <a:t>пятница с </a:t>
            </a:r>
            <a:r>
              <a:rPr lang="en-US" sz="1400" b="1" strike="noStrike" spc="-1">
                <a:solidFill>
                  <a:srgbClr val="808080"/>
                </a:solidFill>
                <a:latin typeface="Century Schoolbook"/>
                <a:ea typeface="Times New Roman"/>
              </a:rPr>
              <a:t>8</a:t>
            </a:r>
            <a:r>
              <a:rPr lang="ru-RU" sz="1400" b="1" strike="noStrike" spc="-1">
                <a:solidFill>
                  <a:srgbClr val="808080"/>
                </a:solidFill>
                <a:latin typeface="Century Schoolbook"/>
                <a:ea typeface="Times New Roman"/>
              </a:rPr>
              <a:t>-00 до </a:t>
            </a:r>
            <a:r>
              <a:rPr lang="en-US" sz="1400" b="1" strike="noStrike" spc="-1">
                <a:solidFill>
                  <a:srgbClr val="808080"/>
                </a:solidFill>
                <a:latin typeface="Century Schoolbook"/>
                <a:ea typeface="Times New Roman"/>
              </a:rPr>
              <a:t>15</a:t>
            </a:r>
            <a:r>
              <a:rPr lang="ru-RU" sz="1400" b="1" strike="noStrike" spc="-1">
                <a:solidFill>
                  <a:srgbClr val="808080"/>
                </a:solidFill>
                <a:latin typeface="Century Schoolbook"/>
                <a:ea typeface="Times New Roman"/>
              </a:rPr>
              <a:t>-00; перерыв с 1</a:t>
            </a:r>
            <a:r>
              <a:rPr lang="en-US" sz="1400" b="1" strike="noStrike" spc="-1">
                <a:solidFill>
                  <a:srgbClr val="808080"/>
                </a:solidFill>
                <a:latin typeface="Century Schoolbook"/>
                <a:ea typeface="Times New Roman"/>
              </a:rPr>
              <a:t>2</a:t>
            </a:r>
            <a:r>
              <a:rPr lang="ru-RU" sz="1400" b="1" strike="noStrike" spc="-1">
                <a:solidFill>
                  <a:srgbClr val="808080"/>
                </a:solidFill>
                <a:latin typeface="Century Schoolbook"/>
                <a:ea typeface="Times New Roman"/>
              </a:rPr>
              <a:t>-00 до 13-</a:t>
            </a:r>
            <a:r>
              <a:rPr lang="en-US" sz="1400" b="1" strike="noStrike" spc="-1">
                <a:solidFill>
                  <a:srgbClr val="808080"/>
                </a:solidFill>
                <a:latin typeface="Century Schoolbook"/>
                <a:ea typeface="Times New Roman"/>
              </a:rPr>
              <a:t>00</a:t>
            </a:r>
            <a:r>
              <a:rPr lang="ru-RU" sz="1400" b="1" strike="noStrike" spc="-1">
                <a:solidFill>
                  <a:srgbClr val="808080"/>
                </a:solidFill>
                <a:latin typeface="Century Schoolbook"/>
                <a:ea typeface="Times New Roman"/>
              </a:rPr>
              <a:t>.</a:t>
            </a:r>
            <a:endParaRPr lang="ru-RU" sz="1400" b="0" strike="noStrike" spc="-1">
              <a:latin typeface="XO Oriel"/>
            </a:endParaRPr>
          </a:p>
          <a:p>
            <a:pPr>
              <a:lnSpc>
                <a:spcPct val="100000"/>
              </a:lnSpc>
              <a:buNone/>
              <a:tabLst>
                <a:tab pos="540360" algn="l"/>
                <a:tab pos="1018440" algn="l"/>
              </a:tabLst>
            </a:pPr>
            <a:endParaRPr lang="ru-RU" sz="1100" b="0" strike="noStrike" spc="-1">
              <a:latin typeface="XO Oriel"/>
            </a:endParaRPr>
          </a:p>
          <a:p>
            <a:pPr>
              <a:lnSpc>
                <a:spcPct val="100000"/>
              </a:lnSpc>
              <a:buNone/>
              <a:tabLst>
                <a:tab pos="540360" algn="l"/>
                <a:tab pos="1018440" algn="l"/>
              </a:tabLst>
            </a:pPr>
            <a:r>
              <a:rPr lang="ru-RU" sz="1200" b="0" strike="noStrike" spc="-1">
                <a:solidFill>
                  <a:srgbClr val="808080"/>
                </a:solidFill>
                <a:latin typeface="Century Schoolbook"/>
                <a:ea typeface="Times New Roman"/>
              </a:rPr>
              <a:t>	</a:t>
            </a:r>
            <a:endParaRPr lang="ru-RU" sz="1200" b="0" strike="noStrike" spc="-1">
              <a:latin typeface="XO Oriel"/>
            </a:endParaRPr>
          </a:p>
          <a:p>
            <a:pPr algn="ctr">
              <a:lnSpc>
                <a:spcPct val="115000"/>
              </a:lnSpc>
              <a:buNone/>
              <a:tabLst>
                <a:tab pos="540360" algn="l"/>
                <a:tab pos="1018440" algn="l"/>
              </a:tabLst>
            </a:pPr>
            <a:endParaRPr lang="ru-RU" sz="1200" b="0" strike="noStrike" spc="-1">
              <a:latin typeface="XO Oriel"/>
            </a:endParaRPr>
          </a:p>
        </p:txBody>
      </p:sp>
      <p:sp>
        <p:nvSpPr>
          <p:cNvPr id="566" name="TextBox 5"/>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567" name="TextBox 6"/>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4" name="Горизонтальный свиток 18"/>
          <p:cNvSpPr/>
          <p:nvPr/>
        </p:nvSpPr>
        <p:spPr>
          <a:xfrm>
            <a:off x="127440" y="1120680"/>
            <a:ext cx="8789400" cy="5474880"/>
          </a:xfrm>
          <a:prstGeom prst="horizontalScroll">
            <a:avLst>
              <a:gd name="adj" fmla="val 12500"/>
            </a:avLst>
          </a:prstGeom>
          <a:blipFill rotWithShape="0">
            <a:blip r:embed="rId2"/>
            <a:srcRect/>
            <a:tile/>
          </a:blipFill>
          <a:ln>
            <a:solidFill>
              <a:srgbClr val="A7EA52"/>
            </a:solidFill>
            <a:round/>
          </a:ln>
          <a:effectLst>
            <a:glow rad="139680">
              <a:srgbClr val="A9FF3D">
                <a:alpha val="40000"/>
              </a:srgbClr>
            </a:glow>
            <a:outerShdw blurRad="65520" dist="38160" dir="5400000" rotWithShape="0">
              <a:srgbClr val="000000">
                <a:alpha val="40000"/>
              </a:srgbClr>
            </a:outerShdw>
          </a:effectLst>
        </p:spPr>
        <p:style>
          <a:lnRef idx="1">
            <a:schemeClr val="accent3"/>
          </a:lnRef>
          <a:fillRef idx="2">
            <a:schemeClr val="accent3"/>
          </a:fillRef>
          <a:effectRef idx="1">
            <a:schemeClr val="accent3"/>
          </a:effectRef>
          <a:fontRef idx="minor"/>
        </p:style>
        <p:txBody>
          <a:bodyPr lIns="90000" tIns="45000" rIns="90000" bIns="45000" anchor="t">
            <a:noAutofit/>
          </a:bodyPr>
          <a:lstStyle/>
          <a:p>
            <a:pPr algn="just">
              <a:lnSpc>
                <a:spcPct val="100000"/>
              </a:lnSpc>
              <a:buNone/>
            </a:pPr>
            <a:r>
              <a:rPr lang="ru-RU" sz="1250" b="1" strike="noStrike" spc="-1" dirty="0">
                <a:solidFill>
                  <a:srgbClr val="17456F"/>
                </a:solidFill>
                <a:latin typeface="Calibri"/>
                <a:ea typeface="DejaVu Sans"/>
              </a:rPr>
              <a:t>         </a:t>
            </a:r>
            <a:endParaRPr lang="ru-RU" sz="1400" b="1" strike="noStrike" spc="-1" dirty="0">
              <a:solidFill>
                <a:srgbClr val="17456F"/>
              </a:solidFill>
              <a:latin typeface="Trebuchet MS"/>
              <a:ea typeface="DejaVu Sans"/>
            </a:endParaRPr>
          </a:p>
          <a:p>
            <a:pPr marL="343080" indent="-343080" algn="just">
              <a:lnSpc>
                <a:spcPct val="100000"/>
              </a:lnSpc>
              <a:buClr>
                <a:srgbClr val="17456F"/>
              </a:buClr>
              <a:buFont typeface="Wingdings" charset="2"/>
              <a:buChar char=""/>
            </a:pPr>
            <a:r>
              <a:rPr lang="ru-RU" sz="1400" b="1" strike="noStrike" spc="-1" dirty="0">
                <a:solidFill>
                  <a:srgbClr val="17456F"/>
                </a:solidFill>
                <a:latin typeface="Trebuchet MS"/>
                <a:ea typeface="DejaVu Sans"/>
              </a:rPr>
              <a:t>Повышение оплаты труда отдельных категорий работников бюджетной сферы с учетом сохранения достигнутого соотношения между уровнем оплаты труда отдельных категорий работников бюджетной сферы и уровнем заработной платы в Краснодарском крае</a:t>
            </a:r>
          </a:p>
          <a:p>
            <a:pPr algn="just">
              <a:lnSpc>
                <a:spcPct val="100000"/>
              </a:lnSpc>
              <a:buClr>
                <a:srgbClr val="17456F"/>
              </a:buClr>
            </a:pPr>
            <a:endParaRPr lang="ru-RU" sz="1400" b="1" strike="noStrike" spc="-1" dirty="0">
              <a:solidFill>
                <a:srgbClr val="17456F"/>
              </a:solidFill>
              <a:latin typeface="Trebuchet MS"/>
              <a:ea typeface="DejaVu Sans"/>
            </a:endParaRPr>
          </a:p>
          <a:p>
            <a:pPr marL="285840" indent="-285840" algn="just">
              <a:lnSpc>
                <a:spcPct val="100000"/>
              </a:lnSpc>
              <a:buClr>
                <a:srgbClr val="17456F"/>
              </a:buClr>
              <a:buFont typeface="Wingdings" charset="2"/>
              <a:buChar char=""/>
            </a:pPr>
            <a:r>
              <a:rPr lang="ru-RU" sz="1400" b="1" strike="noStrike" spc="-1" dirty="0">
                <a:solidFill>
                  <a:srgbClr val="17456F"/>
                </a:solidFill>
                <a:latin typeface="Trebuchet MS"/>
                <a:ea typeface="DejaVu Sans"/>
              </a:rPr>
              <a:t>При исполнении бюджета муниципального образования Выселковский район в 2024 году дополнительные финансовые ресурсы направлялись, в первую очередь, на </a:t>
            </a:r>
            <a:r>
              <a:rPr lang="ru-RU" sz="1400" b="1" strike="noStrike" spc="-1" dirty="0" err="1">
                <a:solidFill>
                  <a:srgbClr val="17456F"/>
                </a:solidFill>
                <a:latin typeface="Trebuchet MS"/>
                <a:ea typeface="DejaVu Sans"/>
              </a:rPr>
              <a:t>софинансирование</a:t>
            </a:r>
            <a:r>
              <a:rPr lang="ru-RU" sz="1400" b="1" strike="noStrike" spc="-1" dirty="0">
                <a:solidFill>
                  <a:srgbClr val="17456F"/>
                </a:solidFill>
                <a:latin typeface="Trebuchet MS"/>
                <a:ea typeface="DejaVu Sans"/>
              </a:rPr>
              <a:t> региональных проектов, направленных на реализацию мероприятий (результатов) федеральных проектов, и мероприятий государственных программ Краснодарского края, с учетом национальных целей Российской Федерации на период до 2030 года, определенных Указом Президента Российской Федерации от 21.07.2020 года № 474</a:t>
            </a:r>
          </a:p>
          <a:p>
            <a:pPr algn="just">
              <a:lnSpc>
                <a:spcPct val="100000"/>
              </a:lnSpc>
              <a:buClr>
                <a:srgbClr val="17456F"/>
              </a:buClr>
            </a:pPr>
            <a:endParaRPr lang="ru-RU" sz="1400" b="1" strike="noStrike" spc="-1" dirty="0">
              <a:solidFill>
                <a:srgbClr val="17456F"/>
              </a:solidFill>
              <a:latin typeface="Trebuchet MS"/>
              <a:ea typeface="DejaVu Sans"/>
            </a:endParaRPr>
          </a:p>
          <a:p>
            <a:pPr marL="285840" indent="-285840" algn="just">
              <a:lnSpc>
                <a:spcPct val="100000"/>
              </a:lnSpc>
              <a:buClr>
                <a:srgbClr val="17456F"/>
              </a:buClr>
              <a:buFont typeface="Wingdings" charset="2"/>
              <a:buChar char=""/>
            </a:pPr>
            <a:r>
              <a:rPr lang="ru-RU" sz="1400" b="1" spc="-1" dirty="0">
                <a:solidFill>
                  <a:srgbClr val="17456F"/>
                </a:solidFill>
                <a:latin typeface="Trebuchet MS"/>
                <a:ea typeface="DejaVu Sans"/>
              </a:rPr>
              <a:t>Осуществлялась финансовая государственная поддержка крестьянских (фермерских) хозяйств, личных подсобных хозяйств и индивидуальных предпринимателей, ведущих деятельность в области сельскохозяйственного производства</a:t>
            </a:r>
            <a:endParaRPr lang="ru-RU" sz="1400" b="0" strike="noStrike" spc="-1" dirty="0">
              <a:latin typeface="XO Oriel"/>
            </a:endParaRPr>
          </a:p>
          <a:p>
            <a:pPr algn="just">
              <a:lnSpc>
                <a:spcPct val="100000"/>
              </a:lnSpc>
              <a:buNone/>
            </a:pPr>
            <a:r>
              <a:rPr lang="ru-RU" sz="1400" b="0" strike="noStrike" spc="-1" dirty="0">
                <a:latin typeface="XO Oriel"/>
              </a:rPr>
              <a:t> </a:t>
            </a:r>
          </a:p>
          <a:p>
            <a:pPr marL="285840" indent="-285840" algn="just">
              <a:lnSpc>
                <a:spcPct val="100000"/>
              </a:lnSpc>
              <a:buClr>
                <a:srgbClr val="17456F"/>
              </a:buClr>
              <a:buFont typeface="Wingdings" charset="2"/>
              <a:buChar char=""/>
            </a:pPr>
            <a:endParaRPr lang="ru-RU" sz="1400" b="0" strike="noStrike" spc="-1" dirty="0">
              <a:latin typeface="XO Oriel"/>
            </a:endParaRPr>
          </a:p>
          <a:p>
            <a:pPr algn="just">
              <a:lnSpc>
                <a:spcPct val="100000"/>
              </a:lnSpc>
              <a:buNone/>
            </a:pPr>
            <a:endParaRPr lang="ru-RU" sz="1250" b="0" strike="noStrike" spc="-1" dirty="0">
              <a:latin typeface="XO Oriel"/>
            </a:endParaRPr>
          </a:p>
          <a:p>
            <a:pPr algn="just">
              <a:lnSpc>
                <a:spcPct val="100000"/>
              </a:lnSpc>
              <a:buNone/>
            </a:pPr>
            <a:endParaRPr lang="ru-RU" sz="1400" b="0" strike="noStrike" spc="-1" dirty="0">
              <a:latin typeface="XO Oriel"/>
            </a:endParaRPr>
          </a:p>
        </p:txBody>
      </p:sp>
      <p:sp>
        <p:nvSpPr>
          <p:cNvPr id="285" name="TextBox 19"/>
          <p:cNvSpPr/>
          <p:nvPr/>
        </p:nvSpPr>
        <p:spPr>
          <a:xfrm>
            <a:off x="72360" y="764640"/>
            <a:ext cx="8942760" cy="367878"/>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800" b="1" strike="noStrike" spc="-1" dirty="0">
                <a:solidFill>
                  <a:srgbClr val="184D6E"/>
                </a:solidFill>
                <a:latin typeface="Trebuchet MS"/>
                <a:ea typeface="DejaVu Sans"/>
              </a:rPr>
              <a:t>ОСНОВНЫЕ НАПРАВЛЕНИЯ БЮДЖЕТНОЙ ПОЛИТИКИ</a:t>
            </a:r>
            <a:endParaRPr lang="ru-RU" sz="1800" b="0" strike="noStrike" spc="-1" dirty="0">
              <a:latin typeface="XO Oriel"/>
            </a:endParaRPr>
          </a:p>
        </p:txBody>
      </p:sp>
      <p:sp>
        <p:nvSpPr>
          <p:cNvPr id="286" name="TextBox 3"/>
          <p:cNvSpPr/>
          <p:nvPr/>
        </p:nvSpPr>
        <p:spPr>
          <a:xfrm>
            <a:off x="127440" y="4860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highlight>
                  <a:srgbClr val="FF9966"/>
                </a:highlight>
                <a:latin typeface="Trebuchet MS"/>
                <a:ea typeface="DejaVu Sans"/>
              </a:rPr>
              <a:t>МУНИЦИПАЛЬНОЕ ОБРАЗОВАНИЕ ВЫСЕЛКОВСКИЙ РАЙОН</a:t>
            </a:r>
            <a:endParaRPr lang="ru-RU" sz="1400" b="0" strike="noStrike" spc="-1">
              <a:latin typeface="XO Oriel"/>
            </a:endParaRPr>
          </a:p>
        </p:txBody>
      </p:sp>
      <p:sp>
        <p:nvSpPr>
          <p:cNvPr id="287" name="TextBox 4"/>
          <p:cNvSpPr/>
          <p:nvPr/>
        </p:nvSpPr>
        <p:spPr>
          <a:xfrm>
            <a:off x="6660720" y="44640"/>
            <a:ext cx="235404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highlight>
                  <a:srgbClr val="FF9966"/>
                </a:highlight>
                <a:latin typeface="Trebuchet MS"/>
                <a:ea typeface="DejaVu Sans"/>
              </a:rPr>
              <a:t>2024-2026</a:t>
            </a:r>
            <a:r>
              <a:rPr lang="ru-RU" sz="1400" b="0" strike="noStrike" spc="-1">
                <a:solidFill>
                  <a:srgbClr val="184D6E"/>
                </a:solidFill>
                <a:highlight>
                  <a:srgbClr val="FF9966"/>
                </a:highlight>
                <a:latin typeface="Trebuchet MS"/>
                <a:ea typeface="DejaVu Sans"/>
              </a:rPr>
              <a:t> </a:t>
            </a:r>
            <a:r>
              <a:rPr lang="ru-RU" sz="1400" b="0" strike="noStrike" spc="-1">
                <a:solidFill>
                  <a:srgbClr val="808080"/>
                </a:solidFill>
                <a:highlight>
                  <a:srgbClr val="FF9966"/>
                </a:highlight>
                <a:latin typeface="Trebuchet MS"/>
                <a:ea typeface="DejaVu Sans"/>
              </a:rPr>
              <a:t>ГОДЫ</a:t>
            </a:r>
            <a:endParaRPr lang="ru-RU" sz="1400" b="0" strike="noStrike" spc="-1">
              <a:latin typeface="XO Oriel"/>
            </a:endParaRPr>
          </a:p>
        </p:txBody>
      </p:sp>
      <p:sp>
        <p:nvSpPr>
          <p:cNvPr id="288" name="TextBox 5"/>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289" name="TextBox 6"/>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0" name="Горизонтальный свиток 18"/>
          <p:cNvSpPr/>
          <p:nvPr/>
        </p:nvSpPr>
        <p:spPr>
          <a:xfrm>
            <a:off x="0" y="1125392"/>
            <a:ext cx="8927280" cy="5522864"/>
          </a:xfrm>
          <a:prstGeom prst="horizontalScroll">
            <a:avLst>
              <a:gd name="adj" fmla="val 12500"/>
            </a:avLst>
          </a:prstGeom>
          <a:blipFill rotWithShape="0">
            <a:blip r:embed="rId2"/>
            <a:srcRect/>
            <a:tile/>
          </a:blipFill>
          <a:ln>
            <a:solidFill>
              <a:srgbClr val="A7EA52"/>
            </a:solidFill>
            <a:round/>
          </a:ln>
          <a:effectLst>
            <a:glow rad="139680">
              <a:srgbClr val="A9FF3D">
                <a:alpha val="40000"/>
              </a:srgbClr>
            </a:glow>
            <a:outerShdw blurRad="65520" dist="38160" dir="5400000" rotWithShape="0">
              <a:srgbClr val="000000">
                <a:alpha val="40000"/>
              </a:srgbClr>
            </a:outerShdw>
          </a:effectLst>
        </p:spPr>
        <p:style>
          <a:lnRef idx="1">
            <a:schemeClr val="accent3"/>
          </a:lnRef>
          <a:fillRef idx="2">
            <a:schemeClr val="accent3"/>
          </a:fillRef>
          <a:effectRef idx="1">
            <a:schemeClr val="accent3"/>
          </a:effectRef>
          <a:fontRef idx="minor"/>
        </p:style>
        <p:txBody>
          <a:bodyPr lIns="90000" tIns="45000" rIns="90000" bIns="45000" anchor="t">
            <a:noAutofit/>
          </a:bodyPr>
          <a:lstStyle/>
          <a:p>
            <a:pPr algn="just">
              <a:lnSpc>
                <a:spcPct val="100000"/>
              </a:lnSpc>
              <a:buNone/>
            </a:pPr>
            <a:r>
              <a:rPr lang="ru-RU" sz="1250" b="1" strike="noStrike" spc="-1" dirty="0">
                <a:solidFill>
                  <a:srgbClr val="17456F"/>
                </a:solidFill>
                <a:latin typeface="Calibri"/>
                <a:ea typeface="DejaVu Sans"/>
              </a:rPr>
              <a:t>         </a:t>
            </a:r>
            <a:endParaRPr lang="ru-RU" sz="1400" b="0" strike="noStrike" spc="-1" dirty="0">
              <a:latin typeface="XO Oriel"/>
            </a:endParaRPr>
          </a:p>
          <a:p>
            <a:pPr marL="285840" indent="-285840" algn="just">
              <a:lnSpc>
                <a:spcPts val="1681"/>
              </a:lnSpc>
              <a:buClr>
                <a:srgbClr val="17456F"/>
              </a:buClr>
              <a:buFont typeface="Wingdings" charset="2"/>
              <a:buChar char=""/>
            </a:pPr>
            <a:r>
              <a:rPr lang="ru-RU" sz="1400" b="1" spc="-1" dirty="0">
                <a:solidFill>
                  <a:srgbClr val="17456F"/>
                </a:solidFill>
                <a:latin typeface="Trebuchet MS"/>
                <a:ea typeface="DejaVu Sans"/>
              </a:rPr>
              <a:t>Реализован план мероприятий, направленных на увеличение наполняемости доходной части консолидированного бюджета муниципального образования Выселковский район в 2024 году (утвержден постановлением администрации муниципального образования Выселковский район от 9.04.2024 г. № 378)</a:t>
            </a:r>
          </a:p>
          <a:p>
            <a:pPr marL="285840" indent="-285840" algn="just">
              <a:lnSpc>
                <a:spcPts val="1681"/>
              </a:lnSpc>
              <a:buClr>
                <a:srgbClr val="17456F"/>
              </a:buClr>
              <a:buFont typeface="Wingdings" charset="2"/>
              <a:buChar char=""/>
            </a:pPr>
            <a:endParaRPr lang="ru-RU" sz="1400" b="0" strike="noStrike" spc="-1" dirty="0">
              <a:latin typeface="XO Oriel"/>
            </a:endParaRPr>
          </a:p>
          <a:p>
            <a:pPr marL="285840" indent="-285840" algn="just">
              <a:lnSpc>
                <a:spcPts val="1681"/>
              </a:lnSpc>
              <a:buClr>
                <a:srgbClr val="17456F"/>
              </a:buClr>
              <a:buFont typeface="Wingdings" charset="2"/>
              <a:buChar char=""/>
            </a:pPr>
            <a:r>
              <a:rPr lang="ru-RU" sz="1400" b="1" strike="noStrike" spc="-1" dirty="0">
                <a:solidFill>
                  <a:srgbClr val="17456F"/>
                </a:solidFill>
                <a:latin typeface="Trebuchet MS"/>
                <a:ea typeface="DejaVu Sans"/>
              </a:rPr>
              <a:t>Организованы совместные закупки товаров, работ и услуг для обеспечения нужд органов местного самоуправления и муниципальных учреждений. В 2024 году по результатам   проведения   совместных  закупок  22 заказчиков экономия составила  </a:t>
            </a:r>
          </a:p>
          <a:p>
            <a:pPr algn="just">
              <a:lnSpc>
                <a:spcPts val="1681"/>
              </a:lnSpc>
              <a:buClr>
                <a:srgbClr val="17456F"/>
              </a:buClr>
            </a:pPr>
            <a:r>
              <a:rPr lang="ru-RU" sz="1400" b="1" spc="-1" dirty="0">
                <a:solidFill>
                  <a:srgbClr val="17456F"/>
                </a:solidFill>
                <a:latin typeface="Trebuchet MS"/>
                <a:ea typeface="DejaVu Sans"/>
              </a:rPr>
              <a:t>     </a:t>
            </a:r>
            <a:r>
              <a:rPr lang="ru-RU" sz="1400" b="1" strike="noStrike" spc="-1" dirty="0">
                <a:solidFill>
                  <a:srgbClr val="17456F"/>
                </a:solidFill>
                <a:latin typeface="Trebuchet MS"/>
                <a:ea typeface="DejaVu Sans"/>
              </a:rPr>
              <a:t>2 595,2 тыс. рублей, или 17,7 % от начальной (максимальной) цены контрактов.</a:t>
            </a:r>
          </a:p>
          <a:p>
            <a:pPr algn="just">
              <a:lnSpc>
                <a:spcPts val="1681"/>
              </a:lnSpc>
              <a:buClr>
                <a:srgbClr val="17456F"/>
              </a:buClr>
            </a:pPr>
            <a:endParaRPr lang="ru-RU" sz="1400" b="1" strike="noStrike" spc="-1" dirty="0">
              <a:solidFill>
                <a:srgbClr val="17456F"/>
              </a:solidFill>
              <a:latin typeface="Trebuchet MS"/>
              <a:ea typeface="DejaVu Sans"/>
            </a:endParaRPr>
          </a:p>
          <a:p>
            <a:pPr marL="285840" indent="-285840" algn="just">
              <a:lnSpc>
                <a:spcPts val="1681"/>
              </a:lnSpc>
              <a:buClr>
                <a:srgbClr val="17456F"/>
              </a:buClr>
              <a:buFont typeface="Wingdings" charset="2"/>
              <a:buChar char=""/>
            </a:pPr>
            <a:r>
              <a:rPr lang="ru-RU" sz="1400" b="1" strike="noStrike" spc="-1" dirty="0">
                <a:solidFill>
                  <a:srgbClr val="17456F"/>
                </a:solidFill>
                <a:latin typeface="Trebuchet MS"/>
                <a:ea typeface="DejaVu Sans"/>
              </a:rPr>
              <a:t>В целях обеспечения сбалансированности и устойчивости </a:t>
            </a:r>
            <a:r>
              <a:rPr lang="ru-RU" sz="1400" b="1" spc="-1" dirty="0">
                <a:solidFill>
                  <a:srgbClr val="17456F"/>
                </a:solidFill>
                <a:latin typeface="Trebuchet MS"/>
              </a:rPr>
              <a:t>бюджетов сельских поселений Выселковского </a:t>
            </a:r>
            <a:r>
              <a:rPr lang="ru-RU" sz="1400" b="1" strike="noStrike" spc="-1" dirty="0">
                <a:solidFill>
                  <a:srgbClr val="17456F"/>
                </a:solidFill>
                <a:latin typeface="Trebuchet MS"/>
                <a:ea typeface="DejaVu Sans"/>
              </a:rPr>
              <a:t>района предоставлены сельским поселениям:</a:t>
            </a:r>
          </a:p>
          <a:p>
            <a:pPr algn="just">
              <a:lnSpc>
                <a:spcPts val="1681"/>
              </a:lnSpc>
              <a:buClr>
                <a:srgbClr val="17456F"/>
              </a:buClr>
            </a:pPr>
            <a:r>
              <a:rPr lang="ru-RU" sz="1400" b="1" spc="-1" dirty="0">
                <a:solidFill>
                  <a:srgbClr val="17456F"/>
                </a:solidFill>
                <a:latin typeface="Trebuchet MS"/>
                <a:ea typeface="DejaVu Sans"/>
              </a:rPr>
              <a:t>      - дотации на выравнивание бюджетной обеспеченности– 17 миллионов рублей</a:t>
            </a:r>
          </a:p>
          <a:p>
            <a:pPr algn="just">
              <a:lnSpc>
                <a:spcPts val="1681"/>
              </a:lnSpc>
              <a:buClr>
                <a:srgbClr val="17456F"/>
              </a:buClr>
            </a:pPr>
            <a:r>
              <a:rPr lang="ru-RU" sz="1400" b="1" strike="noStrike" spc="-1" dirty="0">
                <a:solidFill>
                  <a:srgbClr val="17456F"/>
                </a:solidFill>
                <a:latin typeface="Trebuchet MS"/>
                <a:ea typeface="DejaVu Sans"/>
              </a:rPr>
              <a:t>      - бюджетные кредиты – 11,2  миллионов рублей</a:t>
            </a:r>
          </a:p>
          <a:p>
            <a:pPr algn="just">
              <a:lnSpc>
                <a:spcPts val="1681"/>
              </a:lnSpc>
              <a:buClr>
                <a:srgbClr val="17456F"/>
              </a:buClr>
            </a:pPr>
            <a:r>
              <a:rPr lang="ru-RU" sz="1400" b="1" spc="-1" dirty="0">
                <a:solidFill>
                  <a:srgbClr val="17456F"/>
                </a:solidFill>
                <a:latin typeface="Trebuchet MS"/>
                <a:ea typeface="DejaVu Sans"/>
              </a:rPr>
              <a:t>      -межбюджетные трансферты на поддержку мер по обеспечению сбалансированности – 100,9 миллионов рублей</a:t>
            </a:r>
          </a:p>
          <a:p>
            <a:pPr algn="just">
              <a:lnSpc>
                <a:spcPts val="1681"/>
              </a:lnSpc>
              <a:buClr>
                <a:srgbClr val="17456F"/>
              </a:buClr>
            </a:pPr>
            <a:r>
              <a:rPr lang="ru-RU" sz="1400" b="1" strike="noStrike" spc="-1" dirty="0">
                <a:solidFill>
                  <a:srgbClr val="17456F"/>
                </a:solidFill>
                <a:latin typeface="Trebuchet MS"/>
                <a:ea typeface="DejaVu Sans"/>
              </a:rPr>
              <a:t>      - дота</a:t>
            </a:r>
            <a:r>
              <a:rPr lang="ru-RU" sz="1400" b="1" spc="-1" dirty="0">
                <a:solidFill>
                  <a:srgbClr val="17456F"/>
                </a:solidFill>
                <a:latin typeface="Trebuchet MS"/>
                <a:ea typeface="DejaVu Sans"/>
              </a:rPr>
              <a:t>ции на поддержку местных инициатив по итогам краевого конкурса – 12,8 миллионов рублей</a:t>
            </a:r>
            <a:endParaRPr lang="ru-RU" sz="1400" b="0" strike="noStrike" spc="-1" dirty="0">
              <a:latin typeface="XO Oriel"/>
            </a:endParaRPr>
          </a:p>
        </p:txBody>
      </p:sp>
      <p:sp>
        <p:nvSpPr>
          <p:cNvPr id="291" name="TextBox 19"/>
          <p:cNvSpPr/>
          <p:nvPr/>
        </p:nvSpPr>
        <p:spPr>
          <a:xfrm>
            <a:off x="224640" y="757514"/>
            <a:ext cx="8919360" cy="367878"/>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wrap="square" lIns="90000" tIns="45000" rIns="90000" bIns="45000" anchor="t">
            <a:spAutoFit/>
          </a:bodyPr>
          <a:lstStyle/>
          <a:p>
            <a:pPr algn="ctr">
              <a:lnSpc>
                <a:spcPct val="100000"/>
              </a:lnSpc>
              <a:buNone/>
            </a:pPr>
            <a:r>
              <a:rPr lang="ru-RU" b="1" spc="-1" dirty="0">
                <a:solidFill>
                  <a:srgbClr val="184D6E"/>
                </a:solidFill>
                <a:latin typeface="Trebuchet MS"/>
                <a:ea typeface="DejaVu Sans"/>
              </a:rPr>
              <a:t>ОБЕСПЕЧЕНИЕ СБАЛАНСИРОВАННОСТИ</a:t>
            </a:r>
            <a:r>
              <a:rPr lang="ru-RU" spc="-1" dirty="0">
                <a:latin typeface="XO Oriel"/>
              </a:rPr>
              <a:t> </a:t>
            </a:r>
            <a:r>
              <a:rPr lang="ru-RU" sz="1800" b="1" strike="noStrike" spc="-1" dirty="0">
                <a:solidFill>
                  <a:srgbClr val="184D6E"/>
                </a:solidFill>
                <a:latin typeface="Trebuchet MS"/>
                <a:ea typeface="DejaVu Sans"/>
              </a:rPr>
              <a:t>БЮДЖЕТНОВ </a:t>
            </a:r>
            <a:endParaRPr lang="ru-RU" sz="1800" b="0" strike="noStrike" spc="-1" dirty="0">
              <a:latin typeface="XO Oriel"/>
            </a:endParaRPr>
          </a:p>
        </p:txBody>
      </p:sp>
      <p:sp>
        <p:nvSpPr>
          <p:cNvPr id="292" name="TextBox 5"/>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293" name="TextBox 6"/>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4" name="TextBox 2"/>
          <p:cNvSpPr/>
          <p:nvPr/>
        </p:nvSpPr>
        <p:spPr>
          <a:xfrm>
            <a:off x="251640" y="476640"/>
            <a:ext cx="8639280" cy="638280"/>
          </a:xfrm>
          <a:prstGeom prst="rect">
            <a:avLst/>
          </a:prstGeom>
          <a:solidFill>
            <a:schemeClr val="accent6">
              <a:lumMod val="60000"/>
              <a:lumOff val="40000"/>
            </a:schemeClr>
          </a:solidFill>
          <a:ln w="0">
            <a:noFill/>
          </a:ln>
          <a:scene3d>
            <a:camera prst="orthographicFront"/>
            <a:lightRig rig="threePt" dir="t"/>
          </a:scene3d>
          <a:sp3d>
            <a:bevelT w="152400" h="50800" prst="softRound"/>
          </a:sp3d>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ru-RU" sz="1800" b="1" strike="noStrike" spc="-1">
                <a:solidFill>
                  <a:srgbClr val="014675"/>
                </a:solidFill>
                <a:latin typeface="Trebuchet MS"/>
                <a:ea typeface="DejaVu Sans"/>
              </a:rPr>
              <a:t>ОСНОВНЫЕ ПОКАЗАТЕЛИ СОЦИАЛЬНО-ЭКОНОМИЧЕСКОГО РАЗВИТИЯ</a:t>
            </a:r>
            <a:endParaRPr lang="ru-RU" sz="1800" b="0" strike="noStrike" spc="-1">
              <a:latin typeface="XO Oriel"/>
            </a:endParaRPr>
          </a:p>
          <a:p>
            <a:pPr algn="ctr">
              <a:lnSpc>
                <a:spcPct val="100000"/>
              </a:lnSpc>
              <a:buNone/>
            </a:pPr>
            <a:r>
              <a:rPr lang="ru-RU" sz="1800" b="1" strike="noStrike" spc="-1">
                <a:solidFill>
                  <a:srgbClr val="014675"/>
                </a:solidFill>
                <a:latin typeface="Trebuchet MS"/>
                <a:ea typeface="DejaVu Sans"/>
              </a:rPr>
              <a:t>ВЫСЕЛКОВСКОГО РАЙОНА </a:t>
            </a:r>
            <a:endParaRPr lang="ru-RU" sz="1800" b="0" strike="noStrike" spc="-1">
              <a:latin typeface="XO Oriel"/>
            </a:endParaRPr>
          </a:p>
        </p:txBody>
      </p:sp>
      <p:graphicFrame>
        <p:nvGraphicFramePr>
          <p:cNvPr id="295" name="Диаграмма 3"/>
          <p:cNvGraphicFramePr/>
          <p:nvPr>
            <p:extLst>
              <p:ext uri="{D42A27DB-BD31-4B8C-83A1-F6EECF244321}">
                <p14:modId xmlns:p14="http://schemas.microsoft.com/office/powerpoint/2010/main" val="1728776453"/>
              </p:ext>
            </p:extLst>
          </p:nvPr>
        </p:nvGraphicFramePr>
        <p:xfrm>
          <a:off x="395640" y="1556640"/>
          <a:ext cx="4030560" cy="223056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97" name="Диаграмма 6"/>
          <p:cNvGraphicFramePr/>
          <p:nvPr>
            <p:extLst>
              <p:ext uri="{D42A27DB-BD31-4B8C-83A1-F6EECF244321}">
                <p14:modId xmlns:p14="http://schemas.microsoft.com/office/powerpoint/2010/main" val="3826849945"/>
              </p:ext>
            </p:extLst>
          </p:nvPr>
        </p:nvGraphicFramePr>
        <p:xfrm>
          <a:off x="395640" y="3861000"/>
          <a:ext cx="4058280" cy="273456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98" name="Диаграмма 8"/>
          <p:cNvGraphicFramePr/>
          <p:nvPr>
            <p:extLst>
              <p:ext uri="{D42A27DB-BD31-4B8C-83A1-F6EECF244321}">
                <p14:modId xmlns:p14="http://schemas.microsoft.com/office/powerpoint/2010/main" val="3917533563"/>
              </p:ext>
            </p:extLst>
          </p:nvPr>
        </p:nvGraphicFramePr>
        <p:xfrm>
          <a:off x="4716000" y="1556640"/>
          <a:ext cx="4030560" cy="223056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00" name="Диаграмма 9"/>
          <p:cNvGraphicFramePr/>
          <p:nvPr>
            <p:extLst>
              <p:ext uri="{D42A27DB-BD31-4B8C-83A1-F6EECF244321}">
                <p14:modId xmlns:p14="http://schemas.microsoft.com/office/powerpoint/2010/main" val="271689606"/>
              </p:ext>
            </p:extLst>
          </p:nvPr>
        </p:nvGraphicFramePr>
        <p:xfrm>
          <a:off x="4715640" y="3861000"/>
          <a:ext cx="4031280" cy="2734560"/>
        </p:xfrm>
        <a:graphic>
          <a:graphicData uri="http://schemas.openxmlformats.org/drawingml/2006/chart">
            <c:chart xmlns:c="http://schemas.openxmlformats.org/drawingml/2006/chart" xmlns:r="http://schemas.openxmlformats.org/officeDocument/2006/relationships" r:id="rId6"/>
          </a:graphicData>
        </a:graphic>
      </p:graphicFrame>
      <p:sp>
        <p:nvSpPr>
          <p:cNvPr id="301" name="TextBox 1"/>
          <p:cNvSpPr/>
          <p:nvPr/>
        </p:nvSpPr>
        <p:spPr>
          <a:xfrm>
            <a:off x="4716000" y="4437000"/>
            <a:ext cx="790200" cy="27554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ru-RU" sz="1200" spc="-1" dirty="0">
                <a:solidFill>
                  <a:srgbClr val="000000"/>
                </a:solidFill>
                <a:latin typeface="Calibri"/>
                <a:ea typeface="DejaVu Sans"/>
              </a:rPr>
              <a:t>2024</a:t>
            </a:r>
            <a:r>
              <a:rPr lang="ru-RU" sz="1200" b="0" strike="noStrike" spc="-1" dirty="0">
                <a:solidFill>
                  <a:srgbClr val="000000"/>
                </a:solidFill>
                <a:latin typeface="Calibri"/>
                <a:ea typeface="DejaVu Sans"/>
              </a:rPr>
              <a:t>год</a:t>
            </a:r>
            <a:endParaRPr lang="ru-RU" sz="1200" b="0" strike="noStrike" spc="-1" dirty="0">
              <a:latin typeface="XO Oriel"/>
            </a:endParaRPr>
          </a:p>
        </p:txBody>
      </p:sp>
      <p:sp>
        <p:nvSpPr>
          <p:cNvPr id="302" name="TextBox 10"/>
          <p:cNvSpPr/>
          <p:nvPr/>
        </p:nvSpPr>
        <p:spPr>
          <a:xfrm>
            <a:off x="4716000" y="5219280"/>
            <a:ext cx="790200" cy="27554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ru-RU" sz="1200" b="0" strike="noStrike" spc="-1" dirty="0">
                <a:solidFill>
                  <a:srgbClr val="000000"/>
                </a:solidFill>
                <a:latin typeface="Calibri"/>
                <a:ea typeface="DejaVu Sans"/>
              </a:rPr>
              <a:t>2023 год</a:t>
            </a:r>
            <a:endParaRPr lang="ru-RU" sz="1200" b="0" strike="noStrike" spc="-1" dirty="0">
              <a:latin typeface="XO Oriel"/>
            </a:endParaRPr>
          </a:p>
        </p:txBody>
      </p:sp>
      <p:sp>
        <p:nvSpPr>
          <p:cNvPr id="303" name="TextBox 11"/>
          <p:cNvSpPr/>
          <p:nvPr/>
        </p:nvSpPr>
        <p:spPr>
          <a:xfrm>
            <a:off x="4716000" y="6021360"/>
            <a:ext cx="934200" cy="27554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ru-RU" sz="1200" b="0" strike="noStrike" spc="-1" dirty="0">
                <a:solidFill>
                  <a:srgbClr val="000000"/>
                </a:solidFill>
                <a:latin typeface="Calibri"/>
                <a:ea typeface="DejaVu Sans"/>
              </a:rPr>
              <a:t>2022 год</a:t>
            </a:r>
            <a:endParaRPr lang="ru-RU" sz="1200" b="0" strike="noStrike" spc="-1" dirty="0">
              <a:latin typeface="XO Oriel"/>
            </a:endParaRPr>
          </a:p>
        </p:txBody>
      </p:sp>
      <p:sp>
        <p:nvSpPr>
          <p:cNvPr id="304" name="TextBox 12"/>
          <p:cNvSpPr/>
          <p:nvPr/>
        </p:nvSpPr>
        <p:spPr>
          <a:xfrm>
            <a:off x="72360" y="44640"/>
            <a:ext cx="6478920" cy="33300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600" b="1" strike="noStrike" spc="-1">
                <a:solidFill>
                  <a:srgbClr val="184D6E"/>
                </a:solidFill>
                <a:latin typeface="Trebuchet MS"/>
                <a:ea typeface="DejaVu Sans"/>
              </a:rPr>
              <a:t>МУНИЦИПАЛЬНОЕ ОБРАЗОВАНИЕ ВЫСЕЛКОВСКИЙ РАЙОН</a:t>
            </a:r>
            <a:endParaRPr lang="ru-RU" sz="1600" b="0" strike="noStrike" spc="-1">
              <a:latin typeface="XO Oriel"/>
            </a:endParaRPr>
          </a:p>
        </p:txBody>
      </p:sp>
      <p:sp>
        <p:nvSpPr>
          <p:cNvPr id="305" name="TextBox 13"/>
          <p:cNvSpPr/>
          <p:nvPr/>
        </p:nvSpPr>
        <p:spPr>
          <a:xfrm>
            <a:off x="6660720" y="44640"/>
            <a:ext cx="2354040" cy="33300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600" b="1" strike="noStrike" spc="-1">
                <a:solidFill>
                  <a:srgbClr val="184D6E"/>
                </a:solidFill>
                <a:latin typeface="Trebuchet MS"/>
                <a:ea typeface="DejaVu Sans"/>
              </a:rPr>
              <a:t>2024-2026 ГОДЫ</a:t>
            </a:r>
            <a:endParaRPr lang="ru-RU" sz="1600" b="0" strike="noStrike" spc="-1">
              <a:latin typeface="XO Oriel"/>
            </a:endParaRPr>
          </a:p>
        </p:txBody>
      </p:sp>
      <p:sp>
        <p:nvSpPr>
          <p:cNvPr id="306" name="TextBox 14"/>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307" name="TextBox 15"/>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8" name="TextBox 2"/>
          <p:cNvSpPr/>
          <p:nvPr/>
        </p:nvSpPr>
        <p:spPr>
          <a:xfrm>
            <a:off x="406080" y="476640"/>
            <a:ext cx="8351280" cy="363960"/>
          </a:xfrm>
          <a:prstGeom prst="rect">
            <a:avLst/>
          </a:prstGeom>
          <a:solidFill>
            <a:schemeClr val="accent3">
              <a:lumMod val="20000"/>
              <a:lumOff val="80000"/>
            </a:schemeClr>
          </a:solidFill>
          <a:ln w="0">
            <a:noFill/>
          </a:ln>
          <a:scene3d>
            <a:camera prst="orthographicFront"/>
            <a:lightRig rig="threePt" dir="t"/>
          </a:scene3d>
          <a:sp3d>
            <a:bevelT w="152400" h="50800" prst="softRound"/>
          </a:sp3d>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ru-RU" sz="1800" b="1" strike="noStrike" spc="-1">
                <a:solidFill>
                  <a:srgbClr val="002060"/>
                </a:solidFill>
                <a:latin typeface="Trebuchet MS"/>
                <a:ea typeface="DejaVu Sans"/>
              </a:rPr>
              <a:t>ОСНОВНЫЕ ПОКАЗАТЕЛИ СОЦИАЛЬНО-ЭКОНОМИЧЕСКОГО РАЗВИТИЯ</a:t>
            </a:r>
            <a:endParaRPr lang="ru-RU" sz="1800" b="0" strike="noStrike" spc="-1">
              <a:latin typeface="XO Oriel"/>
            </a:endParaRPr>
          </a:p>
        </p:txBody>
      </p:sp>
      <p:graphicFrame>
        <p:nvGraphicFramePr>
          <p:cNvPr id="309" name="Диаграмма 68"/>
          <p:cNvGraphicFramePr/>
          <p:nvPr>
            <p:extLst>
              <p:ext uri="{D42A27DB-BD31-4B8C-83A1-F6EECF244321}">
                <p14:modId xmlns:p14="http://schemas.microsoft.com/office/powerpoint/2010/main" val="2967374928"/>
              </p:ext>
            </p:extLst>
          </p:nvPr>
        </p:nvGraphicFramePr>
        <p:xfrm>
          <a:off x="408240" y="4293000"/>
          <a:ext cx="4030560" cy="223056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10" name="Диаграмма 6"/>
          <p:cNvGraphicFramePr/>
          <p:nvPr>
            <p:extLst>
              <p:ext uri="{D42A27DB-BD31-4B8C-83A1-F6EECF244321}">
                <p14:modId xmlns:p14="http://schemas.microsoft.com/office/powerpoint/2010/main" val="1924793973"/>
              </p:ext>
            </p:extLst>
          </p:nvPr>
        </p:nvGraphicFramePr>
        <p:xfrm>
          <a:off x="4637160" y="1484640"/>
          <a:ext cx="4045680" cy="273456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12" name="Диаграмма 9"/>
          <p:cNvGraphicFramePr/>
          <p:nvPr>
            <p:extLst>
              <p:ext uri="{D42A27DB-BD31-4B8C-83A1-F6EECF244321}">
                <p14:modId xmlns:p14="http://schemas.microsoft.com/office/powerpoint/2010/main" val="3418448008"/>
              </p:ext>
            </p:extLst>
          </p:nvPr>
        </p:nvGraphicFramePr>
        <p:xfrm>
          <a:off x="4590360" y="4293000"/>
          <a:ext cx="4102560" cy="223056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13" name="Диаграмма 11"/>
          <p:cNvGraphicFramePr/>
          <p:nvPr>
            <p:extLst>
              <p:ext uri="{D42A27DB-BD31-4B8C-83A1-F6EECF244321}">
                <p14:modId xmlns:p14="http://schemas.microsoft.com/office/powerpoint/2010/main" val="2209564475"/>
              </p:ext>
            </p:extLst>
          </p:nvPr>
        </p:nvGraphicFramePr>
        <p:xfrm>
          <a:off x="406080" y="1486800"/>
          <a:ext cx="4187520" cy="2732760"/>
        </p:xfrm>
        <a:graphic>
          <a:graphicData uri="http://schemas.openxmlformats.org/drawingml/2006/chart">
            <c:chart xmlns:c="http://schemas.openxmlformats.org/drawingml/2006/chart" xmlns:r="http://schemas.openxmlformats.org/officeDocument/2006/relationships" r:id="rId5"/>
          </a:graphicData>
        </a:graphic>
      </p:graphicFrame>
      <p:sp>
        <p:nvSpPr>
          <p:cNvPr id="314" name="TextBox 7"/>
          <p:cNvSpPr/>
          <p:nvPr/>
        </p:nvSpPr>
        <p:spPr>
          <a:xfrm>
            <a:off x="72360" y="44640"/>
            <a:ext cx="6478920" cy="333000"/>
          </a:xfrm>
          <a:prstGeom prst="rect">
            <a:avLst/>
          </a:prstGeom>
          <a:solidFill>
            <a:schemeClr val="accent3">
              <a:lumMod val="20000"/>
              <a:lumOff val="8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600" b="1" strike="noStrike" spc="-1">
                <a:solidFill>
                  <a:srgbClr val="184D6E"/>
                </a:solidFill>
                <a:latin typeface="Trebuchet MS"/>
                <a:ea typeface="DejaVu Sans"/>
              </a:rPr>
              <a:t>МУНИЦИПАЛЬНОЕ ОБРАЗОВАНИЕ ВЫСЕЛКОВСКИЙ РАЙОН</a:t>
            </a:r>
            <a:endParaRPr lang="ru-RU" sz="1600" b="0" strike="noStrike" spc="-1">
              <a:latin typeface="XO Oriel"/>
            </a:endParaRPr>
          </a:p>
        </p:txBody>
      </p:sp>
      <p:sp>
        <p:nvSpPr>
          <p:cNvPr id="315" name="TextBox 8"/>
          <p:cNvSpPr/>
          <p:nvPr/>
        </p:nvSpPr>
        <p:spPr>
          <a:xfrm>
            <a:off x="6660720" y="44640"/>
            <a:ext cx="2354040" cy="333000"/>
          </a:xfrm>
          <a:prstGeom prst="rect">
            <a:avLst/>
          </a:prstGeom>
          <a:solidFill>
            <a:schemeClr val="accent3">
              <a:lumMod val="20000"/>
              <a:lumOff val="8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600" b="1" strike="noStrike" spc="-1">
                <a:solidFill>
                  <a:srgbClr val="184D6E"/>
                </a:solidFill>
                <a:latin typeface="Trebuchet MS"/>
                <a:ea typeface="DejaVu Sans"/>
              </a:rPr>
              <a:t>2024-2026 ГОДЫ</a:t>
            </a:r>
            <a:endParaRPr lang="ru-RU" sz="1600" b="0" strike="noStrike" spc="-1">
              <a:latin typeface="XO Oriel"/>
            </a:endParaRPr>
          </a:p>
        </p:txBody>
      </p:sp>
      <p:sp>
        <p:nvSpPr>
          <p:cNvPr id="316" name="TextBox 10"/>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317" name="TextBox 12"/>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8" name="TextBox 2"/>
          <p:cNvSpPr/>
          <p:nvPr/>
        </p:nvSpPr>
        <p:spPr>
          <a:xfrm>
            <a:off x="419040" y="548640"/>
            <a:ext cx="8351280" cy="583321"/>
          </a:xfrm>
          <a:prstGeom prst="rect">
            <a:avLst/>
          </a:prstGeom>
          <a:gradFill rotWithShape="0">
            <a:gsLst>
              <a:gs pos="28000">
                <a:srgbClr val="D2F7B5"/>
              </a:gs>
              <a:gs pos="100000">
                <a:srgbClr val="ABE67C"/>
              </a:gs>
            </a:gsLst>
            <a:lin ang="5400000"/>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p:style>
        <p:txBody>
          <a:bodyPr lIns="90000" tIns="45000" rIns="90000" bIns="45000" anchor="t">
            <a:spAutoFit/>
          </a:bodyPr>
          <a:lstStyle/>
          <a:p>
            <a:pPr algn="ctr">
              <a:lnSpc>
                <a:spcPct val="100000"/>
              </a:lnSpc>
              <a:buNone/>
            </a:pPr>
            <a:r>
              <a:rPr lang="ru-RU" sz="1800" b="1" strike="noStrike" spc="-1" dirty="0">
                <a:solidFill>
                  <a:srgbClr val="184D6E"/>
                </a:solidFill>
                <a:latin typeface="Trebuchet MS"/>
                <a:ea typeface="DejaVu Sans"/>
              </a:rPr>
              <a:t>ОСНОВНЫЕ ПАРАМЕТРЫ БЮДЖЕТА</a:t>
            </a:r>
            <a:endParaRPr lang="ru-RU" sz="1800" b="0" strike="noStrike" spc="-1" dirty="0">
              <a:latin typeface="XO Oriel"/>
            </a:endParaRPr>
          </a:p>
          <a:p>
            <a:pPr algn="ctr">
              <a:lnSpc>
                <a:spcPct val="100000"/>
              </a:lnSpc>
              <a:buNone/>
            </a:pPr>
            <a:r>
              <a:rPr lang="ru-RU" sz="1400" b="1" strike="noStrike" spc="-1" dirty="0">
                <a:solidFill>
                  <a:srgbClr val="184D6E"/>
                </a:solidFill>
                <a:latin typeface="Trebuchet MS"/>
                <a:ea typeface="DejaVu Sans"/>
              </a:rPr>
              <a:t>тыс. рублей</a:t>
            </a:r>
            <a:endParaRPr lang="ru-RU" sz="1400" b="0" strike="noStrike" spc="-1" dirty="0">
              <a:latin typeface="XO Oriel"/>
            </a:endParaRPr>
          </a:p>
        </p:txBody>
      </p:sp>
      <p:graphicFrame>
        <p:nvGraphicFramePr>
          <p:cNvPr id="319" name="Таблица 1"/>
          <p:cNvGraphicFramePr/>
          <p:nvPr>
            <p:extLst>
              <p:ext uri="{D42A27DB-BD31-4B8C-83A1-F6EECF244321}">
                <p14:modId xmlns:p14="http://schemas.microsoft.com/office/powerpoint/2010/main" val="1916908972"/>
              </p:ext>
            </p:extLst>
          </p:nvPr>
        </p:nvGraphicFramePr>
        <p:xfrm>
          <a:off x="419040" y="1556640"/>
          <a:ext cx="8431560" cy="4914720"/>
        </p:xfrm>
        <a:graphic>
          <a:graphicData uri="http://schemas.openxmlformats.org/drawingml/2006/table">
            <a:tbl>
              <a:tblPr/>
              <a:tblGrid>
                <a:gridCol w="4052520">
                  <a:extLst>
                    <a:ext uri="{9D8B030D-6E8A-4147-A177-3AD203B41FA5}">
                      <a16:colId xmlns:a16="http://schemas.microsoft.com/office/drawing/2014/main" val="20000"/>
                    </a:ext>
                  </a:extLst>
                </a:gridCol>
                <a:gridCol w="1620720">
                  <a:extLst>
                    <a:ext uri="{9D8B030D-6E8A-4147-A177-3AD203B41FA5}">
                      <a16:colId xmlns:a16="http://schemas.microsoft.com/office/drawing/2014/main" val="20001"/>
                    </a:ext>
                  </a:extLst>
                </a:gridCol>
                <a:gridCol w="1347480">
                  <a:extLst>
                    <a:ext uri="{9D8B030D-6E8A-4147-A177-3AD203B41FA5}">
                      <a16:colId xmlns:a16="http://schemas.microsoft.com/office/drawing/2014/main" val="20002"/>
                    </a:ext>
                  </a:extLst>
                </a:gridCol>
                <a:gridCol w="1410840">
                  <a:extLst>
                    <a:ext uri="{9D8B030D-6E8A-4147-A177-3AD203B41FA5}">
                      <a16:colId xmlns:a16="http://schemas.microsoft.com/office/drawing/2014/main" val="20003"/>
                    </a:ext>
                  </a:extLst>
                </a:gridCol>
              </a:tblGrid>
              <a:tr h="834120">
                <a:tc>
                  <a:txBody>
                    <a:bodyPr/>
                    <a:lstStyle/>
                    <a:p>
                      <a:pPr algn="ctr">
                        <a:lnSpc>
                          <a:spcPct val="100000"/>
                        </a:lnSpc>
                        <a:buNone/>
                      </a:pPr>
                      <a:r>
                        <a:rPr lang="ru-RU" sz="1600" b="1" strike="noStrike" spc="-1">
                          <a:solidFill>
                            <a:srgbClr val="184D6E"/>
                          </a:solidFill>
                          <a:latin typeface="Calibri"/>
                          <a:ea typeface="DejaVu Sans"/>
                        </a:rPr>
                        <a:t>Наименование</a:t>
                      </a:r>
                      <a:endParaRPr lang="ru-RU" sz="1600" b="0" strike="noStrike" spc="-1">
                        <a:latin typeface="XO Oriel"/>
                      </a:endParaRPr>
                    </a:p>
                    <a:p>
                      <a:pPr algn="ctr">
                        <a:lnSpc>
                          <a:spcPct val="100000"/>
                        </a:lnSpc>
                        <a:buNone/>
                      </a:pPr>
                      <a:r>
                        <a:rPr lang="ru-RU" sz="1600" b="1" strike="noStrike" spc="-1">
                          <a:solidFill>
                            <a:srgbClr val="184D6E"/>
                          </a:solidFill>
                          <a:latin typeface="Calibri"/>
                          <a:ea typeface="DejaVu Sans"/>
                        </a:rPr>
                        <a:t>показателя</a:t>
                      </a:r>
                      <a:endParaRPr lang="ru-RU" sz="1600" b="0" strike="noStrike" spc="-1">
                        <a:latin typeface="XO Oriel"/>
                      </a:endParaRPr>
                    </a:p>
                  </a:txBody>
                  <a:tcPr anchor="ctr">
                    <a:lnL w="9360">
                      <a:solidFill>
                        <a:srgbClr val="FF8021"/>
                      </a:solidFill>
                    </a:lnL>
                    <a:lnR w="9360">
                      <a:solidFill>
                        <a:srgbClr val="FF8021"/>
                      </a:solidFill>
                    </a:lnR>
                    <a:lnT w="9360">
                      <a:solidFill>
                        <a:srgbClr val="FF8021"/>
                      </a:solidFill>
                    </a:lnT>
                    <a:lnB w="15840">
                      <a:solidFill>
                        <a:srgbClr val="A9A9A9"/>
                      </a:solidFill>
                    </a:lnB>
                    <a:gradFill rotWithShape="0">
                      <a:gsLst>
                        <a:gs pos="0">
                          <a:srgbClr val="867963"/>
                        </a:gs>
                        <a:gs pos="100000">
                          <a:srgbClr val="BEAC8D"/>
                        </a:gs>
                      </a:gsLst>
                      <a:lin ang="2700000"/>
                    </a:gradFill>
                  </a:tcPr>
                </a:tc>
                <a:tc>
                  <a:txBody>
                    <a:bodyPr/>
                    <a:lstStyle/>
                    <a:p>
                      <a:pPr algn="ctr">
                        <a:lnSpc>
                          <a:spcPct val="100000"/>
                        </a:lnSpc>
                        <a:buNone/>
                      </a:pPr>
                      <a:r>
                        <a:rPr lang="ru-RU" sz="1400" b="1" strike="noStrike" spc="-1" dirty="0">
                          <a:solidFill>
                            <a:srgbClr val="184D6E"/>
                          </a:solidFill>
                          <a:latin typeface="Calibri"/>
                          <a:ea typeface="DejaVu Sans"/>
                        </a:rPr>
                        <a:t>ПЛАН</a:t>
                      </a:r>
                      <a:endParaRPr lang="ru-RU" sz="1400" b="0" strike="noStrike" spc="-1" dirty="0">
                        <a:latin typeface="XO Oriel"/>
                      </a:endParaRPr>
                    </a:p>
                  </a:txBody>
                  <a:tcPr anchor="ctr">
                    <a:lnL w="9360">
                      <a:solidFill>
                        <a:srgbClr val="FF8021"/>
                      </a:solidFill>
                    </a:lnL>
                    <a:lnR w="9360">
                      <a:solidFill>
                        <a:srgbClr val="FF8021"/>
                      </a:solidFill>
                    </a:lnR>
                    <a:lnT w="9360">
                      <a:solidFill>
                        <a:srgbClr val="FF8021"/>
                      </a:solidFill>
                    </a:lnT>
                    <a:lnB w="15840">
                      <a:solidFill>
                        <a:srgbClr val="A9A9A9"/>
                      </a:solidFill>
                    </a:lnB>
                    <a:gradFill rotWithShape="0">
                      <a:gsLst>
                        <a:gs pos="0">
                          <a:srgbClr val="867963"/>
                        </a:gs>
                        <a:gs pos="100000">
                          <a:srgbClr val="BEAC8D"/>
                        </a:gs>
                      </a:gsLst>
                      <a:lin ang="2700000"/>
                    </a:gradFill>
                  </a:tcPr>
                </a:tc>
                <a:tc>
                  <a:txBody>
                    <a:bodyPr/>
                    <a:lstStyle/>
                    <a:p>
                      <a:pPr algn="ctr">
                        <a:lnSpc>
                          <a:spcPct val="100000"/>
                        </a:lnSpc>
                        <a:buNone/>
                      </a:pPr>
                      <a:r>
                        <a:rPr lang="ru-RU" sz="1400" b="1" strike="noStrike" spc="-1" dirty="0">
                          <a:solidFill>
                            <a:srgbClr val="184D6E"/>
                          </a:solidFill>
                          <a:latin typeface="Calibri"/>
                          <a:ea typeface="DejaVu Sans"/>
                        </a:rPr>
                        <a:t>ИСПОЛНЕНО</a:t>
                      </a:r>
                      <a:endParaRPr lang="ru-RU" sz="1400" b="0" strike="noStrike" spc="-1" dirty="0">
                        <a:latin typeface="XO Oriel"/>
                      </a:endParaRPr>
                    </a:p>
                  </a:txBody>
                  <a:tcPr anchor="ctr">
                    <a:lnL w="9360">
                      <a:solidFill>
                        <a:srgbClr val="FF8021"/>
                      </a:solidFill>
                    </a:lnL>
                    <a:lnR w="9360">
                      <a:solidFill>
                        <a:srgbClr val="FF8021"/>
                      </a:solidFill>
                    </a:lnR>
                    <a:lnT w="9360">
                      <a:solidFill>
                        <a:srgbClr val="FF8021"/>
                      </a:solidFill>
                    </a:lnT>
                    <a:lnB w="15840">
                      <a:solidFill>
                        <a:srgbClr val="A9A9A9"/>
                      </a:solidFill>
                    </a:lnB>
                    <a:gradFill rotWithShape="0">
                      <a:gsLst>
                        <a:gs pos="0">
                          <a:srgbClr val="867963"/>
                        </a:gs>
                        <a:gs pos="100000">
                          <a:srgbClr val="BEAC8D"/>
                        </a:gs>
                      </a:gsLst>
                      <a:lin ang="2700000"/>
                    </a:gradFill>
                  </a:tcPr>
                </a:tc>
                <a:tc>
                  <a:txBody>
                    <a:bodyPr/>
                    <a:lstStyle/>
                    <a:p>
                      <a:pPr algn="ctr">
                        <a:lnSpc>
                          <a:spcPct val="100000"/>
                        </a:lnSpc>
                        <a:buNone/>
                      </a:pPr>
                      <a:r>
                        <a:rPr lang="ru-RU" sz="1400" b="1" strike="noStrike" spc="-1" dirty="0">
                          <a:solidFill>
                            <a:srgbClr val="184D6E"/>
                          </a:solidFill>
                          <a:latin typeface="Calibri"/>
                          <a:ea typeface="DejaVu Sans"/>
                        </a:rPr>
                        <a:t>% ИСПОЛНЕНИЯ</a:t>
                      </a:r>
                      <a:endParaRPr lang="ru-RU" sz="1400" b="0" strike="noStrike" spc="-1" dirty="0">
                        <a:latin typeface="XO Oriel"/>
                      </a:endParaRPr>
                    </a:p>
                  </a:txBody>
                  <a:tcPr anchor="ctr">
                    <a:lnL w="9360">
                      <a:solidFill>
                        <a:srgbClr val="FF8021"/>
                      </a:solidFill>
                    </a:lnL>
                    <a:lnR w="9360">
                      <a:solidFill>
                        <a:srgbClr val="FF8021"/>
                      </a:solidFill>
                    </a:lnR>
                    <a:lnT w="9360">
                      <a:solidFill>
                        <a:srgbClr val="FF8021"/>
                      </a:solidFill>
                    </a:lnT>
                    <a:lnB w="15840">
                      <a:solidFill>
                        <a:srgbClr val="A9A9A9"/>
                      </a:solidFill>
                    </a:lnB>
                    <a:gradFill rotWithShape="0">
                      <a:gsLst>
                        <a:gs pos="0">
                          <a:srgbClr val="867963"/>
                        </a:gs>
                        <a:gs pos="100000">
                          <a:srgbClr val="BEAC8D"/>
                        </a:gs>
                      </a:gsLst>
                      <a:lin ang="2700000"/>
                    </a:gradFill>
                  </a:tcPr>
                </a:tc>
                <a:extLst>
                  <a:ext uri="{0D108BD9-81ED-4DB2-BD59-A6C34878D82A}">
                    <a16:rowId xmlns:a16="http://schemas.microsoft.com/office/drawing/2014/main" val="10000"/>
                  </a:ext>
                </a:extLst>
              </a:tr>
              <a:tr h="640800">
                <a:tc>
                  <a:txBody>
                    <a:bodyPr/>
                    <a:lstStyle/>
                    <a:p>
                      <a:pPr>
                        <a:lnSpc>
                          <a:spcPct val="100000"/>
                        </a:lnSpc>
                        <a:buNone/>
                      </a:pPr>
                      <a:r>
                        <a:rPr lang="ru-RU" sz="1600" b="1" strike="noStrike" spc="-1">
                          <a:solidFill>
                            <a:srgbClr val="184D6E"/>
                          </a:solidFill>
                          <a:latin typeface="Calibri"/>
                          <a:ea typeface="DejaVu Sans"/>
                        </a:rPr>
                        <a:t>Доходы, всего</a:t>
                      </a:r>
                      <a:endParaRPr lang="ru-RU" sz="1600" b="0" strike="noStrike" spc="-1">
                        <a:latin typeface="XO Oriel"/>
                      </a:endParaRPr>
                    </a:p>
                  </a:txBody>
                  <a:tcPr anchor="ctr">
                    <a:lnL w="9360">
                      <a:solidFill>
                        <a:srgbClr val="FF8021"/>
                      </a:solidFill>
                    </a:lnL>
                    <a:lnR w="9360">
                      <a:solidFill>
                        <a:srgbClr val="FF8021"/>
                      </a:solidFill>
                    </a:lnR>
                    <a:lnT w="15840">
                      <a:solidFill>
                        <a:srgbClr val="A9A9A9"/>
                      </a:solidFill>
                    </a:lnT>
                    <a:lnB w="9360">
                      <a:solidFill>
                        <a:srgbClr val="FF8021"/>
                      </a:solidFill>
                    </a:lnB>
                    <a:solidFill>
                      <a:srgbClr val="DFCBAB"/>
                    </a:solidFill>
                  </a:tcPr>
                </a:tc>
                <a:tc>
                  <a:txBody>
                    <a:bodyPr/>
                    <a:lstStyle/>
                    <a:p>
                      <a:pPr algn="ctr">
                        <a:lnSpc>
                          <a:spcPct val="100000"/>
                        </a:lnSpc>
                        <a:buNone/>
                      </a:pPr>
                      <a:r>
                        <a:rPr lang="ru-RU" sz="1600" b="1" strike="noStrike" spc="-1" dirty="0">
                          <a:solidFill>
                            <a:srgbClr val="002060"/>
                          </a:solidFill>
                          <a:latin typeface="Calibri" panose="020F0502020204030204" pitchFamily="34" charset="0"/>
                        </a:rPr>
                        <a:t>2 343 434,1</a:t>
                      </a:r>
                    </a:p>
                  </a:txBody>
                  <a:tcPr anchor="ctr">
                    <a:lnL w="9360">
                      <a:solidFill>
                        <a:srgbClr val="FF8021"/>
                      </a:solidFill>
                    </a:lnL>
                    <a:lnR w="9360">
                      <a:solidFill>
                        <a:srgbClr val="FF8021"/>
                      </a:solidFill>
                    </a:lnR>
                    <a:lnT w="15840">
                      <a:solidFill>
                        <a:srgbClr val="A9A9A9"/>
                      </a:solidFill>
                    </a:lnT>
                    <a:lnB w="9360">
                      <a:solidFill>
                        <a:srgbClr val="FF8021"/>
                      </a:solidFill>
                    </a:lnB>
                    <a:solidFill>
                      <a:srgbClr val="FFBEAF"/>
                    </a:solidFill>
                  </a:tcPr>
                </a:tc>
                <a:tc>
                  <a:txBody>
                    <a:bodyPr/>
                    <a:lstStyle/>
                    <a:p>
                      <a:pPr algn="ctr">
                        <a:lnSpc>
                          <a:spcPct val="100000"/>
                        </a:lnSpc>
                        <a:buNone/>
                      </a:pPr>
                      <a:r>
                        <a:rPr lang="ru-RU" sz="1600" b="1" strike="noStrike" spc="-1" dirty="0">
                          <a:solidFill>
                            <a:srgbClr val="002060"/>
                          </a:solidFill>
                          <a:latin typeface="Calibri" panose="020F0502020204030204" pitchFamily="34" charset="0"/>
                        </a:rPr>
                        <a:t>2 557 571,1</a:t>
                      </a:r>
                    </a:p>
                  </a:txBody>
                  <a:tcPr anchor="ctr">
                    <a:lnL w="9360">
                      <a:solidFill>
                        <a:srgbClr val="FF8021"/>
                      </a:solidFill>
                    </a:lnL>
                    <a:lnR w="9360">
                      <a:solidFill>
                        <a:srgbClr val="FF8021"/>
                      </a:solidFill>
                    </a:lnR>
                    <a:lnT w="15840">
                      <a:solidFill>
                        <a:srgbClr val="A9A9A9"/>
                      </a:solidFill>
                    </a:lnT>
                    <a:lnB w="9360">
                      <a:solidFill>
                        <a:srgbClr val="FF8021"/>
                      </a:solidFill>
                    </a:lnB>
                    <a:solidFill>
                      <a:srgbClr val="FFBEA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1" normalizeH="0" baseline="0" noProof="0" dirty="0">
                          <a:ln>
                            <a:noFill/>
                          </a:ln>
                          <a:solidFill>
                            <a:srgbClr val="002060"/>
                          </a:solidFill>
                          <a:effectLst/>
                          <a:uLnTx/>
                          <a:uFillTx/>
                          <a:latin typeface="Calibri" panose="020F0502020204030204" pitchFamily="34" charset="0"/>
                          <a:ea typeface="DejaVu Sans"/>
                          <a:cs typeface="DejaVu Sans"/>
                        </a:rPr>
                        <a:t>109,1</a:t>
                      </a:r>
                    </a:p>
                  </a:txBody>
                  <a:tcPr anchor="ctr">
                    <a:lnL w="9360">
                      <a:solidFill>
                        <a:srgbClr val="FF8021"/>
                      </a:solidFill>
                    </a:lnL>
                    <a:lnR w="9360">
                      <a:solidFill>
                        <a:srgbClr val="FF8021"/>
                      </a:solidFill>
                    </a:lnR>
                    <a:lnT w="15840">
                      <a:solidFill>
                        <a:srgbClr val="A9A9A9"/>
                      </a:solidFill>
                    </a:lnT>
                    <a:lnB w="9360">
                      <a:solidFill>
                        <a:srgbClr val="FF8021"/>
                      </a:solidFill>
                    </a:lnB>
                    <a:solidFill>
                      <a:srgbClr val="FFBEAF"/>
                    </a:solidFill>
                  </a:tcPr>
                </a:tc>
                <a:extLst>
                  <a:ext uri="{0D108BD9-81ED-4DB2-BD59-A6C34878D82A}">
                    <a16:rowId xmlns:a16="http://schemas.microsoft.com/office/drawing/2014/main" val="10001"/>
                  </a:ext>
                </a:extLst>
              </a:tr>
              <a:tr h="561960">
                <a:tc>
                  <a:txBody>
                    <a:bodyPr/>
                    <a:lstStyle/>
                    <a:p>
                      <a:pPr>
                        <a:lnSpc>
                          <a:spcPct val="100000"/>
                        </a:lnSpc>
                        <a:buNone/>
                      </a:pPr>
                      <a:r>
                        <a:rPr lang="ru-RU" sz="1400" b="1" strike="noStrike" spc="-1">
                          <a:solidFill>
                            <a:srgbClr val="184D6E"/>
                          </a:solidFill>
                          <a:latin typeface="Calibri"/>
                          <a:ea typeface="DejaVu Sans"/>
                        </a:rPr>
                        <a:t>   Налоговые и неналоговые доходы</a:t>
                      </a:r>
                      <a:endParaRPr lang="ru-RU" sz="1400" b="0" strike="noStrike" spc="-1">
                        <a:latin typeface="XO Oriel"/>
                      </a:endParaRP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DFCBAB"/>
                    </a:solidFill>
                  </a:tcPr>
                </a:tc>
                <a:tc>
                  <a:txBody>
                    <a:bodyPr/>
                    <a:lstStyle/>
                    <a:p>
                      <a:pPr algn="ctr">
                        <a:lnSpc>
                          <a:spcPct val="100000"/>
                        </a:lnSpc>
                        <a:buNone/>
                      </a:pPr>
                      <a:r>
                        <a:rPr lang="ru-RU" sz="1600" b="0" strike="noStrike" spc="-1" dirty="0">
                          <a:solidFill>
                            <a:srgbClr val="002060"/>
                          </a:solidFill>
                          <a:latin typeface="Calibri" panose="020F0502020204030204" pitchFamily="34" charset="0"/>
                        </a:rPr>
                        <a:t>1 073 641,9</a:t>
                      </a: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FFBEAF"/>
                    </a:solidFill>
                  </a:tcPr>
                </a:tc>
                <a:tc>
                  <a:txBody>
                    <a:bodyPr/>
                    <a:lstStyle/>
                    <a:p>
                      <a:pPr algn="ctr">
                        <a:lnSpc>
                          <a:spcPct val="100000"/>
                        </a:lnSpc>
                        <a:buNone/>
                      </a:pPr>
                      <a:r>
                        <a:rPr lang="ru-RU" sz="1600" b="0" strike="noStrike" spc="-1" dirty="0">
                          <a:solidFill>
                            <a:srgbClr val="002060"/>
                          </a:solidFill>
                          <a:latin typeface="Calibri" panose="020F0502020204030204" pitchFamily="34" charset="0"/>
                        </a:rPr>
                        <a:t>1 295 367,1</a:t>
                      </a: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FFBEA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1" normalizeH="0" baseline="0" noProof="0" dirty="0">
                          <a:ln>
                            <a:noFill/>
                          </a:ln>
                          <a:solidFill>
                            <a:srgbClr val="002060"/>
                          </a:solidFill>
                          <a:effectLst/>
                          <a:uLnTx/>
                          <a:uFillTx/>
                          <a:latin typeface="Calibri" panose="020F0502020204030204" pitchFamily="34" charset="0"/>
                          <a:ea typeface="DejaVu Sans"/>
                          <a:cs typeface="DejaVu Sans"/>
                        </a:rPr>
                        <a:t>120,7</a:t>
                      </a: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FFBEAF"/>
                    </a:solidFill>
                  </a:tcPr>
                </a:tc>
                <a:extLst>
                  <a:ext uri="{0D108BD9-81ED-4DB2-BD59-A6C34878D82A}">
                    <a16:rowId xmlns:a16="http://schemas.microsoft.com/office/drawing/2014/main" val="10002"/>
                  </a:ext>
                </a:extLst>
              </a:tr>
              <a:tr h="491400">
                <a:tc>
                  <a:txBody>
                    <a:bodyPr/>
                    <a:lstStyle/>
                    <a:p>
                      <a:pPr>
                        <a:lnSpc>
                          <a:spcPct val="100000"/>
                        </a:lnSpc>
                        <a:buNone/>
                      </a:pPr>
                      <a:r>
                        <a:rPr lang="ru-RU" sz="1400" b="1" strike="noStrike" spc="-1" dirty="0">
                          <a:solidFill>
                            <a:srgbClr val="184D6E"/>
                          </a:solidFill>
                          <a:latin typeface="Calibri"/>
                          <a:ea typeface="DejaVu Sans"/>
                        </a:rPr>
                        <a:t>   Безвозмездные поступления</a:t>
                      </a:r>
                      <a:endParaRPr lang="ru-RU" sz="1400" b="0" strike="noStrike" spc="-1" dirty="0">
                        <a:latin typeface="XO Oriel"/>
                      </a:endParaRP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DFCBA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1" normalizeH="0" baseline="0" noProof="0" dirty="0">
                          <a:ln>
                            <a:noFill/>
                          </a:ln>
                          <a:solidFill>
                            <a:srgbClr val="002060"/>
                          </a:solidFill>
                          <a:effectLst/>
                          <a:uLnTx/>
                          <a:uFillTx/>
                          <a:latin typeface="Calibri" panose="020F0502020204030204" pitchFamily="34" charset="0"/>
                          <a:ea typeface="DejaVu Sans"/>
                          <a:cs typeface="DejaVu Sans"/>
                        </a:rPr>
                        <a:t>1 269 792,2</a:t>
                      </a: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FFBEA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1" normalizeH="0" baseline="0" noProof="0" dirty="0">
                          <a:ln>
                            <a:noFill/>
                          </a:ln>
                          <a:solidFill>
                            <a:srgbClr val="002060"/>
                          </a:solidFill>
                          <a:effectLst/>
                          <a:uLnTx/>
                          <a:uFillTx/>
                          <a:latin typeface="Calibri" panose="020F0502020204030204" pitchFamily="34" charset="0"/>
                          <a:ea typeface="DejaVu Sans"/>
                          <a:cs typeface="DejaVu Sans"/>
                        </a:rPr>
                        <a:t>1 262 204,0</a:t>
                      </a: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FFBEA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1" normalizeH="0" baseline="0" noProof="0" dirty="0">
                          <a:ln>
                            <a:noFill/>
                          </a:ln>
                          <a:solidFill>
                            <a:srgbClr val="002060"/>
                          </a:solidFill>
                          <a:effectLst/>
                          <a:uLnTx/>
                          <a:uFillTx/>
                          <a:latin typeface="Calibri" panose="020F0502020204030204" pitchFamily="34" charset="0"/>
                          <a:ea typeface="DejaVu Sans"/>
                          <a:cs typeface="DejaVu Sans"/>
                        </a:rPr>
                        <a:t>99,4</a:t>
                      </a: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FFBEAF"/>
                    </a:solidFill>
                  </a:tcPr>
                </a:tc>
                <a:extLst>
                  <a:ext uri="{0D108BD9-81ED-4DB2-BD59-A6C34878D82A}">
                    <a16:rowId xmlns:a16="http://schemas.microsoft.com/office/drawing/2014/main" val="10003"/>
                  </a:ext>
                </a:extLst>
              </a:tr>
              <a:tr h="561960">
                <a:tc>
                  <a:txBody>
                    <a:bodyPr/>
                    <a:lstStyle/>
                    <a:p>
                      <a:pPr>
                        <a:lnSpc>
                          <a:spcPct val="100000"/>
                        </a:lnSpc>
                        <a:buNone/>
                      </a:pPr>
                      <a:r>
                        <a:rPr lang="ru-RU" sz="1600" b="1" strike="noStrike" spc="-1">
                          <a:solidFill>
                            <a:srgbClr val="184D6E"/>
                          </a:solidFill>
                          <a:latin typeface="Calibri"/>
                          <a:ea typeface="DejaVu Sans"/>
                        </a:rPr>
                        <a:t>Расходы, всего</a:t>
                      </a:r>
                      <a:endParaRPr lang="ru-RU" sz="1600" b="0" strike="noStrike" spc="-1">
                        <a:latin typeface="XO Oriel"/>
                      </a:endParaRP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DFCBAB"/>
                    </a:solidFill>
                  </a:tcPr>
                </a:tc>
                <a:tc>
                  <a:txBody>
                    <a:bodyPr/>
                    <a:lstStyle/>
                    <a:p>
                      <a:pPr algn="ctr">
                        <a:lnSpc>
                          <a:spcPct val="100000"/>
                        </a:lnSpc>
                        <a:buNone/>
                      </a:pPr>
                      <a:r>
                        <a:rPr lang="ru-RU" sz="1600" b="1" strike="noStrike" spc="-1" dirty="0">
                          <a:solidFill>
                            <a:srgbClr val="184D6E"/>
                          </a:solidFill>
                          <a:latin typeface="Calibri"/>
                          <a:ea typeface="DejaVu Sans"/>
                        </a:rPr>
                        <a:t>2 569  064,9</a:t>
                      </a:r>
                      <a:endParaRPr lang="ru-RU" sz="1600" b="0" strike="noStrike" spc="-1" dirty="0">
                        <a:latin typeface="XO Oriel"/>
                      </a:endParaRP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FFBEAF"/>
                    </a:solidFill>
                  </a:tcPr>
                </a:tc>
                <a:tc>
                  <a:txBody>
                    <a:bodyPr/>
                    <a:lstStyle/>
                    <a:p>
                      <a:pPr algn="ctr">
                        <a:lnSpc>
                          <a:spcPct val="100000"/>
                        </a:lnSpc>
                        <a:buNone/>
                      </a:pPr>
                      <a:r>
                        <a:rPr lang="ru-RU" sz="1600" b="1" strike="noStrike" spc="-1" dirty="0">
                          <a:solidFill>
                            <a:srgbClr val="184D6E"/>
                          </a:solidFill>
                          <a:latin typeface="Calibri"/>
                          <a:ea typeface="DejaVu Sans"/>
                        </a:rPr>
                        <a:t>2 454 610,6</a:t>
                      </a:r>
                      <a:endParaRPr lang="ru-RU" sz="1600" b="0" strike="noStrike" spc="-1" dirty="0">
                        <a:latin typeface="XO Oriel"/>
                      </a:endParaRP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FFBEAF"/>
                    </a:solidFill>
                  </a:tcPr>
                </a:tc>
                <a:tc>
                  <a:txBody>
                    <a:bodyPr/>
                    <a:lstStyle/>
                    <a:p>
                      <a:pPr algn="ctr">
                        <a:lnSpc>
                          <a:spcPct val="100000"/>
                        </a:lnSpc>
                        <a:buNone/>
                      </a:pPr>
                      <a:r>
                        <a:rPr lang="ru-RU" sz="1600" b="1" strike="noStrike" spc="-1" dirty="0">
                          <a:solidFill>
                            <a:schemeClr val="accent1">
                              <a:lumMod val="50000"/>
                            </a:schemeClr>
                          </a:solidFill>
                          <a:latin typeface="Calibri" panose="020F0502020204030204" pitchFamily="34" charset="0"/>
                        </a:rPr>
                        <a:t>95,5</a:t>
                      </a: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FFBEAF"/>
                    </a:solidFill>
                  </a:tcPr>
                </a:tc>
                <a:extLst>
                  <a:ext uri="{0D108BD9-81ED-4DB2-BD59-A6C34878D82A}">
                    <a16:rowId xmlns:a16="http://schemas.microsoft.com/office/drawing/2014/main" val="10004"/>
                  </a:ext>
                </a:extLst>
              </a:tr>
              <a:tr h="708480">
                <a:tc>
                  <a:txBody>
                    <a:bodyPr/>
                    <a:lstStyle/>
                    <a:p>
                      <a:pPr>
                        <a:lnSpc>
                          <a:spcPct val="100000"/>
                        </a:lnSpc>
                        <a:buNone/>
                      </a:pPr>
                      <a:r>
                        <a:rPr lang="ru-RU" sz="1600" b="1" strike="noStrike" spc="-1">
                          <a:solidFill>
                            <a:srgbClr val="184D6E"/>
                          </a:solidFill>
                          <a:latin typeface="Calibri"/>
                          <a:ea typeface="DejaVu Sans"/>
                        </a:rPr>
                        <a:t>Дефицит (-), профицит (+)</a:t>
                      </a:r>
                      <a:endParaRPr lang="ru-RU" sz="1600" b="0" strike="noStrike" spc="-1">
                        <a:latin typeface="XO Oriel"/>
                      </a:endParaRP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DFCBAB"/>
                    </a:solidFill>
                  </a:tcPr>
                </a:tc>
                <a:tc>
                  <a:txBody>
                    <a:bodyPr/>
                    <a:lstStyle/>
                    <a:p>
                      <a:pPr algn="ctr">
                        <a:lnSpc>
                          <a:spcPct val="100000"/>
                        </a:lnSpc>
                        <a:buNone/>
                      </a:pPr>
                      <a:r>
                        <a:rPr lang="ru-RU" sz="1600" b="1" strike="noStrike" spc="-1" dirty="0">
                          <a:solidFill>
                            <a:srgbClr val="184D6E"/>
                          </a:solidFill>
                          <a:latin typeface="Calibri"/>
                          <a:ea typeface="DejaVu Sans"/>
                        </a:rPr>
                        <a:t>- 229 880,7</a:t>
                      </a:r>
                      <a:endParaRPr lang="ru-RU" sz="1600" b="0" strike="noStrike" spc="-1" dirty="0">
                        <a:latin typeface="XO Oriel"/>
                      </a:endParaRP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FFBEAF"/>
                    </a:solidFill>
                  </a:tcPr>
                </a:tc>
                <a:tc>
                  <a:txBody>
                    <a:bodyPr/>
                    <a:lstStyle/>
                    <a:p>
                      <a:pPr algn="ctr">
                        <a:lnSpc>
                          <a:spcPct val="100000"/>
                        </a:lnSpc>
                        <a:buNone/>
                      </a:pPr>
                      <a:r>
                        <a:rPr lang="ru-RU" sz="1600" b="1" strike="noStrike" spc="-1" dirty="0">
                          <a:solidFill>
                            <a:srgbClr val="184D6E"/>
                          </a:solidFill>
                          <a:latin typeface="Calibri"/>
                          <a:ea typeface="DejaVu Sans"/>
                        </a:rPr>
                        <a:t>102 960,5</a:t>
                      </a:r>
                      <a:endParaRPr lang="ru-RU" sz="1600" b="0" strike="noStrike" spc="-1" dirty="0">
                        <a:latin typeface="XO Oriel"/>
                      </a:endParaRP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FFBEAF"/>
                    </a:solidFill>
                  </a:tcPr>
                </a:tc>
                <a:tc>
                  <a:txBody>
                    <a:bodyPr/>
                    <a:lstStyle/>
                    <a:p>
                      <a:pPr algn="ctr">
                        <a:lnSpc>
                          <a:spcPct val="100000"/>
                        </a:lnSpc>
                        <a:buNone/>
                      </a:pPr>
                      <a:r>
                        <a:rPr lang="en-US" sz="1600" b="1" strike="noStrike" spc="-1" dirty="0">
                          <a:solidFill>
                            <a:srgbClr val="184D6E"/>
                          </a:solidFill>
                          <a:latin typeface="Calibri"/>
                          <a:ea typeface="DejaVu Sans"/>
                        </a:rPr>
                        <a:t>-</a:t>
                      </a:r>
                      <a:endParaRPr lang="ru-RU" sz="1600" b="0" strike="noStrike" spc="-1" dirty="0">
                        <a:latin typeface="XO Oriel"/>
                      </a:endParaRP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FFBEAF"/>
                    </a:solidFill>
                  </a:tcPr>
                </a:tc>
                <a:extLst>
                  <a:ext uri="{0D108BD9-81ED-4DB2-BD59-A6C34878D82A}">
                    <a16:rowId xmlns:a16="http://schemas.microsoft.com/office/drawing/2014/main" val="10005"/>
                  </a:ext>
                </a:extLst>
              </a:tr>
              <a:tr h="1116000">
                <a:tc>
                  <a:txBody>
                    <a:bodyPr/>
                    <a:lstStyle/>
                    <a:p>
                      <a:pPr>
                        <a:lnSpc>
                          <a:spcPct val="100000"/>
                        </a:lnSpc>
                        <a:buNone/>
                      </a:pPr>
                      <a:r>
                        <a:rPr lang="ru-RU" sz="1600" b="1" strike="noStrike" spc="-1">
                          <a:solidFill>
                            <a:srgbClr val="184D6E"/>
                          </a:solidFill>
                          <a:latin typeface="Calibri"/>
                          <a:ea typeface="DejaVu Sans"/>
                        </a:rPr>
                        <a:t>Источники внутреннего финансирования дефицита районного бюджета</a:t>
                      </a:r>
                      <a:endParaRPr lang="ru-RU" sz="1600" b="0" strike="noStrike" spc="-1">
                        <a:latin typeface="XO Oriel"/>
                      </a:endParaRPr>
                    </a:p>
                  </a:txBody>
                  <a:tcPr>
                    <a:lnL w="9360">
                      <a:solidFill>
                        <a:srgbClr val="FF8021"/>
                      </a:solidFill>
                    </a:lnL>
                    <a:lnR w="9360">
                      <a:solidFill>
                        <a:srgbClr val="FF8021"/>
                      </a:solidFill>
                    </a:lnR>
                    <a:lnT w="9360">
                      <a:solidFill>
                        <a:srgbClr val="FF8021"/>
                      </a:solidFill>
                    </a:lnT>
                    <a:lnB w="9360">
                      <a:solidFill>
                        <a:srgbClr val="FF8021"/>
                      </a:solidFill>
                    </a:lnB>
                    <a:solidFill>
                      <a:srgbClr val="DFCBAB"/>
                    </a:solidFill>
                  </a:tcPr>
                </a:tc>
                <a:tc>
                  <a:txBody>
                    <a:bodyPr/>
                    <a:lstStyle/>
                    <a:p>
                      <a:pPr algn="ctr">
                        <a:lnSpc>
                          <a:spcPct val="100000"/>
                        </a:lnSpc>
                        <a:buNone/>
                      </a:pPr>
                      <a:r>
                        <a:rPr lang="ru-RU" sz="1600" b="1" strike="noStrike" spc="-1" dirty="0">
                          <a:solidFill>
                            <a:srgbClr val="184D6E"/>
                          </a:solidFill>
                          <a:latin typeface="Calibri"/>
                          <a:ea typeface="DejaVu Sans"/>
                        </a:rPr>
                        <a:t> 229  880,7</a:t>
                      </a:r>
                      <a:endParaRPr lang="ru-RU" sz="1600" b="0" strike="noStrike" spc="-1" dirty="0">
                        <a:latin typeface="XO Oriel"/>
                      </a:endParaRP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FFBEAF"/>
                    </a:solidFill>
                  </a:tcPr>
                </a:tc>
                <a:tc>
                  <a:txBody>
                    <a:bodyPr/>
                    <a:lstStyle/>
                    <a:p>
                      <a:pPr algn="ctr">
                        <a:lnSpc>
                          <a:spcPct val="100000"/>
                        </a:lnSpc>
                        <a:buNone/>
                      </a:pPr>
                      <a:r>
                        <a:rPr lang="en-US" sz="1600" b="1" strike="noStrike" spc="-1" dirty="0">
                          <a:solidFill>
                            <a:srgbClr val="184D6E"/>
                          </a:solidFill>
                          <a:latin typeface="Calibri"/>
                          <a:ea typeface="DejaVu Sans"/>
                        </a:rPr>
                        <a:t>-</a:t>
                      </a:r>
                      <a:r>
                        <a:rPr lang="ru-RU" sz="1600" b="1" strike="noStrike" spc="-1" dirty="0">
                          <a:solidFill>
                            <a:srgbClr val="184D6E"/>
                          </a:solidFill>
                          <a:latin typeface="Calibri"/>
                          <a:ea typeface="DejaVu Sans"/>
                        </a:rPr>
                        <a:t> 102 960,5</a:t>
                      </a:r>
                      <a:endParaRPr lang="ru-RU" sz="1600" b="0" strike="noStrike" spc="-1" dirty="0">
                        <a:latin typeface="XO Oriel"/>
                      </a:endParaRP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FFBEAF"/>
                    </a:solidFill>
                  </a:tcPr>
                </a:tc>
                <a:tc>
                  <a:txBody>
                    <a:bodyPr/>
                    <a:lstStyle/>
                    <a:p>
                      <a:pPr algn="ctr">
                        <a:lnSpc>
                          <a:spcPct val="100000"/>
                        </a:lnSpc>
                        <a:buNone/>
                      </a:pPr>
                      <a:r>
                        <a:rPr lang="en-US" sz="1600" b="1" strike="noStrike" spc="-1" dirty="0">
                          <a:solidFill>
                            <a:srgbClr val="184D6E"/>
                          </a:solidFill>
                          <a:latin typeface="Calibri"/>
                          <a:ea typeface="DejaVu Sans"/>
                        </a:rPr>
                        <a:t>-</a:t>
                      </a:r>
                      <a:endParaRPr lang="ru-RU" sz="1600" b="0" strike="noStrike" spc="-1" dirty="0">
                        <a:latin typeface="XO Oriel"/>
                      </a:endParaRPr>
                    </a:p>
                  </a:txBody>
                  <a:tcPr anchor="ctr">
                    <a:lnL w="9360">
                      <a:solidFill>
                        <a:srgbClr val="FF8021"/>
                      </a:solidFill>
                    </a:lnL>
                    <a:lnR w="9360">
                      <a:solidFill>
                        <a:srgbClr val="FF8021"/>
                      </a:solidFill>
                    </a:lnR>
                    <a:lnT w="9360">
                      <a:solidFill>
                        <a:srgbClr val="FF8021"/>
                      </a:solidFill>
                    </a:lnT>
                    <a:lnB w="9360">
                      <a:solidFill>
                        <a:srgbClr val="FF8021"/>
                      </a:solidFill>
                    </a:lnB>
                    <a:solidFill>
                      <a:srgbClr val="FFBEAF"/>
                    </a:solidFill>
                  </a:tcPr>
                </a:tc>
                <a:extLst>
                  <a:ext uri="{0D108BD9-81ED-4DB2-BD59-A6C34878D82A}">
                    <a16:rowId xmlns:a16="http://schemas.microsoft.com/office/drawing/2014/main" val="10006"/>
                  </a:ext>
                </a:extLst>
              </a:tr>
            </a:tbl>
          </a:graphicData>
        </a:graphic>
      </p:graphicFrame>
      <p:sp>
        <p:nvSpPr>
          <p:cNvPr id="320" name="TextBox 3"/>
          <p:cNvSpPr/>
          <p:nvPr/>
        </p:nvSpPr>
        <p:spPr>
          <a:xfrm>
            <a:off x="72360" y="44640"/>
            <a:ext cx="6478920" cy="333000"/>
          </a:xfrm>
          <a:prstGeom prst="rect">
            <a:avLst/>
          </a:prstGeom>
          <a:gradFill rotWithShape="0">
            <a:gsLst>
              <a:gs pos="28000">
                <a:srgbClr val="D2F7B5"/>
              </a:gs>
              <a:gs pos="100000">
                <a:srgbClr val="ABE67C"/>
              </a:gs>
            </a:gsLst>
            <a:lin ang="5400000"/>
          </a:gradFill>
          <a:ln>
            <a:solidFill>
              <a:srgbClr val="A7EA52"/>
            </a:solidFill>
            <a:round/>
          </a:ln>
          <a:effectLst>
            <a:outerShdw blurRad="63360" dist="50760" dir="5400000" sx="98000" sy="98000" rotWithShape="0">
              <a:srgbClr val="000000">
                <a:alpha val="20000"/>
              </a:srgbClr>
            </a:outerShdw>
          </a:effectLst>
        </p:spPr>
        <p:style>
          <a:lnRef idx="1">
            <a:schemeClr val="accent3"/>
          </a:lnRef>
          <a:fillRef idx="2">
            <a:schemeClr val="accent3"/>
          </a:fillRef>
          <a:effectRef idx="1">
            <a:schemeClr val="accent3"/>
          </a:effectRef>
          <a:fontRef idx="minor"/>
        </p:style>
        <p:txBody>
          <a:bodyPr lIns="90000" tIns="45000" rIns="90000" bIns="45000" anchor="t">
            <a:spAutoFit/>
          </a:bodyPr>
          <a:lstStyle/>
          <a:p>
            <a:pPr algn="ctr">
              <a:lnSpc>
                <a:spcPct val="100000"/>
              </a:lnSpc>
              <a:buNone/>
            </a:pPr>
            <a:r>
              <a:rPr lang="ru-RU" sz="1600" b="0" strike="noStrike" spc="-1">
                <a:solidFill>
                  <a:srgbClr val="A6A6A6"/>
                </a:solidFill>
                <a:highlight>
                  <a:srgbClr val="FF9966"/>
                </a:highlight>
                <a:latin typeface="Trebuchet MS"/>
                <a:ea typeface="DejaVu Sans"/>
              </a:rPr>
              <a:t>МУНИЦИПАЛЬНОЕ ОБРАЗОВАНИЕ ВЫСЕЛКОВСКИЙ РАЙОН</a:t>
            </a:r>
            <a:endParaRPr lang="ru-RU" sz="1600" b="0" strike="noStrike" spc="-1">
              <a:latin typeface="XO Oriel"/>
            </a:endParaRPr>
          </a:p>
        </p:txBody>
      </p:sp>
      <p:sp>
        <p:nvSpPr>
          <p:cNvPr id="321" name="TextBox 4"/>
          <p:cNvSpPr/>
          <p:nvPr/>
        </p:nvSpPr>
        <p:spPr>
          <a:xfrm>
            <a:off x="6660720" y="44640"/>
            <a:ext cx="2354040" cy="302760"/>
          </a:xfrm>
          <a:prstGeom prst="rect">
            <a:avLst/>
          </a:prstGeom>
          <a:gradFill rotWithShape="0">
            <a:gsLst>
              <a:gs pos="28000">
                <a:srgbClr val="D2F7B5"/>
              </a:gs>
              <a:gs pos="100000">
                <a:srgbClr val="ABE67C"/>
              </a:gs>
            </a:gsLst>
            <a:lin ang="5400000"/>
          </a:gradFill>
          <a:ln>
            <a:solidFill>
              <a:srgbClr val="A7EA52"/>
            </a:solidFill>
            <a:round/>
          </a:ln>
          <a:effectLst>
            <a:outerShdw blurRad="63360" dist="50760" dir="5400000" sx="98000" sy="98000" rotWithShape="0">
              <a:srgbClr val="000000">
                <a:alpha val="20000"/>
              </a:srgbClr>
            </a:outerShdw>
          </a:effectLst>
        </p:spPr>
        <p:style>
          <a:lnRef idx="1">
            <a:schemeClr val="accent3"/>
          </a:lnRef>
          <a:fillRef idx="2">
            <a:schemeClr val="accent3"/>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A6A6A6"/>
                </a:solidFill>
                <a:highlight>
                  <a:srgbClr val="FF9966"/>
                </a:highlight>
                <a:latin typeface="Trebuchet MS"/>
                <a:ea typeface="DejaVu Sans"/>
              </a:rPr>
              <a:t>2024-2026 ГОДЫ</a:t>
            </a:r>
            <a:endParaRPr lang="ru-RU" sz="1400" b="0" strike="noStrike" spc="-1">
              <a:latin typeface="XO Oriel"/>
            </a:endParaRPr>
          </a:p>
        </p:txBody>
      </p:sp>
      <p:sp>
        <p:nvSpPr>
          <p:cNvPr id="322" name="TextBox 5"/>
          <p:cNvSpPr/>
          <p:nvPr/>
        </p:nvSpPr>
        <p:spPr>
          <a:xfrm>
            <a:off x="127440" y="4860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highlight>
                  <a:srgbClr val="FF9966"/>
                </a:highlight>
                <a:latin typeface="Trebuchet MS"/>
                <a:ea typeface="DejaVu Sans"/>
              </a:rPr>
              <a:t>МУНИЦИПАЛЬНОЕ ОБРАЗОВАНИЕ ВЫСЕЛКОВСКИЙ РАЙОН</a:t>
            </a:r>
            <a:endParaRPr lang="ru-RU" sz="1400" b="0" strike="noStrike" spc="-1">
              <a:latin typeface="XO Oriel"/>
            </a:endParaRPr>
          </a:p>
        </p:txBody>
      </p:sp>
      <p:sp>
        <p:nvSpPr>
          <p:cNvPr id="323" name="TextBox 6"/>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
        <p:nvSpPr>
          <p:cNvPr id="324" name="TextBox 7"/>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25" name="Таблица 4"/>
          <p:cNvGraphicFramePr/>
          <p:nvPr>
            <p:extLst>
              <p:ext uri="{D42A27DB-BD31-4B8C-83A1-F6EECF244321}">
                <p14:modId xmlns:p14="http://schemas.microsoft.com/office/powerpoint/2010/main" val="611170197"/>
              </p:ext>
            </p:extLst>
          </p:nvPr>
        </p:nvGraphicFramePr>
        <p:xfrm>
          <a:off x="71641" y="811763"/>
          <a:ext cx="8954639" cy="5961443"/>
        </p:xfrm>
        <a:graphic>
          <a:graphicData uri="http://schemas.openxmlformats.org/drawingml/2006/table">
            <a:tbl>
              <a:tblPr/>
              <a:tblGrid>
                <a:gridCol w="3152749">
                  <a:extLst>
                    <a:ext uri="{9D8B030D-6E8A-4147-A177-3AD203B41FA5}">
                      <a16:colId xmlns:a16="http://schemas.microsoft.com/office/drawing/2014/main" val="20000"/>
                    </a:ext>
                  </a:extLst>
                </a:gridCol>
                <a:gridCol w="1100192">
                  <a:extLst>
                    <a:ext uri="{9D8B030D-6E8A-4147-A177-3AD203B41FA5}">
                      <a16:colId xmlns:a16="http://schemas.microsoft.com/office/drawing/2014/main" val="20002"/>
                    </a:ext>
                  </a:extLst>
                </a:gridCol>
                <a:gridCol w="1167950">
                  <a:extLst>
                    <a:ext uri="{9D8B030D-6E8A-4147-A177-3AD203B41FA5}">
                      <a16:colId xmlns:a16="http://schemas.microsoft.com/office/drawing/2014/main" val="20003"/>
                    </a:ext>
                  </a:extLst>
                </a:gridCol>
                <a:gridCol w="1167949">
                  <a:extLst>
                    <a:ext uri="{9D8B030D-6E8A-4147-A177-3AD203B41FA5}">
                      <a16:colId xmlns:a16="http://schemas.microsoft.com/office/drawing/2014/main" val="20004"/>
                    </a:ext>
                  </a:extLst>
                </a:gridCol>
                <a:gridCol w="1357860">
                  <a:extLst>
                    <a:ext uri="{9D8B030D-6E8A-4147-A177-3AD203B41FA5}">
                      <a16:colId xmlns:a16="http://schemas.microsoft.com/office/drawing/2014/main" val="20005"/>
                    </a:ext>
                  </a:extLst>
                </a:gridCol>
                <a:gridCol w="1007939">
                  <a:extLst>
                    <a:ext uri="{9D8B030D-6E8A-4147-A177-3AD203B41FA5}">
                      <a16:colId xmlns:a16="http://schemas.microsoft.com/office/drawing/2014/main" val="3908235053"/>
                    </a:ext>
                  </a:extLst>
                </a:gridCol>
              </a:tblGrid>
              <a:tr h="1144014">
                <a:tc>
                  <a:txBody>
                    <a:bodyPr/>
                    <a:lstStyle/>
                    <a:p>
                      <a:pPr algn="ctr">
                        <a:lnSpc>
                          <a:spcPct val="100000"/>
                        </a:lnSpc>
                        <a:buNone/>
                      </a:pPr>
                      <a:r>
                        <a:rPr lang="ru-RU" sz="1200" b="1" strike="noStrike" spc="-1" dirty="0">
                          <a:solidFill>
                            <a:srgbClr val="0070C0"/>
                          </a:solidFill>
                          <a:latin typeface="Calibri"/>
                          <a:ea typeface="DejaVu Sans"/>
                        </a:rPr>
                        <a:t>Наименование показателя</a:t>
                      </a:r>
                      <a:endParaRPr lang="ru-RU" sz="1200" b="0" strike="noStrike" spc="-1" dirty="0">
                        <a:latin typeface="XO Oriel"/>
                      </a:endParaRPr>
                    </a:p>
                  </a:txBody>
                  <a:tcPr anchor="ctr">
                    <a:lnL w="12240">
                      <a:solidFill>
                        <a:srgbClr val="FFFFFF"/>
                      </a:solidFill>
                    </a:lnL>
                    <a:lnR w="12240">
                      <a:solidFill>
                        <a:srgbClr val="FFFFFF"/>
                      </a:solidFill>
                    </a:lnR>
                    <a:lnT w="12240">
                      <a:solidFill>
                        <a:srgbClr val="FFFFFF"/>
                      </a:solidFill>
                    </a:lnT>
                    <a:lnB w="38160">
                      <a:solidFill>
                        <a:srgbClr val="FFFFFF"/>
                      </a:solidFill>
                    </a:lnB>
                    <a:gradFill rotWithShape="0">
                      <a:gsLst>
                        <a:gs pos="0">
                          <a:srgbClr val="639129"/>
                        </a:gs>
                        <a:gs pos="100000">
                          <a:srgbClr val="8DCF3B"/>
                        </a:gs>
                      </a:gsLst>
                      <a:lin ang="2700000"/>
                    </a:gradFill>
                  </a:tcPr>
                </a:tc>
                <a:tc>
                  <a:txBody>
                    <a:bodyPr/>
                    <a:lstStyle/>
                    <a:p>
                      <a:pPr algn="ctr">
                        <a:lnSpc>
                          <a:spcPct val="100000"/>
                        </a:lnSpc>
                        <a:buNone/>
                      </a:pPr>
                      <a:r>
                        <a:rPr lang="ru-RU" sz="1200" b="1" strike="noStrike" spc="-1" dirty="0">
                          <a:solidFill>
                            <a:srgbClr val="00B050"/>
                          </a:solidFill>
                          <a:latin typeface="Calibri"/>
                          <a:ea typeface="DejaVu Sans"/>
                        </a:rPr>
                        <a:t>  </a:t>
                      </a:r>
                    </a:p>
                    <a:p>
                      <a:pPr algn="ctr">
                        <a:lnSpc>
                          <a:spcPct val="100000"/>
                        </a:lnSpc>
                        <a:buNone/>
                      </a:pPr>
                      <a:r>
                        <a:rPr lang="ru-RU" sz="1200" b="1" strike="noStrike" spc="-1" dirty="0">
                          <a:solidFill>
                            <a:srgbClr val="0070C0"/>
                          </a:solidFill>
                          <a:latin typeface="Calibri"/>
                          <a:ea typeface="DejaVu Sans"/>
                        </a:rPr>
                        <a:t>Исполнено за 2023 год</a:t>
                      </a:r>
                      <a:endParaRPr lang="ru-RU" sz="1200" b="0" strike="noStrike" spc="-1" dirty="0">
                        <a:latin typeface="XO Oriel"/>
                      </a:endParaRPr>
                    </a:p>
                  </a:txBody>
                  <a:tcPr anchor="ctr">
                    <a:lnL w="12240" cap="flat" cmpd="sng" algn="ctr">
                      <a:solidFill>
                        <a:srgbClr val="FFFFFF"/>
                      </a:solidFill>
                      <a:prstDash val="solid"/>
                      <a:round/>
                      <a:headEnd type="none" w="med" len="med"/>
                      <a:tailEnd type="none" w="med" len="med"/>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gradFill rotWithShape="0">
                      <a:gsLst>
                        <a:gs pos="0">
                          <a:srgbClr val="639129"/>
                        </a:gs>
                        <a:gs pos="100000">
                          <a:srgbClr val="8DCF3B"/>
                        </a:gs>
                      </a:gsLst>
                      <a:lin ang="2700000"/>
                    </a:gradFill>
                  </a:tcPr>
                </a:tc>
                <a:tc>
                  <a:txBody>
                    <a:bodyPr/>
                    <a:lstStyle/>
                    <a:p>
                      <a:pPr algn="ctr">
                        <a:lnSpc>
                          <a:spcPct val="100000"/>
                        </a:lnSpc>
                        <a:buNone/>
                      </a:pPr>
                      <a:endParaRPr lang="ru-RU" sz="1200" b="0" strike="noStrike" spc="-1" dirty="0">
                        <a:latin typeface="XO Oriel"/>
                      </a:endParaRPr>
                    </a:p>
                    <a:p>
                      <a:pPr algn="ctr">
                        <a:lnSpc>
                          <a:spcPct val="100000"/>
                        </a:lnSpc>
                        <a:buNone/>
                      </a:pPr>
                      <a:endParaRPr lang="ru-RU" sz="1200" b="1" strike="noStrike" spc="-1" dirty="0">
                        <a:solidFill>
                          <a:srgbClr val="0070C0"/>
                        </a:solidFill>
                        <a:latin typeface="Calibri"/>
                        <a:ea typeface="DejaVu Sans"/>
                      </a:endParaRPr>
                    </a:p>
                    <a:p>
                      <a:pPr algn="ctr">
                        <a:lnSpc>
                          <a:spcPct val="100000"/>
                        </a:lnSpc>
                        <a:buNone/>
                      </a:pPr>
                      <a:endParaRPr lang="ru-RU" sz="1200" b="1" strike="noStrike" spc="-1">
                        <a:solidFill>
                          <a:srgbClr val="0070C0"/>
                        </a:solidFill>
                        <a:latin typeface="Calibri"/>
                        <a:ea typeface="DejaVu Sans"/>
                      </a:endParaRPr>
                    </a:p>
                    <a:p>
                      <a:pPr algn="ctr">
                        <a:lnSpc>
                          <a:spcPct val="100000"/>
                        </a:lnSpc>
                        <a:buNone/>
                      </a:pPr>
                      <a:r>
                        <a:rPr lang="ru-RU" sz="1200" b="1" strike="noStrike" spc="-1">
                          <a:solidFill>
                            <a:srgbClr val="0070C0"/>
                          </a:solidFill>
                          <a:latin typeface="Calibri"/>
                          <a:ea typeface="DejaVu Sans"/>
                        </a:rPr>
                        <a:t>План </a:t>
                      </a:r>
                      <a:r>
                        <a:rPr lang="ru-RU" sz="1200" b="1" strike="noStrike" spc="-1" dirty="0">
                          <a:solidFill>
                            <a:srgbClr val="0070C0"/>
                          </a:solidFill>
                          <a:latin typeface="Calibri"/>
                          <a:ea typeface="DejaVu Sans"/>
                        </a:rPr>
                        <a:t>на 2024 год</a:t>
                      </a:r>
                      <a:endParaRPr lang="ru-RU" sz="1200" b="0" strike="noStrike" spc="-1" dirty="0">
                        <a:latin typeface="XO Oriel"/>
                      </a:endParaRPr>
                    </a:p>
                  </a:txBody>
                  <a:tcPr>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gradFill rotWithShape="0">
                      <a:gsLst>
                        <a:gs pos="0">
                          <a:srgbClr val="639129"/>
                        </a:gs>
                        <a:gs pos="100000">
                          <a:srgbClr val="8DCF3B"/>
                        </a:gs>
                      </a:gsLst>
                      <a:lin ang="2700000"/>
                    </a:gradFill>
                  </a:tcPr>
                </a:tc>
                <a:tc>
                  <a:txBody>
                    <a:bodyPr/>
                    <a:lstStyle/>
                    <a:p>
                      <a:pPr algn="ctr">
                        <a:lnSpc>
                          <a:spcPct val="100000"/>
                        </a:lnSpc>
                        <a:buNone/>
                        <a:tabLst>
                          <a:tab pos="0" algn="l"/>
                        </a:tabLst>
                      </a:pPr>
                      <a:endParaRPr lang="ru-RU" sz="1200" b="0" strike="noStrike" spc="-1" dirty="0">
                        <a:latin typeface="XO Oriel"/>
                      </a:endParaRPr>
                    </a:p>
                    <a:p>
                      <a:pPr algn="ctr">
                        <a:lnSpc>
                          <a:spcPct val="100000"/>
                        </a:lnSpc>
                        <a:buNone/>
                        <a:tabLst>
                          <a:tab pos="0" algn="l"/>
                        </a:tabLst>
                      </a:pPr>
                      <a:endParaRPr lang="ru-RU" sz="1200" b="0" strike="noStrike" spc="-1" dirty="0">
                        <a:latin typeface="XO Oriel"/>
                      </a:endParaRPr>
                    </a:p>
                    <a:p>
                      <a:pPr algn="ctr">
                        <a:lnSpc>
                          <a:spcPct val="100000"/>
                        </a:lnSpc>
                        <a:buNone/>
                        <a:tabLst>
                          <a:tab pos="0" algn="l"/>
                        </a:tabLst>
                      </a:pPr>
                      <a:r>
                        <a:rPr lang="ru-RU" sz="1200" b="1" strike="noStrike" spc="-1" dirty="0">
                          <a:solidFill>
                            <a:srgbClr val="0070C0"/>
                          </a:solidFill>
                          <a:latin typeface="Calibri"/>
                          <a:ea typeface="DejaVu Sans"/>
                        </a:rPr>
                        <a:t>Исполнено за 2024 год</a:t>
                      </a:r>
                      <a:endParaRPr lang="ru-RU" sz="1200" b="0" strike="noStrike" spc="-1" dirty="0">
                        <a:latin typeface="XO Oriel"/>
                      </a:endParaRPr>
                    </a:p>
                    <a:p>
                      <a:pPr algn="ctr">
                        <a:lnSpc>
                          <a:spcPct val="100000"/>
                        </a:lnSpc>
                        <a:buNone/>
                        <a:tabLst>
                          <a:tab pos="0" algn="l"/>
                        </a:tabLst>
                      </a:pPr>
                      <a:endParaRPr lang="ru-RU" sz="1200" b="0" strike="noStrike" spc="-1" dirty="0">
                        <a:latin typeface="XO Oriel"/>
                      </a:endParaRPr>
                    </a:p>
                  </a:txBody>
                  <a:tcPr>
                    <a:lnL w="12240" cap="flat" cmpd="sng" algn="ctr">
                      <a:solidFill>
                        <a:srgbClr val="FFFFFF"/>
                      </a:solidFill>
                      <a:prstDash val="solid"/>
                      <a:round/>
                      <a:headEnd type="none" w="med" len="med"/>
                      <a:tailEnd type="none" w="med" len="med"/>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gradFill rotWithShape="0">
                      <a:gsLst>
                        <a:gs pos="0">
                          <a:srgbClr val="639129"/>
                        </a:gs>
                        <a:gs pos="100000">
                          <a:srgbClr val="8DCF3B"/>
                        </a:gs>
                      </a:gsLst>
                      <a:lin ang="2700000"/>
                    </a:gradFill>
                  </a:tcPr>
                </a:tc>
                <a:tc>
                  <a:txBody>
                    <a:bodyPr/>
                    <a:lstStyle/>
                    <a:p>
                      <a:pPr algn="ctr">
                        <a:lnSpc>
                          <a:spcPct val="100000"/>
                        </a:lnSpc>
                        <a:buNone/>
                        <a:tabLst>
                          <a:tab pos="0" algn="l"/>
                        </a:tabLst>
                      </a:pPr>
                      <a:endParaRPr lang="ru-RU" sz="1200" b="0" strike="noStrike" spc="-1" dirty="0">
                        <a:latin typeface="XO Oriel"/>
                      </a:endParaRPr>
                    </a:p>
                    <a:p>
                      <a:pPr algn="ctr">
                        <a:lnSpc>
                          <a:spcPct val="100000"/>
                        </a:lnSpc>
                        <a:buNone/>
                        <a:tabLst>
                          <a:tab pos="0" algn="l"/>
                        </a:tabLst>
                      </a:pPr>
                      <a:endParaRPr lang="ru-RU" sz="1200" b="0" strike="noStrike" spc="-1" dirty="0">
                        <a:latin typeface="XO Oriel"/>
                      </a:endParaRPr>
                    </a:p>
                    <a:p>
                      <a:pPr algn="ctr">
                        <a:lnSpc>
                          <a:spcPct val="100000"/>
                        </a:lnSpc>
                        <a:buNone/>
                        <a:tabLst>
                          <a:tab pos="0" algn="l"/>
                        </a:tabLst>
                      </a:pPr>
                      <a:r>
                        <a:rPr lang="ru-RU" sz="1200" b="1" strike="noStrike" spc="-1" dirty="0">
                          <a:solidFill>
                            <a:srgbClr val="0070C0"/>
                          </a:solidFill>
                          <a:latin typeface="Calibri"/>
                          <a:ea typeface="DejaVu Sans"/>
                        </a:rPr>
                        <a:t>Динамика 2024год/2023год, %</a:t>
                      </a:r>
                      <a:endParaRPr lang="ru-RU" sz="1200" b="0" strike="noStrike" spc="-1" dirty="0">
                        <a:latin typeface="XO Oriel"/>
                      </a:endParaRPr>
                    </a:p>
                    <a:p>
                      <a:pPr algn="ctr">
                        <a:lnSpc>
                          <a:spcPct val="100000"/>
                        </a:lnSpc>
                        <a:buNone/>
                        <a:tabLst>
                          <a:tab pos="0" algn="l"/>
                        </a:tabLst>
                      </a:pPr>
                      <a:endParaRPr lang="ru-RU" sz="1200" b="0" strike="noStrike" spc="-1" dirty="0">
                        <a:latin typeface="XO Oriel"/>
                      </a:endParaRPr>
                    </a:p>
                  </a:txBody>
                  <a:tcPr>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38160">
                      <a:solidFill>
                        <a:srgbClr val="FFFFFF"/>
                      </a:solidFill>
                    </a:lnB>
                    <a:gradFill rotWithShape="0">
                      <a:gsLst>
                        <a:gs pos="0">
                          <a:srgbClr val="639129"/>
                        </a:gs>
                        <a:gs pos="100000">
                          <a:srgbClr val="8DCF3B"/>
                        </a:gs>
                      </a:gsLst>
                      <a:lin ang="270000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r>
                        <a:rPr lang="ru-RU" sz="1200" b="1" strike="noStrike" spc="-1" dirty="0">
                          <a:solidFill>
                            <a:srgbClr val="0070C0"/>
                          </a:solidFill>
                          <a:latin typeface="Calibri"/>
                          <a:ea typeface="+mn-ea"/>
                        </a:rPr>
                        <a:t> </a:t>
                      </a:r>
                    </a:p>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endParaRPr lang="ru-RU" sz="1200" b="1" strike="noStrike" spc="-1" dirty="0">
                        <a:solidFill>
                          <a:srgbClr val="0070C0"/>
                        </a:solidFill>
                        <a:latin typeface="Calibri"/>
                        <a:ea typeface="+mn-ea"/>
                      </a:endParaRPr>
                    </a:p>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r>
                        <a:rPr lang="ru-RU" sz="1200" b="1" strike="noStrike" spc="-1" dirty="0">
                          <a:solidFill>
                            <a:srgbClr val="0070C0"/>
                          </a:solidFill>
                          <a:latin typeface="Calibri"/>
                          <a:ea typeface="+mn-ea"/>
                        </a:rPr>
                        <a:t>Исполнение плана ,%</a:t>
                      </a:r>
                      <a:endParaRPr lang="ru-RU" sz="1200" b="0" strike="noStrike" spc="-1" dirty="0">
                        <a:latin typeface="XO Oriel"/>
                      </a:endParaRPr>
                    </a:p>
                    <a:p>
                      <a:pPr algn="ctr">
                        <a:lnSpc>
                          <a:spcPct val="100000"/>
                        </a:lnSpc>
                        <a:buNone/>
                        <a:tabLst>
                          <a:tab pos="0" algn="l"/>
                        </a:tabLst>
                      </a:pPr>
                      <a:endParaRPr lang="ru-RU" sz="1200" b="0" strike="noStrike" spc="-1" dirty="0">
                        <a:latin typeface="XO Oriel"/>
                      </a:endParaRPr>
                    </a:p>
                  </a:txBody>
                  <a:tcPr>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gradFill rotWithShape="0">
                      <a:gsLst>
                        <a:gs pos="0">
                          <a:srgbClr val="639129"/>
                        </a:gs>
                        <a:gs pos="100000">
                          <a:srgbClr val="8DCF3B"/>
                        </a:gs>
                      </a:gsLst>
                      <a:lin ang="2700000"/>
                    </a:gradFill>
                  </a:tcPr>
                </a:tc>
                <a:extLst>
                  <a:ext uri="{0D108BD9-81ED-4DB2-BD59-A6C34878D82A}">
                    <a16:rowId xmlns:a16="http://schemas.microsoft.com/office/drawing/2014/main" val="10000"/>
                  </a:ext>
                </a:extLst>
              </a:tr>
              <a:tr h="265363">
                <a:tc>
                  <a:txBody>
                    <a:bodyPr/>
                    <a:lstStyle/>
                    <a:p>
                      <a:pPr>
                        <a:lnSpc>
                          <a:spcPct val="100000"/>
                        </a:lnSpc>
                        <a:buNone/>
                      </a:pPr>
                      <a:r>
                        <a:rPr lang="ru-RU" sz="1050" b="0" strike="noStrike" spc="-1" dirty="0">
                          <a:solidFill>
                            <a:srgbClr val="000000"/>
                          </a:solidFill>
                          <a:latin typeface="Calibri"/>
                          <a:ea typeface="DejaVu Sans"/>
                        </a:rPr>
                        <a:t>Налог на прибыль организаций</a:t>
                      </a:r>
                      <a:endParaRPr lang="ru-RU" sz="1050" b="0" strike="noStrike" spc="-1" dirty="0">
                        <a:latin typeface="XO Oriel"/>
                      </a:endParaRPr>
                    </a:p>
                  </a:txBody>
                  <a:tcPr>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4 669,8</a:t>
                      </a:r>
                    </a:p>
                  </a:txBody>
                  <a:tcPr marL="17640" marR="17640" anchor="ctr">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tc>
                  <a:txBody>
                    <a:bodyPr/>
                    <a:lstStyle/>
                    <a:p>
                      <a:pPr marL="36360" algn="ctr">
                        <a:lnSpc>
                          <a:spcPct val="100000"/>
                        </a:lnSpc>
                        <a:buNone/>
                      </a:pPr>
                      <a:r>
                        <a:rPr lang="ru-RU" sz="1050" b="0" strike="noStrike" spc="-1" dirty="0">
                          <a:latin typeface="XO Oriel"/>
                        </a:rPr>
                        <a:t>4 200,0</a:t>
                      </a:r>
                    </a:p>
                  </a:txBody>
                  <a:tcPr marL="17640" marR="17640" anchor="ctr">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4 755,4</a:t>
                      </a:r>
                    </a:p>
                  </a:txBody>
                  <a:tcPr marL="17640" marR="17640" anchor="ctr">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tc>
                  <a:txBody>
                    <a:bodyPr/>
                    <a:lstStyle/>
                    <a:p>
                      <a:pPr marL="36360" algn="ctr">
                        <a:lnSpc>
                          <a:spcPct val="100000"/>
                        </a:lnSpc>
                        <a:buNone/>
                      </a:pPr>
                      <a:r>
                        <a:rPr lang="ru-RU" sz="1050" b="0" strike="noStrike" spc="-1" dirty="0">
                          <a:latin typeface="XO Oriel"/>
                        </a:rPr>
                        <a:t>101,8</a:t>
                      </a:r>
                    </a:p>
                  </a:txBody>
                  <a:tcPr marL="17640" marR="17640" anchor="ctr">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113,2</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extLst>
                  <a:ext uri="{0D108BD9-81ED-4DB2-BD59-A6C34878D82A}">
                    <a16:rowId xmlns:a16="http://schemas.microsoft.com/office/drawing/2014/main" val="10002"/>
                  </a:ext>
                </a:extLst>
              </a:tr>
              <a:tr h="326241">
                <a:tc>
                  <a:txBody>
                    <a:bodyPr/>
                    <a:lstStyle/>
                    <a:p>
                      <a:pPr>
                        <a:lnSpc>
                          <a:spcPct val="100000"/>
                        </a:lnSpc>
                        <a:buNone/>
                      </a:pPr>
                      <a:r>
                        <a:rPr lang="ru-RU" sz="1050" b="0" strike="noStrike" spc="-1">
                          <a:solidFill>
                            <a:srgbClr val="000000"/>
                          </a:solidFill>
                          <a:latin typeface="Calibri"/>
                          <a:ea typeface="DejaVu Sans"/>
                        </a:rPr>
                        <a:t>Налог на доходы физических лиц</a:t>
                      </a:r>
                      <a:endParaRPr lang="ru-RU" sz="1050" b="0" strike="noStrike" spc="-1">
                        <a:latin typeface="XO Orie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518 786,4</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tc>
                  <a:txBody>
                    <a:bodyPr/>
                    <a:lstStyle/>
                    <a:p>
                      <a:pPr marL="36360" algn="ctr">
                        <a:lnSpc>
                          <a:spcPct val="100000"/>
                        </a:lnSpc>
                        <a:buNone/>
                      </a:pPr>
                      <a:r>
                        <a:rPr lang="ru-RU" sz="1050" b="0" strike="noStrike" spc="-1" dirty="0">
                          <a:latin typeface="XO Oriel"/>
                        </a:rPr>
                        <a:t>486 267,2</a:t>
                      </a:r>
                    </a:p>
                  </a:txBody>
                  <a:tcPr marL="17640" marR="17640" anchor="ctr">
                    <a:lnL w="12240">
                      <a:solidFill>
                        <a:srgbClr val="FFFFFF"/>
                      </a:solidFill>
                    </a:lnL>
                    <a:lnR w="12240">
                      <a:solidFill>
                        <a:srgbClr val="FFFFFF"/>
                      </a:solidFill>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596 790,1</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tc>
                  <a:txBody>
                    <a:bodyPr/>
                    <a:lstStyle/>
                    <a:p>
                      <a:pPr marL="36360" algn="ctr">
                        <a:lnSpc>
                          <a:spcPct val="100000"/>
                        </a:lnSpc>
                        <a:buNone/>
                      </a:pPr>
                      <a:r>
                        <a:rPr lang="ru-RU" sz="1050" b="0" strike="noStrike" spc="-1" dirty="0">
                          <a:latin typeface="XO Oriel"/>
                        </a:rPr>
                        <a:t>115,0</a:t>
                      </a:r>
                    </a:p>
                  </a:txBody>
                  <a:tcPr marL="17640" marR="17640" anchor="ctr">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122,7</a:t>
                      </a:r>
                    </a:p>
                  </a:txBody>
                  <a:tcPr marL="17640" marR="17640" anchor="ctr">
                    <a:lnL w="12240">
                      <a:solidFill>
                        <a:srgbClr val="FFFFFF"/>
                      </a:solidFill>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extLst>
                  <a:ext uri="{0D108BD9-81ED-4DB2-BD59-A6C34878D82A}">
                    <a16:rowId xmlns:a16="http://schemas.microsoft.com/office/drawing/2014/main" val="10003"/>
                  </a:ext>
                </a:extLst>
              </a:tr>
              <a:tr h="265363">
                <a:tc>
                  <a:txBody>
                    <a:bodyPr/>
                    <a:lstStyle/>
                    <a:p>
                      <a:pPr>
                        <a:lnSpc>
                          <a:spcPct val="100000"/>
                        </a:lnSpc>
                        <a:buNone/>
                      </a:pPr>
                      <a:r>
                        <a:rPr lang="ru-RU" sz="1050" b="0" strike="noStrike" spc="-1">
                          <a:solidFill>
                            <a:srgbClr val="000000"/>
                          </a:solidFill>
                          <a:latin typeface="Calibri"/>
                          <a:ea typeface="DejaVu Sans"/>
                        </a:rPr>
                        <a:t>Акцизы на нефтепродукты</a:t>
                      </a:r>
                      <a:endParaRPr lang="ru-RU" sz="1050" b="0" strike="noStrike" spc="-1">
                        <a:latin typeface="XO Orie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380,0</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tc>
                  <a:txBody>
                    <a:bodyPr/>
                    <a:lstStyle/>
                    <a:p>
                      <a:pPr marL="36360" algn="ctr">
                        <a:lnSpc>
                          <a:spcPct val="100000"/>
                        </a:lnSpc>
                        <a:buNone/>
                      </a:pPr>
                      <a:r>
                        <a:rPr lang="ru-RU" sz="1050" b="0" strike="noStrike" spc="-1" dirty="0">
                          <a:latin typeface="XO Oriel"/>
                        </a:rPr>
                        <a:t>356,2</a:t>
                      </a:r>
                    </a:p>
                  </a:txBody>
                  <a:tcPr marL="17640" marR="17640" anchor="ctr">
                    <a:lnL w="12240">
                      <a:solidFill>
                        <a:srgbClr val="FFFFFF"/>
                      </a:solidFill>
                    </a:lnL>
                    <a:lnR w="12240">
                      <a:solidFill>
                        <a:srgbClr val="FFFFFF"/>
                      </a:solidFill>
                    </a:lnR>
                    <a:lnT w="12240">
                      <a:solidFill>
                        <a:srgbClr val="FFFFFF"/>
                      </a:solidFill>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382,1</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tc>
                  <a:txBody>
                    <a:bodyPr/>
                    <a:lstStyle/>
                    <a:p>
                      <a:pPr marL="36360" algn="ctr">
                        <a:lnSpc>
                          <a:spcPct val="100000"/>
                        </a:lnSpc>
                        <a:buNone/>
                      </a:pPr>
                      <a:r>
                        <a:rPr lang="ru-RU" sz="1050" b="0" strike="noStrike" spc="-1" dirty="0">
                          <a:latin typeface="XO Oriel"/>
                        </a:rPr>
                        <a:t>100,6</a:t>
                      </a:r>
                    </a:p>
                  </a:txBody>
                  <a:tcPr marL="17640" marR="17640" anchor="ctr">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107,3</a:t>
                      </a:r>
                    </a:p>
                  </a:txBody>
                  <a:tcPr marL="17640" marR="17640" anchor="ctr">
                    <a:lnL w="12240">
                      <a:solidFill>
                        <a:srgbClr val="FFFFFF"/>
                      </a:solidFill>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extLst>
                  <a:ext uri="{0D108BD9-81ED-4DB2-BD59-A6C34878D82A}">
                    <a16:rowId xmlns:a16="http://schemas.microsoft.com/office/drawing/2014/main" val="10004"/>
                  </a:ext>
                </a:extLst>
              </a:tr>
              <a:tr h="465988">
                <a:tc>
                  <a:txBody>
                    <a:bodyPr/>
                    <a:lstStyle/>
                    <a:p>
                      <a:pPr>
                        <a:lnSpc>
                          <a:spcPct val="100000"/>
                        </a:lnSpc>
                        <a:buNone/>
                      </a:pPr>
                      <a:r>
                        <a:rPr lang="ru-RU" sz="1050" b="0" strike="noStrike" spc="-1">
                          <a:solidFill>
                            <a:srgbClr val="000000"/>
                          </a:solidFill>
                          <a:latin typeface="Calibri"/>
                          <a:ea typeface="DejaVu Sans"/>
                        </a:rPr>
                        <a:t>Налог, взимаемый в связи с применением упрощенной системы</a:t>
                      </a:r>
                      <a:endParaRPr lang="ru-RU" sz="1050" b="0" strike="noStrike" spc="-1">
                        <a:latin typeface="XO Orie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137 814,7</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tc>
                  <a:txBody>
                    <a:bodyPr/>
                    <a:lstStyle/>
                    <a:p>
                      <a:pPr marL="36360" algn="ctr">
                        <a:lnSpc>
                          <a:spcPct val="100000"/>
                        </a:lnSpc>
                        <a:buNone/>
                      </a:pPr>
                      <a:r>
                        <a:rPr lang="ru-RU" sz="1050" b="0" strike="noStrike" spc="-1" dirty="0">
                          <a:latin typeface="XO Oriel"/>
                        </a:rPr>
                        <a:t>154 000,0</a:t>
                      </a:r>
                    </a:p>
                  </a:txBody>
                  <a:tcPr marL="17640" marR="17640" anchor="ctr">
                    <a:lnL w="12240">
                      <a:solidFill>
                        <a:srgbClr val="FFFFFF"/>
                      </a:solidFill>
                    </a:lnL>
                    <a:lnR w="12240">
                      <a:solidFill>
                        <a:srgbClr val="FFFFFF"/>
                      </a:solidFill>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167 064,4</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tc>
                  <a:txBody>
                    <a:bodyPr/>
                    <a:lstStyle/>
                    <a:p>
                      <a:pPr marL="36360" algn="ctr">
                        <a:lnSpc>
                          <a:spcPct val="100000"/>
                        </a:lnSpc>
                        <a:buNone/>
                      </a:pPr>
                      <a:r>
                        <a:rPr lang="ru-RU" sz="1050" b="0" strike="noStrike" spc="-1" dirty="0">
                          <a:latin typeface="XO Oriel"/>
                        </a:rPr>
                        <a:t>121,1</a:t>
                      </a:r>
                    </a:p>
                  </a:txBody>
                  <a:tcPr marL="17640" marR="17640" anchor="ctr">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108,5</a:t>
                      </a:r>
                    </a:p>
                  </a:txBody>
                  <a:tcPr marL="17640" marR="17640" anchor="ctr">
                    <a:lnL w="12240">
                      <a:solidFill>
                        <a:srgbClr val="FFFFFF"/>
                      </a:solidFill>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extLst>
                  <a:ext uri="{0D108BD9-81ED-4DB2-BD59-A6C34878D82A}">
                    <a16:rowId xmlns:a16="http://schemas.microsoft.com/office/drawing/2014/main" val="10005"/>
                  </a:ext>
                </a:extLst>
              </a:tr>
              <a:tr h="273259">
                <a:tc>
                  <a:txBody>
                    <a:bodyPr/>
                    <a:lstStyle/>
                    <a:p>
                      <a:pPr>
                        <a:lnSpc>
                          <a:spcPct val="100000"/>
                        </a:lnSpc>
                        <a:buNone/>
                      </a:pPr>
                      <a:r>
                        <a:rPr lang="ru-RU" sz="1050" b="0" strike="noStrike" spc="-1">
                          <a:solidFill>
                            <a:srgbClr val="000000"/>
                          </a:solidFill>
                          <a:latin typeface="Calibri"/>
                          <a:ea typeface="DejaVu Sans"/>
                        </a:rPr>
                        <a:t>Единый сельскохозяйственный налог</a:t>
                      </a:r>
                      <a:endParaRPr lang="ru-RU" sz="1050" b="0" strike="noStrike" spc="-1">
                        <a:latin typeface="XO Orie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341 976,2</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tc>
                  <a:txBody>
                    <a:bodyPr/>
                    <a:lstStyle/>
                    <a:p>
                      <a:pPr marL="36360" algn="ctr">
                        <a:lnSpc>
                          <a:spcPct val="100000"/>
                        </a:lnSpc>
                        <a:buNone/>
                      </a:pPr>
                      <a:r>
                        <a:rPr lang="ru-RU" sz="1050" b="0" strike="noStrike" spc="-1" dirty="0">
                          <a:latin typeface="XO Oriel"/>
                        </a:rPr>
                        <a:t>271 569,6</a:t>
                      </a:r>
                    </a:p>
                  </a:txBody>
                  <a:tcPr marL="17640" marR="17640" anchor="ctr">
                    <a:lnL w="12240">
                      <a:solidFill>
                        <a:srgbClr val="FFFFFF"/>
                      </a:solidFill>
                    </a:lnL>
                    <a:lnR w="12240">
                      <a:solidFill>
                        <a:srgbClr val="FFFFFF"/>
                      </a:solidFill>
                    </a:lnR>
                    <a:lnT w="12240">
                      <a:solidFill>
                        <a:srgbClr val="FFFFFF"/>
                      </a:solidFill>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321 210,9</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tc>
                  <a:txBody>
                    <a:bodyPr/>
                    <a:lstStyle/>
                    <a:p>
                      <a:pPr marL="36360" algn="ctr">
                        <a:lnSpc>
                          <a:spcPct val="100000"/>
                        </a:lnSpc>
                        <a:buNone/>
                      </a:pPr>
                      <a:r>
                        <a:rPr lang="ru-RU" sz="1050" b="0" strike="noStrike" spc="-1" dirty="0">
                          <a:latin typeface="XO Oriel"/>
                        </a:rPr>
                        <a:t>93,9</a:t>
                      </a:r>
                    </a:p>
                  </a:txBody>
                  <a:tcPr marL="17640" marR="17640" anchor="ctr">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118,3</a:t>
                      </a:r>
                    </a:p>
                  </a:txBody>
                  <a:tcPr marL="17640" marR="17640" anchor="ctr">
                    <a:lnL w="12240">
                      <a:solidFill>
                        <a:srgbClr val="FFFFFF"/>
                      </a:solidFill>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extLst>
                  <a:ext uri="{0D108BD9-81ED-4DB2-BD59-A6C34878D82A}">
                    <a16:rowId xmlns:a16="http://schemas.microsoft.com/office/drawing/2014/main" val="10006"/>
                  </a:ext>
                </a:extLst>
              </a:tr>
              <a:tr h="475096">
                <a:tc>
                  <a:txBody>
                    <a:bodyPr/>
                    <a:lstStyle/>
                    <a:p>
                      <a:pPr>
                        <a:lnSpc>
                          <a:spcPct val="100000"/>
                        </a:lnSpc>
                        <a:buNone/>
                      </a:pPr>
                      <a:r>
                        <a:rPr lang="ru-RU" sz="1050" b="0" strike="noStrike" spc="-1">
                          <a:solidFill>
                            <a:srgbClr val="000000"/>
                          </a:solidFill>
                          <a:latin typeface="Calibri"/>
                          <a:ea typeface="DejaVu Sans"/>
                        </a:rPr>
                        <a:t>Налог, применяемый в связи с применением патентной системы</a:t>
                      </a:r>
                      <a:endParaRPr lang="ru-RU" sz="1050" b="0" strike="noStrike" spc="-1">
                        <a:latin typeface="XO Orie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10 163,0</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tc>
                  <a:txBody>
                    <a:bodyPr/>
                    <a:lstStyle/>
                    <a:p>
                      <a:pPr marL="36360" algn="ctr">
                        <a:lnSpc>
                          <a:spcPct val="100000"/>
                        </a:lnSpc>
                        <a:buNone/>
                      </a:pPr>
                      <a:r>
                        <a:rPr lang="ru-RU" sz="1050" b="0" strike="noStrike" spc="-1" dirty="0">
                          <a:latin typeface="XO Oriel"/>
                        </a:rPr>
                        <a:t>18 000,0</a:t>
                      </a:r>
                    </a:p>
                  </a:txBody>
                  <a:tcPr marL="17640" marR="17640" anchor="ctr">
                    <a:lnL w="12240">
                      <a:solidFill>
                        <a:srgbClr val="FFFFFF"/>
                      </a:solidFill>
                    </a:lnL>
                    <a:lnR w="12240">
                      <a:solidFill>
                        <a:srgbClr val="FFFFFF"/>
                      </a:solidFill>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21 685,5</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tc>
                  <a:txBody>
                    <a:bodyPr/>
                    <a:lstStyle/>
                    <a:p>
                      <a:pPr marL="36360" algn="ctr">
                        <a:lnSpc>
                          <a:spcPct val="100000"/>
                        </a:lnSpc>
                        <a:buNone/>
                      </a:pPr>
                      <a:r>
                        <a:rPr lang="ru-RU" sz="1050" b="0" strike="noStrike" spc="-1" dirty="0">
                          <a:latin typeface="XO Oriel"/>
                        </a:rPr>
                        <a:t>213,4</a:t>
                      </a:r>
                    </a:p>
                  </a:txBody>
                  <a:tcPr marL="17640" marR="17640" anchor="ctr">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120,5</a:t>
                      </a:r>
                    </a:p>
                  </a:txBody>
                  <a:tcPr marL="17640" marR="17640" anchor="ctr">
                    <a:lnL w="12240">
                      <a:solidFill>
                        <a:srgbClr val="FFFFFF"/>
                      </a:solidFill>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extLst>
                  <a:ext uri="{0D108BD9-81ED-4DB2-BD59-A6C34878D82A}">
                    <a16:rowId xmlns:a16="http://schemas.microsoft.com/office/drawing/2014/main" val="10007"/>
                  </a:ext>
                </a:extLst>
              </a:tr>
              <a:tr h="265363">
                <a:tc>
                  <a:txBody>
                    <a:bodyPr/>
                    <a:lstStyle/>
                    <a:p>
                      <a:pPr>
                        <a:lnSpc>
                          <a:spcPct val="100000"/>
                        </a:lnSpc>
                        <a:buNone/>
                      </a:pPr>
                      <a:r>
                        <a:rPr lang="ru-RU" sz="1050" b="0" strike="noStrike" spc="-1">
                          <a:solidFill>
                            <a:srgbClr val="000000"/>
                          </a:solidFill>
                          <a:latin typeface="Calibri"/>
                          <a:ea typeface="DejaVu Sans"/>
                        </a:rPr>
                        <a:t>Налог на имущество организаций</a:t>
                      </a:r>
                      <a:endParaRPr lang="ru-RU" sz="1050" b="0" strike="noStrike" spc="-1">
                        <a:latin typeface="XO Orie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8 388,1</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tc>
                  <a:txBody>
                    <a:bodyPr/>
                    <a:lstStyle/>
                    <a:p>
                      <a:pPr marL="36360" algn="ctr">
                        <a:lnSpc>
                          <a:spcPct val="100000"/>
                        </a:lnSpc>
                        <a:buNone/>
                      </a:pPr>
                      <a:r>
                        <a:rPr lang="ru-RU" sz="1050" b="0" strike="noStrike" spc="-1" dirty="0">
                          <a:latin typeface="XO Oriel"/>
                        </a:rPr>
                        <a:t>7 150,0</a:t>
                      </a:r>
                    </a:p>
                  </a:txBody>
                  <a:tcPr marL="17640" marR="17640" anchor="ctr">
                    <a:lnL w="12240">
                      <a:solidFill>
                        <a:srgbClr val="FFFFFF"/>
                      </a:solidFill>
                    </a:lnL>
                    <a:lnR w="12240">
                      <a:solidFill>
                        <a:srgbClr val="FFFFFF"/>
                      </a:solidFill>
                    </a:lnR>
                    <a:lnT w="12240">
                      <a:solidFill>
                        <a:srgbClr val="FFFFFF"/>
                      </a:solidFill>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9 238,2</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tc>
                  <a:txBody>
                    <a:bodyPr/>
                    <a:lstStyle/>
                    <a:p>
                      <a:pPr marL="36360" algn="ctr">
                        <a:lnSpc>
                          <a:spcPct val="100000"/>
                        </a:lnSpc>
                        <a:buNone/>
                      </a:pPr>
                      <a:r>
                        <a:rPr lang="ru-RU" sz="1050" b="0" strike="noStrike" spc="-1" dirty="0">
                          <a:latin typeface="XO Oriel"/>
                        </a:rPr>
                        <a:t>110,1</a:t>
                      </a:r>
                    </a:p>
                  </a:txBody>
                  <a:tcPr marL="17640" marR="17640" anchor="ctr">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129,2</a:t>
                      </a:r>
                    </a:p>
                  </a:txBody>
                  <a:tcPr marL="17640" marR="17640" anchor="ctr">
                    <a:lnL w="12240">
                      <a:solidFill>
                        <a:srgbClr val="FFFFFF"/>
                      </a:solidFill>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extLst>
                  <a:ext uri="{0D108BD9-81ED-4DB2-BD59-A6C34878D82A}">
                    <a16:rowId xmlns:a16="http://schemas.microsoft.com/office/drawing/2014/main" val="10008"/>
                  </a:ext>
                </a:extLst>
              </a:tr>
              <a:tr h="265363">
                <a:tc>
                  <a:txBody>
                    <a:bodyPr/>
                    <a:lstStyle/>
                    <a:p>
                      <a:pPr>
                        <a:lnSpc>
                          <a:spcPct val="100000"/>
                        </a:lnSpc>
                        <a:buNone/>
                      </a:pPr>
                      <a:r>
                        <a:rPr lang="ru-RU" sz="1050" b="0" strike="noStrike" spc="-1">
                          <a:solidFill>
                            <a:srgbClr val="000000"/>
                          </a:solidFill>
                          <a:latin typeface="Calibri"/>
                          <a:ea typeface="DejaVu Sans"/>
                        </a:rPr>
                        <a:t>Государственная пошлина</a:t>
                      </a:r>
                      <a:endParaRPr lang="ru-RU" sz="1050" b="0" strike="noStrike" spc="-1">
                        <a:latin typeface="XO Orie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6 576,8</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tc>
                  <a:txBody>
                    <a:bodyPr/>
                    <a:lstStyle/>
                    <a:p>
                      <a:pPr marL="36360" algn="ctr">
                        <a:lnSpc>
                          <a:spcPct val="100000"/>
                        </a:lnSpc>
                        <a:buNone/>
                      </a:pPr>
                      <a:r>
                        <a:rPr lang="ru-RU" sz="1050" b="0" strike="noStrike" spc="-1" dirty="0">
                          <a:latin typeface="XO Oriel"/>
                        </a:rPr>
                        <a:t>6 700,0</a:t>
                      </a:r>
                    </a:p>
                  </a:txBody>
                  <a:tcPr marL="17640" marR="17640" anchor="ctr">
                    <a:lnL w="12240">
                      <a:solidFill>
                        <a:srgbClr val="FFFFFF"/>
                      </a:solidFill>
                    </a:lnL>
                    <a:lnR w="12240">
                      <a:solidFill>
                        <a:srgbClr val="FFFFFF"/>
                      </a:solidFill>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13 084,8</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tc>
                  <a:txBody>
                    <a:bodyPr/>
                    <a:lstStyle/>
                    <a:p>
                      <a:pPr marL="36360" algn="ctr">
                        <a:lnSpc>
                          <a:spcPct val="100000"/>
                        </a:lnSpc>
                        <a:buNone/>
                      </a:pPr>
                      <a:r>
                        <a:rPr lang="ru-RU" sz="1050" b="0" strike="noStrike" spc="-1" dirty="0">
                          <a:latin typeface="XO Oriel"/>
                        </a:rPr>
                        <a:t>199,0</a:t>
                      </a:r>
                    </a:p>
                  </a:txBody>
                  <a:tcPr marL="17640" marR="17640" anchor="ctr">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195,3</a:t>
                      </a:r>
                    </a:p>
                  </a:txBody>
                  <a:tcPr marL="17640" marR="17640" anchor="ctr">
                    <a:lnL w="12240">
                      <a:solidFill>
                        <a:srgbClr val="FFFFFF"/>
                      </a:solidFill>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extLst>
                  <a:ext uri="{0D108BD9-81ED-4DB2-BD59-A6C34878D82A}">
                    <a16:rowId xmlns:a16="http://schemas.microsoft.com/office/drawing/2014/main" val="10009"/>
                  </a:ext>
                </a:extLst>
              </a:tr>
              <a:tr h="434230">
                <a:tc>
                  <a:txBody>
                    <a:bodyPr/>
                    <a:lstStyle/>
                    <a:p>
                      <a:pPr>
                        <a:lnSpc>
                          <a:spcPct val="100000"/>
                        </a:lnSpc>
                        <a:buNone/>
                      </a:pPr>
                      <a:r>
                        <a:rPr lang="ru-RU" sz="1050" b="0" strike="noStrike" spc="-1">
                          <a:solidFill>
                            <a:srgbClr val="000000"/>
                          </a:solidFill>
                          <a:latin typeface="Calibri"/>
                          <a:ea typeface="DejaVu Sans"/>
                        </a:rPr>
                        <a:t>Доходы, получаемые в виде арендной платы за землю</a:t>
                      </a:r>
                      <a:endParaRPr lang="ru-RU" sz="1050" b="0" strike="noStrike" spc="-1">
                        <a:latin typeface="XO Orie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94 713,3</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tc>
                  <a:txBody>
                    <a:bodyPr/>
                    <a:lstStyle/>
                    <a:p>
                      <a:pPr marL="36360" algn="ctr">
                        <a:lnSpc>
                          <a:spcPct val="100000"/>
                        </a:lnSpc>
                        <a:buNone/>
                      </a:pPr>
                      <a:r>
                        <a:rPr lang="ru-RU" sz="1050" b="0" strike="noStrike" spc="-1" dirty="0">
                          <a:latin typeface="XO Oriel"/>
                        </a:rPr>
                        <a:t>70 145,0</a:t>
                      </a:r>
                    </a:p>
                  </a:txBody>
                  <a:tcPr marL="17640" marR="17640" anchor="ctr">
                    <a:lnL w="12240">
                      <a:solidFill>
                        <a:srgbClr val="FFFFFF"/>
                      </a:solidFill>
                    </a:lnL>
                    <a:lnR w="12240">
                      <a:solidFill>
                        <a:srgbClr val="FFFFFF"/>
                      </a:solidFill>
                    </a:lnR>
                    <a:lnT w="12240">
                      <a:solidFill>
                        <a:srgbClr val="FFFFFF"/>
                      </a:solidFill>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92 359,6</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tc>
                  <a:txBody>
                    <a:bodyPr/>
                    <a:lstStyle/>
                    <a:p>
                      <a:pPr marL="36360" algn="ctr">
                        <a:lnSpc>
                          <a:spcPct val="100000"/>
                        </a:lnSpc>
                        <a:buNone/>
                      </a:pPr>
                      <a:r>
                        <a:rPr lang="ru-RU" sz="1050" b="0" strike="noStrike" spc="-1" dirty="0">
                          <a:latin typeface="XO Oriel"/>
                        </a:rPr>
                        <a:t>97,5</a:t>
                      </a:r>
                    </a:p>
                  </a:txBody>
                  <a:tcPr marL="17640" marR="17640" anchor="ctr">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131,7</a:t>
                      </a:r>
                    </a:p>
                  </a:txBody>
                  <a:tcPr marL="17640" marR="17640" anchor="ctr">
                    <a:lnL w="12240">
                      <a:solidFill>
                        <a:srgbClr val="FFFFFF"/>
                      </a:solidFill>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extLst>
                  <a:ext uri="{0D108BD9-81ED-4DB2-BD59-A6C34878D82A}">
                    <a16:rowId xmlns:a16="http://schemas.microsoft.com/office/drawing/2014/main" val="10010"/>
                  </a:ext>
                </a:extLst>
              </a:tr>
              <a:tr h="265363">
                <a:tc>
                  <a:txBody>
                    <a:bodyPr/>
                    <a:lstStyle/>
                    <a:p>
                      <a:pPr>
                        <a:lnSpc>
                          <a:spcPct val="100000"/>
                        </a:lnSpc>
                        <a:buNone/>
                      </a:pPr>
                      <a:r>
                        <a:rPr lang="ru-RU" sz="1050" b="0" strike="noStrike" spc="-1">
                          <a:solidFill>
                            <a:srgbClr val="000000"/>
                          </a:solidFill>
                          <a:latin typeface="Calibri"/>
                          <a:ea typeface="DejaVu Sans"/>
                        </a:rPr>
                        <a:t>Доходы от сдачи в аренду имущества</a:t>
                      </a:r>
                      <a:endParaRPr lang="ru-RU" sz="1050" b="0" strike="noStrike" spc="-1">
                        <a:latin typeface="XO Orie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593,7</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tc>
                  <a:txBody>
                    <a:bodyPr/>
                    <a:lstStyle/>
                    <a:p>
                      <a:pPr marL="36360" algn="ctr">
                        <a:lnSpc>
                          <a:spcPct val="100000"/>
                        </a:lnSpc>
                        <a:buNone/>
                      </a:pPr>
                      <a:r>
                        <a:rPr lang="ru-RU" sz="1050" b="0" strike="noStrike" spc="-1" dirty="0">
                          <a:latin typeface="XO Oriel"/>
                        </a:rPr>
                        <a:t>590,0</a:t>
                      </a:r>
                    </a:p>
                  </a:txBody>
                  <a:tcPr marL="17640" marR="17640" anchor="ctr">
                    <a:lnL w="12240">
                      <a:solidFill>
                        <a:srgbClr val="FFFFFF"/>
                      </a:solidFill>
                    </a:lnL>
                    <a:lnR w="12240">
                      <a:solidFill>
                        <a:srgbClr val="FFFFFF"/>
                      </a:solidFill>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601,5</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tc>
                  <a:txBody>
                    <a:bodyPr/>
                    <a:lstStyle/>
                    <a:p>
                      <a:pPr marL="36360" algn="ctr">
                        <a:lnSpc>
                          <a:spcPct val="100000"/>
                        </a:lnSpc>
                        <a:buNone/>
                      </a:pPr>
                      <a:r>
                        <a:rPr lang="ru-RU" sz="1050" b="0" strike="noStrike" spc="-1" dirty="0">
                          <a:latin typeface="XO Oriel"/>
                        </a:rPr>
                        <a:t>101,3</a:t>
                      </a:r>
                    </a:p>
                  </a:txBody>
                  <a:tcPr marL="17640" marR="17640" anchor="ctr">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101,9</a:t>
                      </a:r>
                    </a:p>
                  </a:txBody>
                  <a:tcPr marL="17640" marR="17640" anchor="ctr">
                    <a:lnL w="12240">
                      <a:solidFill>
                        <a:srgbClr val="FFFFFF"/>
                      </a:solidFill>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extLst>
                  <a:ext uri="{0D108BD9-81ED-4DB2-BD59-A6C34878D82A}">
                    <a16:rowId xmlns:a16="http://schemas.microsoft.com/office/drawing/2014/main" val="10011"/>
                  </a:ext>
                </a:extLst>
              </a:tr>
              <a:tr h="434230">
                <a:tc>
                  <a:txBody>
                    <a:bodyPr/>
                    <a:lstStyle/>
                    <a:p>
                      <a:pPr>
                        <a:lnSpc>
                          <a:spcPct val="100000"/>
                        </a:lnSpc>
                        <a:buNone/>
                      </a:pPr>
                      <a:r>
                        <a:rPr lang="ru-RU" sz="1050" b="0" strike="noStrike" spc="-1">
                          <a:solidFill>
                            <a:srgbClr val="000000"/>
                          </a:solidFill>
                          <a:latin typeface="Calibri"/>
                          <a:ea typeface="DejaVu Sans"/>
                        </a:rPr>
                        <a:t>Плата за негативное воздействие на окружающую среду</a:t>
                      </a:r>
                      <a:endParaRPr lang="ru-RU" sz="1050" b="0" strike="noStrike" spc="-1">
                        <a:latin typeface="XO Orie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1 009,8</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tc>
                  <a:txBody>
                    <a:bodyPr/>
                    <a:lstStyle/>
                    <a:p>
                      <a:pPr marL="36360" algn="ctr">
                        <a:lnSpc>
                          <a:spcPct val="100000"/>
                        </a:lnSpc>
                        <a:buNone/>
                      </a:pPr>
                      <a:r>
                        <a:rPr lang="ru-RU" sz="1050" b="0" strike="noStrike" spc="-1" dirty="0">
                          <a:latin typeface="XO Oriel"/>
                        </a:rPr>
                        <a:t>1 000,0</a:t>
                      </a:r>
                    </a:p>
                  </a:txBody>
                  <a:tcPr marL="17640" marR="17640" anchor="ctr">
                    <a:lnL w="12240">
                      <a:solidFill>
                        <a:srgbClr val="FFFFFF"/>
                      </a:solidFill>
                    </a:lnL>
                    <a:lnR w="12240">
                      <a:solidFill>
                        <a:srgbClr val="FFFFFF"/>
                      </a:solidFill>
                    </a:lnR>
                    <a:lnT w="12240">
                      <a:solidFill>
                        <a:srgbClr val="FFFFFF"/>
                      </a:solidFill>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1 077,7</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tc>
                  <a:txBody>
                    <a:bodyPr/>
                    <a:lstStyle/>
                    <a:p>
                      <a:pPr marL="36360" algn="ctr">
                        <a:lnSpc>
                          <a:spcPct val="100000"/>
                        </a:lnSpc>
                        <a:buNone/>
                      </a:pPr>
                      <a:r>
                        <a:rPr lang="ru-RU" sz="1050" b="0" strike="noStrike" spc="-1" dirty="0">
                          <a:latin typeface="XO Oriel"/>
                        </a:rPr>
                        <a:t>106,7</a:t>
                      </a:r>
                    </a:p>
                  </a:txBody>
                  <a:tcPr marL="17640" marR="17640" anchor="ctr">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12240">
                      <a:solidFill>
                        <a:srgbClr val="FFFFFF"/>
                      </a:solidFill>
                    </a:lnB>
                    <a:solidFill>
                      <a:srgbClr val="F0FAE9"/>
                    </a:solidFill>
                  </a:tcPr>
                </a:tc>
                <a:tc>
                  <a:txBody>
                    <a:bodyPr/>
                    <a:lstStyle/>
                    <a:p>
                      <a:pPr marL="36360" algn="ctr">
                        <a:lnSpc>
                          <a:spcPct val="100000"/>
                        </a:lnSpc>
                        <a:buNone/>
                      </a:pPr>
                      <a:r>
                        <a:rPr lang="ru-RU" sz="1050" b="0" strike="noStrike" spc="-1" dirty="0">
                          <a:latin typeface="XO Oriel"/>
                        </a:rPr>
                        <a:t>107,8</a:t>
                      </a:r>
                    </a:p>
                  </a:txBody>
                  <a:tcPr marL="17640" marR="17640" anchor="ctr">
                    <a:lnL w="12240">
                      <a:solidFill>
                        <a:srgbClr val="FFFFFF"/>
                      </a:solidFill>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extLst>
                  <a:ext uri="{0D108BD9-81ED-4DB2-BD59-A6C34878D82A}">
                    <a16:rowId xmlns:a16="http://schemas.microsoft.com/office/drawing/2014/main" val="10012"/>
                  </a:ext>
                </a:extLst>
              </a:tr>
              <a:tr h="328556">
                <a:tc>
                  <a:txBody>
                    <a:bodyPr/>
                    <a:lstStyle/>
                    <a:p>
                      <a:pPr>
                        <a:lnSpc>
                          <a:spcPct val="100000"/>
                        </a:lnSpc>
                        <a:buNone/>
                      </a:pPr>
                      <a:r>
                        <a:rPr lang="ru-RU" sz="1050" b="0" strike="noStrike" spc="-1">
                          <a:solidFill>
                            <a:srgbClr val="000000"/>
                          </a:solidFill>
                          <a:latin typeface="Calibri"/>
                          <a:ea typeface="DejaVu Sans"/>
                        </a:rPr>
                        <a:t>Штрафы, санкции, возмещение ущерба</a:t>
                      </a:r>
                      <a:endParaRPr lang="ru-RU" sz="1050" b="0" strike="noStrike" spc="-1">
                        <a:latin typeface="XO Orie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1 814,5</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tc>
                  <a:txBody>
                    <a:bodyPr/>
                    <a:lstStyle/>
                    <a:p>
                      <a:pPr marL="36360" algn="ctr">
                        <a:lnSpc>
                          <a:spcPct val="100000"/>
                        </a:lnSpc>
                        <a:buNone/>
                      </a:pPr>
                      <a:r>
                        <a:rPr lang="ru-RU" sz="1050" b="0" strike="noStrike" spc="-1" dirty="0">
                          <a:latin typeface="XO Oriel"/>
                        </a:rPr>
                        <a:t>650,0</a:t>
                      </a:r>
                    </a:p>
                  </a:txBody>
                  <a:tcPr marL="17640" marR="17640" anchor="ctr">
                    <a:lnL w="12240">
                      <a:solidFill>
                        <a:srgbClr val="FFFFFF"/>
                      </a:solidFill>
                    </a:lnL>
                    <a:lnR w="12240">
                      <a:solidFill>
                        <a:srgbClr val="FFFFFF"/>
                      </a:solidFill>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760,3</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tc>
                  <a:txBody>
                    <a:bodyPr/>
                    <a:lstStyle/>
                    <a:p>
                      <a:pPr marL="36360" algn="ctr">
                        <a:lnSpc>
                          <a:spcPct val="100000"/>
                        </a:lnSpc>
                        <a:buNone/>
                      </a:pPr>
                      <a:r>
                        <a:rPr lang="ru-RU" sz="1050" b="0" strike="noStrike" spc="-1" dirty="0">
                          <a:latin typeface="XO Oriel"/>
                        </a:rPr>
                        <a:t>42,0</a:t>
                      </a:r>
                    </a:p>
                  </a:txBody>
                  <a:tcPr marL="17640" marR="17640" anchor="ctr">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12240">
                      <a:solidFill>
                        <a:srgbClr val="FFFFFF"/>
                      </a:solidFill>
                    </a:lnB>
                    <a:solidFill>
                      <a:srgbClr val="E1F6D0"/>
                    </a:solidFill>
                  </a:tcPr>
                </a:tc>
                <a:tc>
                  <a:txBody>
                    <a:bodyPr/>
                    <a:lstStyle/>
                    <a:p>
                      <a:pPr marL="36360" algn="ctr">
                        <a:lnSpc>
                          <a:spcPct val="100000"/>
                        </a:lnSpc>
                        <a:buNone/>
                      </a:pPr>
                      <a:r>
                        <a:rPr lang="ru-RU" sz="1050" b="0" strike="noStrike" spc="-1" dirty="0">
                          <a:latin typeface="XO Oriel"/>
                        </a:rPr>
                        <a:t>117,0</a:t>
                      </a:r>
                    </a:p>
                  </a:txBody>
                  <a:tcPr marL="17640" marR="17640" anchor="ctr">
                    <a:lnL w="12240">
                      <a:solidFill>
                        <a:srgbClr val="FFFFFF"/>
                      </a:solidFill>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E1F6D0"/>
                    </a:solidFill>
                  </a:tcPr>
                </a:tc>
                <a:extLst>
                  <a:ext uri="{0D108BD9-81ED-4DB2-BD59-A6C34878D82A}">
                    <a16:rowId xmlns:a16="http://schemas.microsoft.com/office/drawing/2014/main" val="10013"/>
                  </a:ext>
                </a:extLst>
              </a:tr>
              <a:tr h="281256">
                <a:tc>
                  <a:txBody>
                    <a:bodyPr/>
                    <a:lstStyle/>
                    <a:p>
                      <a:pPr>
                        <a:lnSpc>
                          <a:spcPct val="100000"/>
                        </a:lnSpc>
                        <a:buNone/>
                      </a:pPr>
                      <a:r>
                        <a:rPr lang="ru-RU" sz="1050" b="0" strike="noStrike" spc="-1">
                          <a:solidFill>
                            <a:srgbClr val="000000"/>
                          </a:solidFill>
                          <a:latin typeface="Calibri"/>
                          <a:ea typeface="DejaVu Sans"/>
                        </a:rPr>
                        <a:t>Прочие  </a:t>
                      </a:r>
                      <a:endParaRPr lang="ru-RU" sz="1050" b="0" strike="noStrike" spc="-1">
                        <a:latin typeface="XO Orie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F0FAE9"/>
                    </a:solidFill>
                  </a:tcPr>
                </a:tc>
                <a:tc>
                  <a:txBody>
                    <a:bodyPr/>
                    <a:lstStyle/>
                    <a:p>
                      <a:pPr algn="ctr">
                        <a:lnSpc>
                          <a:spcPct val="100000"/>
                        </a:lnSpc>
                        <a:buNone/>
                      </a:pPr>
                      <a:r>
                        <a:rPr lang="ru-RU" sz="1050" b="0" strike="noStrike" spc="-1" dirty="0">
                          <a:latin typeface="XO Oriel"/>
                        </a:rPr>
                        <a:t>33 352,7</a:t>
                      </a:r>
                    </a:p>
                  </a:txBody>
                  <a:tcPr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tc>
                  <a:txBody>
                    <a:bodyPr/>
                    <a:lstStyle/>
                    <a:p>
                      <a:pPr algn="ctr">
                        <a:lnSpc>
                          <a:spcPct val="100000"/>
                        </a:lnSpc>
                        <a:buNone/>
                      </a:pPr>
                      <a:r>
                        <a:rPr lang="ru-RU" sz="1050" b="0" strike="noStrike" spc="-1" dirty="0">
                          <a:latin typeface="XO Oriel"/>
                        </a:rPr>
                        <a:t>53 013,9</a:t>
                      </a:r>
                    </a:p>
                  </a:txBody>
                  <a:tcPr anchor="ctr">
                    <a:lnL w="12240">
                      <a:solidFill>
                        <a:srgbClr val="FFFFFF"/>
                      </a:solidFill>
                    </a:lnL>
                    <a:lnR w="12240">
                      <a:solidFill>
                        <a:srgbClr val="FFFFFF"/>
                      </a:solidFill>
                    </a:lnR>
                    <a:lnT w="12240">
                      <a:solidFill>
                        <a:srgbClr val="FFFFFF"/>
                      </a:solidFill>
                    </a:lnT>
                    <a:lnB w="12240">
                      <a:solidFill>
                        <a:srgbClr val="FFFFFF"/>
                      </a:solidFill>
                    </a:lnB>
                    <a:solidFill>
                      <a:srgbClr val="F0FAE9"/>
                    </a:solidFill>
                  </a:tcPr>
                </a:tc>
                <a:tc>
                  <a:txBody>
                    <a:bodyPr/>
                    <a:lstStyle/>
                    <a:p>
                      <a:pPr algn="ctr">
                        <a:lnSpc>
                          <a:spcPct val="100000"/>
                        </a:lnSpc>
                        <a:buNone/>
                      </a:pPr>
                      <a:r>
                        <a:rPr lang="ru-RU" sz="1050" b="0" strike="noStrike" spc="-1" dirty="0">
                          <a:latin typeface="XO Oriel"/>
                        </a:rPr>
                        <a:t>66 356,6</a:t>
                      </a:r>
                    </a:p>
                  </a:txBody>
                  <a:tcPr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tc>
                  <a:txBody>
                    <a:bodyPr/>
                    <a:lstStyle/>
                    <a:p>
                      <a:pPr algn="ctr">
                        <a:lnSpc>
                          <a:spcPct val="100000"/>
                        </a:lnSpc>
                        <a:buNone/>
                      </a:pPr>
                      <a:r>
                        <a:rPr lang="ru-RU" sz="1050" b="0" strike="noStrike" spc="-1" dirty="0">
                          <a:latin typeface="XO Oriel"/>
                        </a:rPr>
                        <a:t>199,0</a:t>
                      </a:r>
                    </a:p>
                  </a:txBody>
                  <a:tcPr anchor="ctr">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12240">
                      <a:solidFill>
                        <a:srgbClr val="FFFFFF"/>
                      </a:solidFill>
                    </a:lnB>
                    <a:solidFill>
                      <a:srgbClr val="F0FAE9"/>
                    </a:solidFill>
                  </a:tcPr>
                </a:tc>
                <a:tc>
                  <a:txBody>
                    <a:bodyPr/>
                    <a:lstStyle/>
                    <a:p>
                      <a:pPr algn="ctr">
                        <a:lnSpc>
                          <a:spcPct val="100000"/>
                        </a:lnSpc>
                        <a:buNone/>
                      </a:pPr>
                      <a:r>
                        <a:rPr lang="ru-RU" sz="1050" b="0" strike="noStrike" spc="-1" dirty="0">
                          <a:latin typeface="XO Oriel"/>
                        </a:rPr>
                        <a:t>125,2</a:t>
                      </a:r>
                    </a:p>
                  </a:txBody>
                  <a:tcPr anchor="ctr">
                    <a:lnL w="12240">
                      <a:solidFill>
                        <a:srgbClr val="FFFFFF"/>
                      </a:solidFill>
                    </a:lnL>
                    <a:lnR w="12240">
                      <a:solidFill>
                        <a:srgbClr val="FFFFFF"/>
                      </a:solidFill>
                    </a:lnR>
                    <a:lnT w="12240" cap="flat" cmpd="sng" algn="ctr">
                      <a:solidFill>
                        <a:srgbClr val="FFFFFF"/>
                      </a:solidFill>
                      <a:prstDash val="solid"/>
                      <a:round/>
                      <a:headEnd type="none" w="med" len="med"/>
                      <a:tailEnd type="none" w="med" len="med"/>
                    </a:lnT>
                    <a:lnB w="12240" cap="flat" cmpd="sng" algn="ctr">
                      <a:solidFill>
                        <a:srgbClr val="FFFFFF"/>
                      </a:solidFill>
                      <a:prstDash val="solid"/>
                      <a:round/>
                      <a:headEnd type="none" w="med" len="med"/>
                      <a:tailEnd type="none" w="med" len="med"/>
                    </a:lnB>
                    <a:solidFill>
                      <a:srgbClr val="F0FAE9"/>
                    </a:solidFill>
                  </a:tcPr>
                </a:tc>
                <a:extLst>
                  <a:ext uri="{0D108BD9-81ED-4DB2-BD59-A6C34878D82A}">
                    <a16:rowId xmlns:a16="http://schemas.microsoft.com/office/drawing/2014/main" val="10014"/>
                  </a:ext>
                </a:extLst>
              </a:tr>
              <a:tr h="427052">
                <a:tc>
                  <a:txBody>
                    <a:bodyPr/>
                    <a:lstStyle/>
                    <a:p>
                      <a:pPr>
                        <a:lnSpc>
                          <a:spcPct val="100000"/>
                        </a:lnSpc>
                        <a:buNone/>
                      </a:pPr>
                      <a:r>
                        <a:rPr lang="ru-RU" sz="1050" b="1" strike="noStrike" spc="-1">
                          <a:solidFill>
                            <a:srgbClr val="000000"/>
                          </a:solidFill>
                          <a:latin typeface="Calibri"/>
                          <a:ea typeface="DejaVu Sans"/>
                        </a:rPr>
                        <a:t>Всего налоговых и неналоговых доходов</a:t>
                      </a:r>
                      <a:endParaRPr lang="ru-RU" sz="1050" b="0" strike="noStrike" spc="-1">
                        <a:latin typeface="XO Orie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1F6D0"/>
                    </a:solidFill>
                  </a:tcPr>
                </a:tc>
                <a:tc>
                  <a:txBody>
                    <a:bodyPr/>
                    <a:lstStyle/>
                    <a:p>
                      <a:pPr algn="ctr">
                        <a:lnSpc>
                          <a:spcPct val="100000"/>
                        </a:lnSpc>
                        <a:buNone/>
                      </a:pPr>
                      <a:r>
                        <a:rPr lang="ru-RU" sz="1050" b="0" strike="noStrike" spc="-1" dirty="0">
                          <a:latin typeface="XO Oriel"/>
                        </a:rPr>
                        <a:t>1 160 239,0</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a:solidFill>
                        <a:srgbClr val="FFFFFF"/>
                      </a:solidFill>
                    </a:lnB>
                    <a:solidFill>
                      <a:srgbClr val="E1F6D0"/>
                    </a:solidFill>
                  </a:tcPr>
                </a:tc>
                <a:tc>
                  <a:txBody>
                    <a:bodyPr/>
                    <a:lstStyle/>
                    <a:p>
                      <a:pPr algn="ctr">
                        <a:lnSpc>
                          <a:spcPct val="100000"/>
                        </a:lnSpc>
                        <a:buNone/>
                      </a:pPr>
                      <a:r>
                        <a:rPr lang="ru-RU" sz="1050" b="0" strike="noStrike" spc="-1" dirty="0">
                          <a:latin typeface="XO Oriel"/>
                        </a:rPr>
                        <a:t>1 073 641,9</a:t>
                      </a:r>
                    </a:p>
                  </a:txBody>
                  <a:tcPr marL="17640" marR="17640" anchor="ctr">
                    <a:lnL w="12240">
                      <a:solidFill>
                        <a:srgbClr val="FFFFFF"/>
                      </a:solidFill>
                    </a:lnL>
                    <a:lnR w="12240">
                      <a:solidFill>
                        <a:srgbClr val="FFFFFF"/>
                      </a:solidFill>
                    </a:lnR>
                    <a:lnT w="12240">
                      <a:solidFill>
                        <a:srgbClr val="FFFFFF"/>
                      </a:solidFill>
                    </a:lnT>
                    <a:lnB w="12240">
                      <a:solidFill>
                        <a:srgbClr val="FFFFFF"/>
                      </a:solidFill>
                    </a:lnB>
                    <a:solidFill>
                      <a:srgbClr val="E1F6D0"/>
                    </a:solidFill>
                  </a:tcPr>
                </a:tc>
                <a:tc>
                  <a:txBody>
                    <a:bodyPr/>
                    <a:lstStyle/>
                    <a:p>
                      <a:pPr algn="ctr">
                        <a:lnSpc>
                          <a:spcPct val="100000"/>
                        </a:lnSpc>
                        <a:buNone/>
                      </a:pPr>
                      <a:r>
                        <a:rPr lang="ru-RU" sz="1050" b="0" strike="noStrike" spc="-1" dirty="0">
                          <a:latin typeface="XO Oriel"/>
                        </a:rPr>
                        <a:t>1 295 367,1</a:t>
                      </a:r>
                    </a:p>
                  </a:txBody>
                  <a:tcPr marL="17640" marR="17640" anchor="ctr">
                    <a:lnL w="12240" cap="flat" cmpd="sng" algn="ctr">
                      <a:solidFill>
                        <a:srgbClr val="FFFFFF"/>
                      </a:solidFill>
                      <a:prstDash val="solid"/>
                      <a:round/>
                      <a:headEnd type="none" w="med" len="med"/>
                      <a:tailEnd type="none" w="med" len="med"/>
                    </a:lnL>
                    <a:lnR w="12240">
                      <a:solidFill>
                        <a:srgbClr val="FFFFFF"/>
                      </a:solidFill>
                    </a:lnR>
                    <a:lnT w="12240" cap="flat" cmpd="sng" algn="ctr">
                      <a:solidFill>
                        <a:srgbClr val="FFFFFF"/>
                      </a:solidFill>
                      <a:prstDash val="solid"/>
                      <a:round/>
                      <a:headEnd type="none" w="med" len="med"/>
                      <a:tailEnd type="none" w="med" len="med"/>
                    </a:lnT>
                    <a:lnB w="12240">
                      <a:solidFill>
                        <a:srgbClr val="FFFFFF"/>
                      </a:solidFill>
                    </a:lnB>
                    <a:solidFill>
                      <a:srgbClr val="E1F6D0"/>
                    </a:solidFill>
                  </a:tcPr>
                </a:tc>
                <a:tc>
                  <a:txBody>
                    <a:bodyPr/>
                    <a:lstStyle/>
                    <a:p>
                      <a:pPr algn="ctr">
                        <a:lnSpc>
                          <a:spcPct val="100000"/>
                        </a:lnSpc>
                        <a:buNone/>
                      </a:pPr>
                      <a:r>
                        <a:rPr lang="ru-RU" sz="1050" b="0" strike="noStrike" spc="-1" dirty="0">
                          <a:latin typeface="XO Oriel"/>
                        </a:rPr>
                        <a:t>111,6</a:t>
                      </a:r>
                    </a:p>
                  </a:txBody>
                  <a:tcPr marL="17640" marR="17640" anchor="ctr">
                    <a:lnL w="12240">
                      <a:solidFill>
                        <a:srgbClr val="FFFFFF"/>
                      </a:solidFill>
                    </a:lnL>
                    <a:lnR w="12240" cap="flat" cmpd="sng" algn="ctr">
                      <a:solidFill>
                        <a:srgbClr val="FFFFFF"/>
                      </a:solidFill>
                      <a:prstDash val="solid"/>
                      <a:round/>
                      <a:headEnd type="none" w="med" len="med"/>
                      <a:tailEnd type="none" w="med" len="med"/>
                    </a:lnR>
                    <a:lnT w="12240">
                      <a:solidFill>
                        <a:srgbClr val="FFFFFF"/>
                      </a:solidFill>
                    </a:lnT>
                    <a:lnB w="12240">
                      <a:solidFill>
                        <a:srgbClr val="FFFFFF"/>
                      </a:solidFill>
                    </a:lnB>
                    <a:solidFill>
                      <a:srgbClr val="E1F6D0"/>
                    </a:solidFill>
                  </a:tcPr>
                </a:tc>
                <a:tc>
                  <a:txBody>
                    <a:bodyPr/>
                    <a:lstStyle/>
                    <a:p>
                      <a:pPr algn="ctr">
                        <a:lnSpc>
                          <a:spcPct val="100000"/>
                        </a:lnSpc>
                        <a:buNone/>
                      </a:pPr>
                      <a:r>
                        <a:rPr lang="ru-RU" sz="1050" b="0" strike="noStrike" spc="-1" dirty="0">
                          <a:latin typeface="XO Oriel"/>
                        </a:rPr>
                        <a:t>120,7</a:t>
                      </a:r>
                    </a:p>
                  </a:txBody>
                  <a:tcPr marL="17640" marR="17640" anchor="ctr">
                    <a:lnL w="12240">
                      <a:solidFill>
                        <a:srgbClr val="FFFFFF"/>
                      </a:solidFill>
                    </a:lnL>
                    <a:lnR w="12240">
                      <a:solidFill>
                        <a:srgbClr val="FFFFFF"/>
                      </a:solidFill>
                    </a:lnR>
                    <a:lnT w="12240" cap="flat" cmpd="sng" algn="ctr">
                      <a:solidFill>
                        <a:srgbClr val="FFFFFF"/>
                      </a:solidFill>
                      <a:prstDash val="solid"/>
                      <a:round/>
                      <a:headEnd type="none" w="med" len="med"/>
                      <a:tailEnd type="none" w="med" len="med"/>
                    </a:lnT>
                    <a:lnB w="12240">
                      <a:solidFill>
                        <a:srgbClr val="FFFFFF"/>
                      </a:solidFill>
                    </a:lnB>
                    <a:solidFill>
                      <a:srgbClr val="E1F6D0"/>
                    </a:solidFill>
                  </a:tcPr>
                </a:tc>
                <a:extLst>
                  <a:ext uri="{0D108BD9-81ED-4DB2-BD59-A6C34878D82A}">
                    <a16:rowId xmlns:a16="http://schemas.microsoft.com/office/drawing/2014/main" val="10015"/>
                  </a:ext>
                </a:extLst>
              </a:tr>
            </a:tbl>
          </a:graphicData>
        </a:graphic>
      </p:graphicFrame>
      <p:sp>
        <p:nvSpPr>
          <p:cNvPr id="326" name="TextBox 3"/>
          <p:cNvSpPr/>
          <p:nvPr/>
        </p:nvSpPr>
        <p:spPr>
          <a:xfrm>
            <a:off x="72360" y="0"/>
            <a:ext cx="6478920" cy="333000"/>
          </a:xfrm>
          <a:prstGeom prst="rect">
            <a:avLst/>
          </a:prstGeom>
          <a:gradFill rotWithShape="0">
            <a:gsLst>
              <a:gs pos="28000">
                <a:srgbClr val="FFBEAF"/>
              </a:gs>
              <a:gs pos="100000">
                <a:srgbClr val="FF8867"/>
              </a:gs>
            </a:gsLst>
            <a:lin ang="5400000"/>
          </a:gradFill>
          <a:ln>
            <a:solidFill>
              <a:srgbClr val="FF8021"/>
            </a:solidFill>
            <a:round/>
          </a:ln>
          <a:effectLst>
            <a:outerShdw blurRad="63360" dist="50760" dir="5400000" sx="98000" sy="98000" rotWithShape="0">
              <a:srgbClr val="000000">
                <a:alpha val="20000"/>
              </a:srgbClr>
            </a:outerShdw>
          </a:effectLst>
        </p:spPr>
        <p:style>
          <a:lnRef idx="1">
            <a:schemeClr val="accent5"/>
          </a:lnRef>
          <a:fillRef idx="2">
            <a:schemeClr val="accent5"/>
          </a:fillRef>
          <a:effectRef idx="1">
            <a:schemeClr val="accent5"/>
          </a:effectRef>
          <a:fontRef idx="minor"/>
        </p:style>
        <p:txBody>
          <a:bodyPr lIns="90000" tIns="45000" rIns="90000" bIns="45000" anchor="t">
            <a:spAutoFit/>
          </a:bodyPr>
          <a:lstStyle/>
          <a:p>
            <a:pPr algn="ctr">
              <a:lnSpc>
                <a:spcPct val="100000"/>
              </a:lnSpc>
              <a:buNone/>
            </a:pPr>
            <a:r>
              <a:rPr lang="ru-RU" sz="1600" b="1" strike="noStrike" spc="-1">
                <a:solidFill>
                  <a:srgbClr val="184D6E"/>
                </a:solidFill>
                <a:latin typeface="Trebuchet MS"/>
                <a:ea typeface="DejaVu Sans"/>
              </a:rPr>
              <a:t>МУНИЦИПАЛЬНОЕ ОБРАЗОВАНИЕ ВЫСЕЛКОВСКИЙ РАЙОН</a:t>
            </a:r>
            <a:endParaRPr lang="ru-RU" sz="1600" b="0" strike="noStrike" spc="-1">
              <a:latin typeface="XO Oriel"/>
            </a:endParaRPr>
          </a:p>
        </p:txBody>
      </p:sp>
      <p:sp>
        <p:nvSpPr>
          <p:cNvPr id="327" name="TextBox 5"/>
          <p:cNvSpPr/>
          <p:nvPr/>
        </p:nvSpPr>
        <p:spPr>
          <a:xfrm>
            <a:off x="6660720" y="0"/>
            <a:ext cx="2354040" cy="333000"/>
          </a:xfrm>
          <a:prstGeom prst="rect">
            <a:avLst/>
          </a:prstGeom>
          <a:gradFill rotWithShape="0">
            <a:gsLst>
              <a:gs pos="28000">
                <a:srgbClr val="FFBEAF"/>
              </a:gs>
              <a:gs pos="100000">
                <a:srgbClr val="FF8867"/>
              </a:gs>
            </a:gsLst>
            <a:lin ang="5400000"/>
          </a:gradFill>
          <a:ln>
            <a:solidFill>
              <a:srgbClr val="FF8021"/>
            </a:solidFill>
            <a:round/>
          </a:ln>
          <a:effectLst>
            <a:outerShdw blurRad="63360" dist="50760" dir="5400000" sx="98000" sy="98000" rotWithShape="0">
              <a:srgbClr val="000000">
                <a:alpha val="20000"/>
              </a:srgbClr>
            </a:outerShdw>
          </a:effectLst>
        </p:spPr>
        <p:style>
          <a:lnRef idx="1">
            <a:schemeClr val="accent5"/>
          </a:lnRef>
          <a:fillRef idx="2">
            <a:schemeClr val="accent5"/>
          </a:fillRef>
          <a:effectRef idx="1">
            <a:schemeClr val="accent5"/>
          </a:effectRef>
          <a:fontRef idx="minor"/>
        </p:style>
        <p:txBody>
          <a:bodyPr lIns="90000" tIns="45000" rIns="90000" bIns="45000" anchor="t">
            <a:spAutoFit/>
          </a:bodyPr>
          <a:lstStyle/>
          <a:p>
            <a:pPr algn="ctr">
              <a:lnSpc>
                <a:spcPct val="100000"/>
              </a:lnSpc>
              <a:buNone/>
            </a:pPr>
            <a:r>
              <a:rPr lang="ru-RU" sz="1600" b="1" strike="noStrike" spc="-1">
                <a:solidFill>
                  <a:srgbClr val="184D6E"/>
                </a:solidFill>
                <a:latin typeface="Trebuchet MS"/>
                <a:ea typeface="DejaVu Sans"/>
              </a:rPr>
              <a:t>2024-2026 ГОДЫ</a:t>
            </a:r>
            <a:endParaRPr lang="ru-RU" sz="1600" b="0" strike="noStrike" spc="-1">
              <a:latin typeface="XO Oriel"/>
            </a:endParaRPr>
          </a:p>
        </p:txBody>
      </p:sp>
      <p:sp>
        <p:nvSpPr>
          <p:cNvPr id="328" name="TextBox 6"/>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a:solidFill>
                  <a:srgbClr val="808080"/>
                </a:solidFill>
                <a:latin typeface="Trebuchet MS"/>
                <a:ea typeface="DejaVu Sans"/>
              </a:rPr>
              <a:t>МУНИЦИПАЛЬНОЕ ОБРАЗОВАНИЕ ВЫСЕЛКОВСКИЙ РАЙОН</a:t>
            </a:r>
            <a:endParaRPr lang="ru-RU" sz="1400" b="0" strike="noStrike" spc="-1">
              <a:latin typeface="XO Oriel"/>
            </a:endParaRPr>
          </a:p>
        </p:txBody>
      </p:sp>
      <p:sp>
        <p:nvSpPr>
          <p:cNvPr id="329" name="TextBox 7"/>
          <p:cNvSpPr/>
          <p:nvPr/>
        </p:nvSpPr>
        <p:spPr>
          <a:xfrm>
            <a:off x="6649200" y="58743"/>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sp>
        <p:nvSpPr>
          <p:cNvPr id="330" name="TextBox 7"/>
          <p:cNvSpPr/>
          <p:nvPr/>
        </p:nvSpPr>
        <p:spPr>
          <a:xfrm>
            <a:off x="215640" y="400680"/>
            <a:ext cx="8712360" cy="521766"/>
          </a:xfrm>
          <a:prstGeom prst="rect">
            <a:avLst/>
          </a:prstGeom>
          <a:gradFill rotWithShape="0">
            <a:gsLst>
              <a:gs pos="0">
                <a:srgbClr val="FFE8E6"/>
              </a:gs>
              <a:gs pos="100000">
                <a:srgbClr val="FFB9B0"/>
              </a:gs>
            </a:gsLst>
            <a:path path="circle">
              <a:fillToRect l="50000" r="50000" b="100000"/>
            </a:path>
          </a:gradFill>
          <a:ln>
            <a:noFill/>
          </a:ln>
          <a:effectLst>
            <a:outerShdw blurRad="44280" dist="2808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600" b="1" spc="-1" dirty="0">
                <a:solidFill>
                  <a:srgbClr val="184D6E"/>
                </a:solidFill>
                <a:latin typeface="Arial"/>
                <a:ea typeface="DejaVu Sans"/>
              </a:rPr>
              <a:t>ИСПОЛНЕНИЕ БЮДЖЕТА </a:t>
            </a:r>
            <a:r>
              <a:rPr lang="ru-RU" sz="1600" b="1" strike="noStrike" spc="-1" dirty="0">
                <a:solidFill>
                  <a:srgbClr val="184D6E"/>
                </a:solidFill>
                <a:latin typeface="Arial"/>
                <a:ea typeface="DejaVu Sans"/>
              </a:rPr>
              <a:t> ПО НАЛОГОВЫМ И НЕНАЛОГОВЫМ ДОХОДАМ</a:t>
            </a:r>
            <a:endParaRPr lang="ru-RU" sz="1600" b="0" strike="noStrike" spc="-1" dirty="0">
              <a:latin typeface="XO Oriel"/>
            </a:endParaRPr>
          </a:p>
          <a:p>
            <a:pPr algn="ctr">
              <a:lnSpc>
                <a:spcPct val="100000"/>
              </a:lnSpc>
              <a:buNone/>
            </a:pPr>
            <a:r>
              <a:rPr lang="ru-RU" sz="1200" b="1" strike="noStrike" spc="-1" dirty="0">
                <a:solidFill>
                  <a:srgbClr val="184D6E"/>
                </a:solidFill>
                <a:latin typeface="Arial"/>
                <a:ea typeface="DejaVu Sans"/>
              </a:rPr>
              <a:t>тыс. рублей</a:t>
            </a:r>
            <a:endParaRPr lang="ru-RU" sz="1200" b="0" strike="noStrike" spc="-1" dirty="0">
              <a:latin typeface="XO Orie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1" name="TextBox 19"/>
          <p:cNvSpPr/>
          <p:nvPr/>
        </p:nvSpPr>
        <p:spPr>
          <a:xfrm>
            <a:off x="99000" y="476640"/>
            <a:ext cx="8927280" cy="583321"/>
          </a:xfrm>
          <a:prstGeom prst="rect">
            <a:avLst/>
          </a:prstGeom>
          <a:gradFill rotWithShape="0">
            <a:gsLst>
              <a:gs pos="0">
                <a:srgbClr val="B5C2F5"/>
              </a:gs>
              <a:gs pos="100000">
                <a:srgbClr val="E7EBFB"/>
              </a:gs>
            </a:gsLst>
            <a:path path="circle">
              <a:fillToRect l="50000" t="25000" r="50000" b="75000"/>
            </a:path>
          </a:gra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65100" prst="coolSlant"/>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600" b="1" spc="-1" dirty="0">
                <a:solidFill>
                  <a:srgbClr val="184D6E"/>
                </a:solidFill>
                <a:latin typeface="Trebuchet MS"/>
                <a:ea typeface="DejaVu Sans"/>
              </a:rPr>
              <a:t>ИСПОЛНЕНИЕ БЮДЖЕТА ПО </a:t>
            </a:r>
            <a:r>
              <a:rPr lang="ru-RU" sz="1600" b="1" strike="noStrike" spc="-1" dirty="0">
                <a:solidFill>
                  <a:srgbClr val="184D6E"/>
                </a:solidFill>
                <a:latin typeface="Trebuchet MS"/>
                <a:ea typeface="DejaVu Sans"/>
              </a:rPr>
              <a:t> НАЛОГОВЫМ  И  НЕНАЛОГОВЫМ  ДОХОДАМ  </a:t>
            </a:r>
            <a:r>
              <a:rPr lang="ru-RU" sz="1600" b="1" spc="-1" dirty="0">
                <a:solidFill>
                  <a:srgbClr val="184D6E"/>
                </a:solidFill>
                <a:latin typeface="Trebuchet MS"/>
                <a:ea typeface="DejaVu Sans"/>
              </a:rPr>
              <a:t>В РАЗРЕЗЕ ДОХОДНЫХ ИСТОЧНИКОВ ЗА 2024 ГОД,             тыс. рублей</a:t>
            </a:r>
            <a:endParaRPr lang="ru-RU" sz="1600" b="0" strike="noStrike" spc="-1" dirty="0">
              <a:latin typeface="XO Oriel"/>
            </a:endParaRPr>
          </a:p>
        </p:txBody>
      </p:sp>
      <p:graphicFrame>
        <p:nvGraphicFramePr>
          <p:cNvPr id="332" name="Диаграмма 4"/>
          <p:cNvGraphicFramePr/>
          <p:nvPr>
            <p:extLst>
              <p:ext uri="{D42A27DB-BD31-4B8C-83A1-F6EECF244321}">
                <p14:modId xmlns:p14="http://schemas.microsoft.com/office/powerpoint/2010/main" val="4031827927"/>
              </p:ext>
            </p:extLst>
          </p:nvPr>
        </p:nvGraphicFramePr>
        <p:xfrm>
          <a:off x="-200635" y="1225735"/>
          <a:ext cx="9034560" cy="5413321"/>
        </p:xfrm>
        <a:graphic>
          <a:graphicData uri="http://schemas.openxmlformats.org/drawingml/2006/chart">
            <c:chart xmlns:c="http://schemas.openxmlformats.org/drawingml/2006/chart" xmlns:r="http://schemas.openxmlformats.org/officeDocument/2006/relationships" r:id="rId3"/>
          </a:graphicData>
        </a:graphic>
      </p:graphicFrame>
      <p:sp>
        <p:nvSpPr>
          <p:cNvPr id="333" name="TextBox 3"/>
          <p:cNvSpPr/>
          <p:nvPr/>
        </p:nvSpPr>
        <p:spPr>
          <a:xfrm>
            <a:off x="72360" y="44640"/>
            <a:ext cx="6478920" cy="333000"/>
          </a:xfrm>
          <a:prstGeom prst="rect">
            <a:avLst/>
          </a:prstGeom>
          <a:gradFill rotWithShape="0">
            <a:gsLst>
              <a:gs pos="0">
                <a:srgbClr val="B5C2F5"/>
              </a:gs>
              <a:gs pos="100000">
                <a:srgbClr val="E7EBFB"/>
              </a:gs>
            </a:gsLst>
            <a:path path="circle">
              <a:fillToRect l="50000" t="25000" r="50000" b="75000"/>
            </a:path>
          </a:gra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600" b="1" strike="noStrike" spc="-1">
                <a:solidFill>
                  <a:srgbClr val="184D6E"/>
                </a:solidFill>
                <a:latin typeface="Trebuchet MS"/>
                <a:ea typeface="DejaVu Sans"/>
              </a:rPr>
              <a:t>МУНИЦИПАЛЬНОЕ ОБРАЗОВАНИЕ ВЫСЕЛКОВСКИЙ РАЙОН</a:t>
            </a:r>
            <a:endParaRPr lang="ru-RU" sz="1600" b="0" strike="noStrike" spc="-1">
              <a:latin typeface="XO Oriel"/>
            </a:endParaRPr>
          </a:p>
        </p:txBody>
      </p:sp>
      <p:sp>
        <p:nvSpPr>
          <p:cNvPr id="334" name="TextBox 5"/>
          <p:cNvSpPr/>
          <p:nvPr/>
        </p:nvSpPr>
        <p:spPr>
          <a:xfrm>
            <a:off x="6660720" y="44640"/>
            <a:ext cx="2354040" cy="333000"/>
          </a:xfrm>
          <a:prstGeom prst="rect">
            <a:avLst/>
          </a:prstGeom>
          <a:gradFill rotWithShape="0">
            <a:gsLst>
              <a:gs pos="0">
                <a:srgbClr val="B5C2F5"/>
              </a:gs>
              <a:gs pos="100000">
                <a:srgbClr val="E7EBFB"/>
              </a:gs>
            </a:gsLst>
            <a:path path="circle">
              <a:fillToRect l="50000" t="25000" r="50000" b="75000"/>
            </a:path>
          </a:gra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600" b="1" strike="noStrike" spc="-1">
                <a:solidFill>
                  <a:srgbClr val="184D6E"/>
                </a:solidFill>
                <a:latin typeface="Trebuchet MS"/>
                <a:ea typeface="DejaVu Sans"/>
              </a:rPr>
              <a:t>2024-2026 ГОДЫ</a:t>
            </a:r>
            <a:endParaRPr lang="ru-RU" sz="1600" b="0" strike="noStrike" spc="-1">
              <a:latin typeface="XO Oriel"/>
            </a:endParaRPr>
          </a:p>
        </p:txBody>
      </p:sp>
      <p:sp>
        <p:nvSpPr>
          <p:cNvPr id="335" name="TextBox 6"/>
          <p:cNvSpPr/>
          <p:nvPr/>
        </p:nvSpPr>
        <p:spPr>
          <a:xfrm>
            <a:off x="71640" y="21240"/>
            <a:ext cx="6478920" cy="302760"/>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МУНИЦИПАЛЬНОЕ ОБРАЗОВАНИЕ ВЫСЕЛКОВСКИЙ РАЙОН</a:t>
            </a:r>
            <a:endParaRPr lang="ru-RU" sz="1400" b="0" strike="noStrike" spc="-1" dirty="0">
              <a:latin typeface="XO Oriel"/>
            </a:endParaRPr>
          </a:p>
        </p:txBody>
      </p:sp>
      <p:sp>
        <p:nvSpPr>
          <p:cNvPr id="336" name="TextBox 7"/>
          <p:cNvSpPr/>
          <p:nvPr/>
        </p:nvSpPr>
        <p:spPr>
          <a:xfrm>
            <a:off x="6660360" y="21240"/>
            <a:ext cx="2377080" cy="306323"/>
          </a:xfrm>
          <a:prstGeom prst="rect">
            <a:avLst/>
          </a:prstGeom>
          <a:solidFill>
            <a:schemeClr val="accent6">
              <a:lumMod val="60000"/>
              <a:lumOff val="40000"/>
            </a:schemeClr>
          </a:solidFill>
          <a:ln>
            <a:solidFill>
              <a:srgbClr val="A7EA52"/>
            </a:solidFill>
            <a:round/>
          </a:ln>
          <a:effectLst>
            <a:outerShdw blurRad="63360" dist="50760" dir="5400000" sx="98000" sy="98000" rotWithShape="0">
              <a:srgbClr val="000000">
                <a:alpha val="20000"/>
              </a:srgbClr>
            </a:outerShdw>
          </a:effectLst>
          <a:scene3d>
            <a:camera prst="orthographicFront"/>
            <a:lightRig rig="threePt" dir="t"/>
          </a:scene3d>
          <a:sp3d>
            <a:bevelT w="152400" h="50800" prst="softRound"/>
          </a:sp3d>
        </p:spPr>
        <p:style>
          <a:lnRef idx="1">
            <a:schemeClr val="accent3"/>
          </a:lnRef>
          <a:fillRef idx="1002">
            <a:schemeClr val="lt2"/>
          </a:fillRef>
          <a:effectRef idx="1">
            <a:schemeClr val="accent3"/>
          </a:effectRef>
          <a:fontRef idx="minor"/>
        </p:style>
        <p:txBody>
          <a:bodyPr lIns="90000" tIns="45000" rIns="90000" bIns="45000" anchor="t">
            <a:spAutoFit/>
          </a:bodyPr>
          <a:lstStyle/>
          <a:p>
            <a:pPr algn="ctr">
              <a:lnSpc>
                <a:spcPct val="100000"/>
              </a:lnSpc>
              <a:buNone/>
            </a:pPr>
            <a:r>
              <a:rPr lang="ru-RU" sz="1400" b="0" strike="noStrike" spc="-1" dirty="0">
                <a:solidFill>
                  <a:srgbClr val="808080"/>
                </a:solidFill>
                <a:latin typeface="Trebuchet MS"/>
                <a:ea typeface="DejaVu Sans"/>
              </a:rPr>
              <a:t>2024 ГОД</a:t>
            </a:r>
            <a:endParaRPr lang="ru-RU" sz="1400" b="0" strike="noStrike" spc="-1" dirty="0">
              <a:latin typeface="XO Oriel"/>
            </a:endParaRPr>
          </a:p>
        </p:txBody>
      </p:sp>
      <p:graphicFrame>
        <p:nvGraphicFramePr>
          <p:cNvPr id="8" name="Диаграмма 2">
            <a:extLst>
              <a:ext uri="{FF2B5EF4-FFF2-40B4-BE49-F238E27FC236}">
                <a16:creationId xmlns:a16="http://schemas.microsoft.com/office/drawing/2014/main" id="{2E8752AB-4722-4319-9D14-EAA0D159D91F}"/>
              </a:ext>
            </a:extLst>
          </p:cNvPr>
          <p:cNvGraphicFramePr/>
          <p:nvPr>
            <p:extLst>
              <p:ext uri="{D42A27DB-BD31-4B8C-83A1-F6EECF244321}">
                <p14:modId xmlns:p14="http://schemas.microsoft.com/office/powerpoint/2010/main" val="1679603583"/>
              </p:ext>
            </p:extLst>
          </p:nvPr>
        </p:nvGraphicFramePr>
        <p:xfrm>
          <a:off x="71640" y="1121517"/>
          <a:ext cx="9034560" cy="541332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10044</TotalTime>
  <Words>3062</Words>
  <Application>Microsoft Office PowerPoint</Application>
  <PresentationFormat>Экран (4:3)</PresentationFormat>
  <Paragraphs>716</Paragraphs>
  <Slides>27</Slides>
  <Notes>4</Notes>
  <HiddenSlides>0</HiddenSlides>
  <MMClips>0</MMClips>
  <ScaleCrop>false</ScaleCrop>
  <HeadingPairs>
    <vt:vector size="6" baseType="variant">
      <vt:variant>
        <vt:lpstr>Использованные шрифты</vt:lpstr>
      </vt:variant>
      <vt:variant>
        <vt:i4>12</vt:i4>
      </vt:variant>
      <vt:variant>
        <vt:lpstr>Тема</vt:lpstr>
      </vt:variant>
      <vt:variant>
        <vt:i4>5</vt:i4>
      </vt:variant>
      <vt:variant>
        <vt:lpstr>Заголовки слайдов</vt:lpstr>
      </vt:variant>
      <vt:variant>
        <vt:i4>27</vt:i4>
      </vt:variant>
    </vt:vector>
  </HeadingPairs>
  <TitlesOfParts>
    <vt:vector size="44" baseType="lpstr">
      <vt:lpstr>Arial</vt:lpstr>
      <vt:lpstr>Calibri</vt:lpstr>
      <vt:lpstr>Century Schoolbook</vt:lpstr>
      <vt:lpstr>Comic Sans MS</vt:lpstr>
      <vt:lpstr>Franklin Gothic Book</vt:lpstr>
      <vt:lpstr>Segoe Print</vt:lpstr>
      <vt:lpstr>Symbol</vt:lpstr>
      <vt:lpstr>Times New Roman</vt:lpstr>
      <vt:lpstr>Trebuchet MS</vt:lpstr>
      <vt:lpstr>Verdana</vt:lpstr>
      <vt:lpstr>Wingdings</vt:lpstr>
      <vt:lpstr>XO Oriel</vt:lpstr>
      <vt:lpstr>Office Theme</vt:lpstr>
      <vt:lpstr>Office Theme</vt:lpstr>
      <vt:lpstr>Office Theme</vt:lpstr>
      <vt:lpstr>Office Theme</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Развитие образования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subject/>
  <dc:creator>Ксения Митина</dc:creator>
  <dc:description/>
  <cp:lastModifiedBy>Данилиди</cp:lastModifiedBy>
  <cp:revision>1240</cp:revision>
  <cp:lastPrinted>2025-04-14T07:00:56Z</cp:lastPrinted>
  <dcterms:created xsi:type="dcterms:W3CDTF">2019-11-12T07:32:41Z</dcterms:created>
  <dcterms:modified xsi:type="dcterms:W3CDTF">2025-04-16T13:17:08Z</dcterms:modified>
  <dc:language>ru-RU</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2</vt:i4>
  </property>
  <property fmtid="{D5CDD505-2E9C-101B-9397-08002B2CF9AE}" pid="3" name="PresentationFormat">
    <vt:lpwstr>Экран (4:3)</vt:lpwstr>
  </property>
  <property fmtid="{D5CDD505-2E9C-101B-9397-08002B2CF9AE}" pid="4" name="Slides">
    <vt:i4>28</vt:i4>
  </property>
</Properties>
</file>