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5.xml" ContentType="application/vnd.openxmlformats-officedocument.them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drawings/drawing1.xml" ContentType="application/vnd.openxmlformats-officedocument.drawingml.chartshapes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drawings/drawing2.xml" ContentType="application/vnd.openxmlformats-officedocument.drawingml.chartshapes+xml"/>
  <Override PartName="/ppt/charts/chart14.xml" ContentType="application/vnd.openxmlformats-officedocument.drawingml.chart+xml"/>
  <Override PartName="/ppt/drawings/drawing3.xml" ContentType="application/vnd.openxmlformats-officedocument.drawingml.chartshape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drawings/drawing4.xml" ContentType="application/vnd.openxmlformats-officedocument.drawingml.chartshapes+xml"/>
  <Override PartName="/ppt/charts/chart17.xml" ContentType="application/vnd.openxmlformats-officedocument.drawingml.chart+xml"/>
  <Override PartName="/ppt/charts/chart18.xml" ContentType="application/vnd.openxmlformats-officedocument.drawingml.chart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4" r:id="rId3"/>
    <p:sldMasterId id="2147483687" r:id="rId4"/>
    <p:sldMasterId id="2147483700" r:id="rId5"/>
    <p:sldMasterId id="2147483713" r:id="rId6"/>
  </p:sldMasterIdLst>
  <p:notesMasterIdLst>
    <p:notesMasterId r:id="rId39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87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70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theme" Target="theme/theme1.xml"/><Relationship Id="rId7" Type="http://schemas.openxmlformats.org/officeDocument/2006/relationships/slide" Target="slides/slid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tableStyles" Target="tableStyles.xml"/><Relationship Id="rId8" Type="http://schemas.openxmlformats.org/officeDocument/2006/relationships/slide" Target="slides/slide2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chartUserShapes" Target="../drawings/drawing1.xm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chartUserShapes" Target="../drawings/drawing2.xml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chartUserShapes" Target="../drawings/drawing3.xml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chartUserShapes" Target="../drawings/drawing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ru-RU"/>
  <c:roundedCorners val="0"/>
  <c:style val="2"/>
  <c:chart>
    <c:title>
      <c:tx>
        <c:rich>
          <a:bodyPr rot="0"/>
          <a:lstStyle/>
          <a:p>
            <a:pPr>
              <a:defRPr lang="ru-RU" sz="1400" b="1" strike="noStrike" spc="-1">
                <a:solidFill>
                  <a:srgbClr val="17456F"/>
                </a:solidFill>
                <a:latin typeface="Verdana"/>
                <a:ea typeface="DejaVu Sans"/>
              </a:defRPr>
            </a:pPr>
            <a:r>
              <a:rPr lang="ru-RU" sz="1400" b="1" strike="noStrike" spc="-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/>
                <a:ea typeface="DejaVu Sans"/>
              </a:rPr>
              <a:t>Промышленное производство </a:t>
            </a:r>
            <a:r>
              <a:rPr lang="ru-RU" sz="1200" b="1" strike="noStrike" spc="-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/>
                <a:ea typeface="DejaVu Sans"/>
              </a:rPr>
              <a:t>(в том числе пищевая</a:t>
            </a:r>
            <a:r>
              <a:rPr lang="ru-RU" sz="1200" b="1" strike="noStrike" spc="-1" baseline="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/>
                <a:ea typeface="DejaVu Sans"/>
              </a:rPr>
              <a:t> </a:t>
            </a:r>
            <a:r>
              <a:rPr lang="ru-RU" sz="1200" b="1" strike="noStrike" spc="-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/>
                <a:ea typeface="DejaVu Sans"/>
              </a:rPr>
              <a:t>промышленность)
  (млн. рублей)</a:t>
            </a:r>
          </a:p>
        </c:rich>
      </c:tx>
      <c:layout>
        <c:manualLayout>
          <c:xMode val="edge"/>
          <c:yMode val="edge"/>
          <c:x val="0.12009334645551878"/>
          <c:y val="8.0945442771571965E-4"/>
        </c:manualLayout>
      </c:layout>
      <c:overlay val="0"/>
      <c:spPr>
        <a:noFill/>
        <a:ln w="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1.6013598139202001E-2"/>
          <c:y val="0.55472676416095557"/>
          <c:w val="0.96573626766863496"/>
          <c:h val="0.15116516467900637"/>
        </c:manualLayout>
      </c:layout>
      <c:lineChart>
        <c:grouping val="standard"/>
        <c:varyColors val="0"/>
        <c:ser>
          <c:idx val="0"/>
          <c:order val="0"/>
          <c:tx>
            <c:strRef>
              <c:f>label 0</c:f>
              <c:strCache>
                <c:ptCount val="1"/>
                <c:pt idx="0">
                  <c:v>Ряд 1</c:v>
                </c:pt>
              </c:strCache>
            </c:strRef>
          </c:tx>
          <c:spPr>
            <a:ln w="38160">
              <a:solidFill>
                <a:srgbClr val="FF6015"/>
              </a:solidFill>
              <a:round/>
            </a:ln>
          </c:spP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1873-4036-BF00-7469793762DF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1873-4036-BF00-7469793762DF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1873-4036-BF00-7469793762DF}"/>
              </c:ext>
            </c:extLst>
          </c:dPt>
          <c:dLbls>
            <c:dLbl>
              <c:idx val="0"/>
              <c:layout>
                <c:manualLayout>
                  <c:x val="-4.2571898141585802E-2"/>
                  <c:y val="-9.375E-2"/>
                </c:manualLayout>
              </c:layout>
              <c:numFmt formatCode="#,##0.0" sourceLinked="0"/>
              <c:spPr/>
              <c:txPr>
                <a:bodyPr wrap="square"/>
                <a:lstStyle/>
                <a:p>
                  <a:pPr>
                    <a:defRPr sz="1500" b="1" strike="noStrike" spc="-1">
                      <a:solidFill>
                        <a:srgbClr val="000000"/>
                      </a:solidFill>
                      <a:latin typeface="Calibri"/>
                      <a:ea typeface="DejaVu Sans"/>
                    </a:defRPr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separator>;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873-4036-BF00-7469793762DF}"/>
                </c:ext>
              </c:extLst>
            </c:dLbl>
            <c:dLbl>
              <c:idx val="1"/>
              <c:layout>
                <c:manualLayout>
                  <c:x val="-6.3857847212378693E-2"/>
                  <c:y val="-8.1250000000000003E-2"/>
                </c:manualLayout>
              </c:layout>
              <c:numFmt formatCode="#,##0.0" sourceLinked="0"/>
              <c:spPr/>
              <c:txPr>
                <a:bodyPr wrap="square"/>
                <a:lstStyle/>
                <a:p>
                  <a:pPr>
                    <a:defRPr sz="1500" b="1" strike="noStrike" spc="-1">
                      <a:solidFill>
                        <a:srgbClr val="000000"/>
                      </a:solidFill>
                      <a:latin typeface="Calibri"/>
                      <a:ea typeface="DejaVu Sans"/>
                    </a:defRPr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separator>;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873-4036-BF00-7469793762DF}"/>
                </c:ext>
              </c:extLst>
            </c:dLbl>
            <c:dLbl>
              <c:idx val="2"/>
              <c:layout>
                <c:manualLayout>
                  <c:x val="-4.9611106428787598E-2"/>
                  <c:y val="-7.4999999999999997E-2"/>
                </c:manualLayout>
              </c:layout>
              <c:numFmt formatCode="#,##0.0" sourceLinked="0"/>
              <c:spPr/>
              <c:txPr>
                <a:bodyPr wrap="square"/>
                <a:lstStyle/>
                <a:p>
                  <a:pPr>
                    <a:defRPr sz="1500" b="1" strike="noStrike" spc="-1">
                      <a:solidFill>
                        <a:srgbClr val="000000"/>
                      </a:solidFill>
                      <a:latin typeface="Calibri"/>
                      <a:ea typeface="DejaVu Sans"/>
                    </a:defRPr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separator>;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1873-4036-BF00-7469793762DF}"/>
                </c:ext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 wrap="square"/>
              <a:lstStyle/>
              <a:p>
                <a:pPr>
                  <a:defRPr sz="1500" b="1" strike="noStrike" spc="-1">
                    <a:solidFill>
                      <a:srgbClr val="000000"/>
                    </a:solidFill>
                    <a:latin typeface="Calibri"/>
                    <a:ea typeface="DejaVu Sans"/>
                  </a:defRPr>
                </a:pPr>
                <a:endParaRPr lang="ru-RU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eparator>; </c:separator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categories</c:f>
              <c:strCache>
                <c:ptCount val="3"/>
                <c:pt idx="0">
                  <c:v>2020 год</c:v>
                </c:pt>
                <c:pt idx="1">
                  <c:v>2021 год</c:v>
                </c:pt>
                <c:pt idx="2">
                  <c:v>2022 год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3"/>
                <c:pt idx="0">
                  <c:v>41342.199999999997</c:v>
                </c:pt>
                <c:pt idx="1">
                  <c:v>49683.3</c:v>
                </c:pt>
                <c:pt idx="2">
                  <c:v>51548.4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1873-4036-BF00-7469793762D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hiLowLines>
          <c:spPr>
            <a:ln w="0">
              <a:noFill/>
            </a:ln>
          </c:spPr>
        </c:hiLowLines>
        <c:marker val="1"/>
        <c:smooth val="0"/>
        <c:axId val="85109223"/>
        <c:axId val="38928359"/>
      </c:lineChart>
      <c:catAx>
        <c:axId val="85109223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 w="9360">
            <a:solidFill>
              <a:srgbClr val="8B8B8B"/>
            </a:solidFill>
            <a:round/>
          </a:ln>
        </c:spPr>
        <c:txPr>
          <a:bodyPr/>
          <a:lstStyle/>
          <a:p>
            <a:pPr>
              <a:defRPr sz="1200" b="0" strike="noStrike" spc="-1">
                <a:solidFill>
                  <a:srgbClr val="000000"/>
                </a:solidFill>
                <a:latin typeface="Calibri"/>
                <a:ea typeface="DejaVu Sans"/>
              </a:defRPr>
            </a:pPr>
            <a:endParaRPr lang="ru-RU"/>
          </a:p>
        </c:txPr>
        <c:crossAx val="38928359"/>
        <c:crosses val="autoZero"/>
        <c:auto val="1"/>
        <c:lblAlgn val="ctr"/>
        <c:lblOffset val="100"/>
        <c:noMultiLvlLbl val="0"/>
      </c:catAx>
      <c:valAx>
        <c:axId val="38928359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85109223"/>
        <c:crosses val="autoZero"/>
        <c:crossBetween val="between"/>
      </c:valAx>
      <c:spPr>
        <a:noFill/>
        <a:ln w="0">
          <a:noFill/>
        </a:ln>
      </c:spPr>
    </c:plotArea>
    <c:plotVisOnly val="1"/>
    <c:dispBlanksAs val="gap"/>
    <c:showDLblsOverMax val="1"/>
  </c:chart>
  <c:spPr>
    <a:solidFill>
      <a:srgbClr val="FDD1B1"/>
    </a:solidFill>
    <a:ln w="9360">
      <a:solidFill>
        <a:srgbClr val="D9D9D9"/>
      </a:solidFill>
      <a:round/>
    </a:ln>
  </c:spPr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ru-RU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5.8117846545146297E-2"/>
          <c:y val="8.2405902213329996E-2"/>
          <c:w val="0.92200084781687197"/>
          <c:h val="0.8161810679004629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label 0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 w="0">
              <a:noFill/>
            </a:ln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5848-422A-8E2A-B7E2287A837E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5848-422A-8E2A-B7E2287A837E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5-5848-422A-8E2A-B7E2287A837E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7-5848-422A-8E2A-B7E2287A837E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9-5848-422A-8E2A-B7E2287A837E}"/>
              </c:ext>
            </c:extLst>
          </c:dPt>
          <c:dPt>
            <c:idx val="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B-5848-422A-8E2A-B7E2287A837E}"/>
              </c:ext>
            </c:extLst>
          </c:dPt>
          <c:dPt>
            <c:idx val="6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D-5848-422A-8E2A-B7E2287A837E}"/>
              </c:ext>
            </c:extLst>
          </c:dPt>
          <c:dPt>
            <c:idx val="7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F-5848-422A-8E2A-B7E2287A837E}"/>
              </c:ext>
            </c:extLst>
          </c:dPt>
          <c:dPt>
            <c:idx val="8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1-5848-422A-8E2A-B7E2287A837E}"/>
              </c:ext>
            </c:extLst>
          </c:dPt>
          <c:dLbls>
            <c:dLbl>
              <c:idx val="0"/>
              <c:layout>
                <c:manualLayout>
                  <c:x val="-4.4839650584963297E-3"/>
                  <c:y val="-1.0215315181430101E-3"/>
                </c:manualLayout>
              </c:layout>
              <c:numFmt formatCode="#,##0.0" sourceLinked="0"/>
              <c:spPr/>
              <c:txPr>
                <a:bodyPr wrap="square"/>
                <a:lstStyle/>
                <a:p>
                  <a:pPr>
                    <a:defRPr sz="1400" b="1" strike="noStrike" spc="-1">
                      <a:solidFill>
                        <a:srgbClr val="000000"/>
                      </a:solidFill>
                      <a:latin typeface="Calibri"/>
                      <a:ea typeface="DejaVu San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1"/>
              <c:separator>;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848-422A-8E2A-B7E2287A837E}"/>
                </c:ext>
              </c:extLst>
            </c:dLbl>
            <c:dLbl>
              <c:idx val="1"/>
              <c:layout>
                <c:manualLayout>
                  <c:x val="0"/>
                  <c:y val="-7.1501064446292803E-3"/>
                </c:manualLayout>
              </c:layout>
              <c:numFmt formatCode="#,##0.0" sourceLinked="0"/>
              <c:spPr/>
              <c:txPr>
                <a:bodyPr wrap="square"/>
                <a:lstStyle/>
                <a:p>
                  <a:pPr>
                    <a:defRPr sz="1400" b="1" strike="noStrike" spc="-1">
                      <a:solidFill>
                        <a:srgbClr val="000000"/>
                      </a:solidFill>
                      <a:latin typeface="Calibri"/>
                      <a:ea typeface="DejaVu San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1"/>
              <c:separator>;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848-422A-8E2A-B7E2287A837E}"/>
                </c:ext>
              </c:extLst>
            </c:dLbl>
            <c:dLbl>
              <c:idx val="2"/>
              <c:layout>
                <c:manualLayout>
                  <c:x val="1.4946550194987801E-3"/>
                  <c:y val="-7.4288282542920897E-4"/>
                </c:manualLayout>
              </c:layout>
              <c:numFmt formatCode="#,##0.0" sourceLinked="0"/>
              <c:spPr/>
              <c:txPr>
                <a:bodyPr wrap="square"/>
                <a:lstStyle/>
                <a:p>
                  <a:pPr>
                    <a:defRPr sz="1400" b="1" strike="noStrike" spc="-1">
                      <a:solidFill>
                        <a:srgbClr val="000000"/>
                      </a:solidFill>
                      <a:latin typeface="Calibri"/>
                      <a:ea typeface="DejaVu San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1"/>
              <c:separator>;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5848-422A-8E2A-B7E2287A837E}"/>
                </c:ext>
              </c:extLst>
            </c:dLbl>
            <c:dLbl>
              <c:idx val="3"/>
              <c:layout>
                <c:manualLayout>
                  <c:x val="-1.4946550194987801E-3"/>
                  <c:y val="-6.3452545676742998E-3"/>
                </c:manualLayout>
              </c:layout>
              <c:numFmt formatCode="#,##0.0" sourceLinked="0"/>
              <c:spPr/>
              <c:txPr>
                <a:bodyPr wrap="square"/>
                <a:lstStyle/>
                <a:p>
                  <a:pPr>
                    <a:defRPr sz="1400" b="1" strike="noStrike" spc="-1">
                      <a:solidFill>
                        <a:srgbClr val="000000"/>
                      </a:solidFill>
                      <a:latin typeface="Calibri"/>
                      <a:ea typeface="DejaVu San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1"/>
              <c:separator>;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5848-422A-8E2A-B7E2287A837E}"/>
                </c:ext>
              </c:extLst>
            </c:dLbl>
            <c:dLbl>
              <c:idx val="4"/>
              <c:layout>
                <c:manualLayout>
                  <c:x val="1.4946550194987801E-3"/>
                  <c:y val="1.17627622904814E-3"/>
                </c:manualLayout>
              </c:layout>
              <c:numFmt formatCode="#,##0.0" sourceLinked="0"/>
              <c:spPr/>
              <c:txPr>
                <a:bodyPr wrap="square"/>
                <a:lstStyle/>
                <a:p>
                  <a:pPr>
                    <a:defRPr sz="1400" b="1" strike="noStrike" spc="-1">
                      <a:solidFill>
                        <a:srgbClr val="000000"/>
                      </a:solidFill>
                      <a:latin typeface="Calibri"/>
                      <a:ea typeface="DejaVu San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1"/>
              <c:separator>;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5848-422A-8E2A-B7E2287A837E}"/>
                </c:ext>
              </c:extLst>
            </c:dLbl>
            <c:dLbl>
              <c:idx val="5"/>
              <c:layout>
                <c:manualLayout>
                  <c:x val="-2.9893100389975502E-3"/>
                  <c:y val="-6.9450458065858497E-3"/>
                </c:manualLayout>
              </c:layout>
              <c:numFmt formatCode="#,##0.0" sourceLinked="0"/>
              <c:spPr/>
              <c:txPr>
                <a:bodyPr wrap="square"/>
                <a:lstStyle/>
                <a:p>
                  <a:pPr>
                    <a:defRPr sz="1400" b="1" strike="noStrike" spc="-1">
                      <a:solidFill>
                        <a:srgbClr val="000000"/>
                      </a:solidFill>
                      <a:latin typeface="Calibri"/>
                      <a:ea typeface="DejaVu San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1"/>
              <c:separator>;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5848-422A-8E2A-B7E2287A837E}"/>
                </c:ext>
              </c:extLst>
            </c:dLbl>
            <c:dLbl>
              <c:idx val="6"/>
              <c:layout>
                <c:manualLayout>
                  <c:x val="-2.9893100389975502E-3"/>
                  <c:y val="-1.2275828342485501E-2"/>
                </c:manualLayout>
              </c:layout>
              <c:numFmt formatCode="#,##0.0" sourceLinked="0"/>
              <c:spPr/>
              <c:txPr>
                <a:bodyPr wrap="square"/>
                <a:lstStyle/>
                <a:p>
                  <a:pPr>
                    <a:defRPr sz="1400" b="1" strike="noStrike" spc="-1">
                      <a:solidFill>
                        <a:srgbClr val="000000"/>
                      </a:solidFill>
                      <a:latin typeface="Calibri"/>
                      <a:ea typeface="DejaVu San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1"/>
              <c:separator>;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5848-422A-8E2A-B7E2287A837E}"/>
                </c:ext>
              </c:extLst>
            </c:dLbl>
            <c:dLbl>
              <c:idx val="7"/>
              <c:layout>
                <c:manualLayout>
                  <c:x val="0"/>
                  <c:y val="-8.5115857490159E-3"/>
                </c:manualLayout>
              </c:layout>
              <c:numFmt formatCode="#,##0.0" sourceLinked="0"/>
              <c:spPr/>
              <c:txPr>
                <a:bodyPr wrap="square"/>
                <a:lstStyle/>
                <a:p>
                  <a:pPr>
                    <a:defRPr sz="1400" b="1" strike="noStrike" spc="-1">
                      <a:solidFill>
                        <a:srgbClr val="000000"/>
                      </a:solidFill>
                      <a:latin typeface="Calibri"/>
                      <a:ea typeface="DejaVu San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1"/>
              <c:separator>;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5848-422A-8E2A-B7E2287A837E}"/>
                </c:ext>
              </c:extLst>
            </c:dLbl>
            <c:dLbl>
              <c:idx val="8"/>
              <c:layout>
                <c:manualLayout>
                  <c:x val="-1.4946550194987801E-3"/>
                  <c:y val="-1.9066950519011399E-2"/>
                </c:manualLayout>
              </c:layout>
              <c:numFmt formatCode="#,##0.0" sourceLinked="0"/>
              <c:spPr/>
              <c:txPr>
                <a:bodyPr wrap="square"/>
                <a:lstStyle/>
                <a:p>
                  <a:pPr>
                    <a:defRPr sz="1400" b="1" strike="noStrike" spc="-1">
                      <a:solidFill>
                        <a:srgbClr val="000000"/>
                      </a:solidFill>
                      <a:latin typeface="Calibri"/>
                      <a:ea typeface="DejaVu San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1"/>
              <c:separator>;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5848-422A-8E2A-B7E2287A837E}"/>
                </c:ext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 wrap="square"/>
              <a:lstStyle/>
              <a:p>
                <a:pPr>
                  <a:defRPr sz="1400" b="1" strike="noStrike" spc="-1">
                    <a:solidFill>
                      <a:srgbClr val="000000"/>
                    </a:solidFill>
                    <a:latin typeface="Calibri"/>
                    <a:ea typeface="DejaVu San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1"/>
            <c:separator>; </c:separator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categories</c:f>
              <c:strCache>
                <c:ptCount val="9"/>
                <c:pt idx="0">
                  <c:v>2014 год                                             отчет</c:v>
                </c:pt>
                <c:pt idx="1">
                  <c:v>2015 год                                             отчет</c:v>
                </c:pt>
                <c:pt idx="2">
                  <c:v>2016 год                                             отчет</c:v>
                </c:pt>
                <c:pt idx="3">
                  <c:v>2017 год                                             отчет</c:v>
                </c:pt>
                <c:pt idx="4">
                  <c:v>2018 год                                             отчет</c:v>
                </c:pt>
                <c:pt idx="5">
                  <c:v>2019 год                                             отчет</c:v>
                </c:pt>
                <c:pt idx="6">
                  <c:v>2020 год                                             отчет</c:v>
                </c:pt>
                <c:pt idx="7">
                  <c:v>2021 год                                             отчет</c:v>
                </c:pt>
                <c:pt idx="8">
                  <c:v>2022 год   отчет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9"/>
                <c:pt idx="0">
                  <c:v>327.8</c:v>
                </c:pt>
                <c:pt idx="1">
                  <c:v>360.5</c:v>
                </c:pt>
                <c:pt idx="2">
                  <c:v>475.9</c:v>
                </c:pt>
                <c:pt idx="3">
                  <c:v>478.7</c:v>
                </c:pt>
                <c:pt idx="4">
                  <c:v>448.9</c:v>
                </c:pt>
                <c:pt idx="5">
                  <c:v>506.2</c:v>
                </c:pt>
                <c:pt idx="6">
                  <c:v>580.20000000000005</c:v>
                </c:pt>
                <c:pt idx="7">
                  <c:v>649.70000000000005</c:v>
                </c:pt>
                <c:pt idx="8">
                  <c:v>955.6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2-5848-422A-8E2A-B7E2287A837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7393197"/>
        <c:axId val="85668446"/>
      </c:barChart>
      <c:catAx>
        <c:axId val="57393197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ln w="9360">
            <a:solidFill>
              <a:srgbClr val="8B8B8B"/>
            </a:solidFill>
            <a:round/>
          </a:ln>
        </c:spPr>
        <c:txPr>
          <a:bodyPr/>
          <a:lstStyle/>
          <a:p>
            <a:pPr>
              <a:defRPr sz="1200" b="0" strike="noStrike" spc="-1">
                <a:solidFill>
                  <a:srgbClr val="000000"/>
                </a:solidFill>
                <a:latin typeface="Calibri"/>
                <a:ea typeface="DejaVu Sans"/>
              </a:defRPr>
            </a:pPr>
            <a:endParaRPr lang="ru-RU"/>
          </a:p>
        </c:txPr>
        <c:crossAx val="85668446"/>
        <c:crosses val="autoZero"/>
        <c:auto val="1"/>
        <c:lblAlgn val="ctr"/>
        <c:lblOffset val="100"/>
        <c:noMultiLvlLbl val="0"/>
      </c:catAx>
      <c:valAx>
        <c:axId val="85668446"/>
        <c:scaling>
          <c:orientation val="minMax"/>
          <c:min val="0"/>
        </c:scaling>
        <c:delete val="0"/>
        <c:axPos val="l"/>
        <c:numFmt formatCode="General" sourceLinked="0"/>
        <c:majorTickMark val="out"/>
        <c:minorTickMark val="none"/>
        <c:tickLblPos val="nextTo"/>
        <c:spPr>
          <a:ln w="9360">
            <a:solidFill>
              <a:srgbClr val="8B8B8B"/>
            </a:solidFill>
            <a:round/>
          </a:ln>
        </c:spPr>
        <c:txPr>
          <a:bodyPr/>
          <a:lstStyle/>
          <a:p>
            <a:pPr>
              <a:defRPr sz="1200" b="0" strike="noStrike" spc="-1">
                <a:solidFill>
                  <a:srgbClr val="000000"/>
                </a:solidFill>
                <a:latin typeface="Calibri"/>
                <a:ea typeface="DejaVu Sans"/>
              </a:defRPr>
            </a:pPr>
            <a:endParaRPr lang="ru-RU"/>
          </a:p>
        </c:txPr>
        <c:crossAx val="57393197"/>
        <c:crosses val="autoZero"/>
        <c:crossBetween val="between"/>
        <c:majorUnit val="55"/>
      </c:valAx>
      <c:spPr>
        <a:noFill/>
        <a:ln w="0">
          <a:noFill/>
        </a:ln>
      </c:spPr>
    </c:plotArea>
    <c:plotVisOnly val="1"/>
    <c:dispBlanksAs val="gap"/>
    <c:showDLblsOverMax val="1"/>
  </c:chart>
  <c:spPr>
    <a:noFill/>
    <a:ln w="9360">
      <a:solidFill>
        <a:srgbClr val="D9D9D9"/>
      </a:solidFill>
      <a:round/>
    </a:ln>
  </c:spPr>
  <c:userShapes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c:style val="2"/>
  <c:chart>
    <c:autoTitleDeleted val="1"/>
    <c:view3D>
      <c:rotX val="30"/>
      <c:rotY val="20"/>
      <c:rAngAx val="0"/>
      <c:perspective val="20"/>
    </c:view3D>
    <c:floor>
      <c:thickness val="0"/>
      <c:spPr>
        <a:solidFill>
          <a:srgbClr val="D9D9D9"/>
        </a:solidFill>
        <a:ln w="0">
          <a:noFill/>
        </a:ln>
      </c:spPr>
    </c:floor>
    <c:sideWall>
      <c:thickness val="0"/>
      <c:spPr>
        <a:solidFill>
          <a:srgbClr val="D9D9D9"/>
        </a:solidFill>
        <a:ln w="0">
          <a:noFill/>
        </a:ln>
      </c:spPr>
    </c:sideWall>
    <c:backWall>
      <c:thickness val="0"/>
      <c:spPr>
        <a:solidFill>
          <a:srgbClr val="D9D9D9"/>
        </a:solidFill>
        <a:ln w="0">
          <a:noFill/>
        </a:ln>
      </c:spPr>
    </c:backWall>
    <c:plotArea>
      <c:layout>
        <c:manualLayout>
          <c:layoutTarget val="inner"/>
          <c:xMode val="edge"/>
          <c:yMode val="edge"/>
          <c:x val="0"/>
          <c:y val="0.26910026910026902"/>
          <c:w val="0.68812869231997398"/>
          <c:h val="0.7294957294957290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>
              <a:gsLst>
                <a:gs pos="0">
                  <a:srgbClr val="9A1342"/>
                </a:gs>
                <a:gs pos="100000">
                  <a:srgbClr val="D11D5C"/>
                </a:gs>
              </a:gsLst>
              <a:lin ang="16200000"/>
            </a:gradFill>
            <a:ln w="0">
              <a:noFill/>
            </a:ln>
          </c:spPr>
          <c:explosion val="32"/>
          <c:dPt>
            <c:idx val="0"/>
            <c:bubble3D val="0"/>
            <c:spPr>
              <a:solidFill>
                <a:schemeClr val="tx2">
                  <a:lumMod val="40000"/>
                  <a:lumOff val="60000"/>
                </a:schemeClr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1-039A-4F73-A971-3AA9A5400BD6}"/>
              </c:ext>
            </c:extLst>
          </c:dPt>
          <c:dPt>
            <c:idx val="1"/>
            <c:bubble3D val="0"/>
            <c:spPr>
              <a:solidFill>
                <a:srgbClr val="00B050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3-039A-4F73-A971-3AA9A5400BD6}"/>
              </c:ext>
            </c:extLst>
          </c:dPt>
          <c:dPt>
            <c:idx val="2"/>
            <c:bubble3D val="0"/>
            <c:spPr>
              <a:gradFill>
                <a:gsLst>
                  <a:gs pos="0">
                    <a:srgbClr val="A83904"/>
                  </a:gs>
                  <a:gs pos="100000">
                    <a:srgbClr val="E55009"/>
                  </a:gs>
                </a:gsLst>
                <a:lin ang="16200000"/>
              </a:gra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5-039A-4F73-A971-3AA9A5400BD6}"/>
              </c:ext>
            </c:extLst>
          </c:dPt>
          <c:dPt>
            <c:idx val="3"/>
            <c:bubble3D val="0"/>
            <c:spPr>
              <a:gradFill>
                <a:gsLst>
                  <a:gs pos="0">
                    <a:srgbClr val="BD7C02"/>
                  </a:gs>
                  <a:gs pos="100000">
                    <a:srgbClr val="FFAA09"/>
                  </a:gs>
                </a:gsLst>
                <a:lin ang="16200000"/>
              </a:gra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7-039A-4F73-A971-3AA9A5400BD6}"/>
              </c:ext>
            </c:extLst>
          </c:dPt>
          <c:dPt>
            <c:idx val="4"/>
            <c:bubble3D val="0"/>
            <c:explosion val="37"/>
            <c:spPr>
              <a:solidFill>
                <a:schemeClr val="tx2">
                  <a:lumMod val="60000"/>
                  <a:lumOff val="40000"/>
                </a:schemeClr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9-039A-4F73-A971-3AA9A5400BD6}"/>
              </c:ext>
            </c:extLst>
          </c:dPt>
          <c:dPt>
            <c:idx val="5"/>
            <c:bubble3D val="0"/>
            <c:spPr>
              <a:solidFill>
                <a:srgbClr val="00B0F0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B-039A-4F73-A971-3AA9A5400BD6}"/>
              </c:ext>
            </c:extLst>
          </c:dPt>
          <c:dPt>
            <c:idx val="6"/>
            <c:bubble3D val="0"/>
            <c:spPr>
              <a:gradFill>
                <a:gsLst>
                  <a:gs pos="0">
                    <a:srgbClr val="9B5868"/>
                  </a:gs>
                  <a:gs pos="100000">
                    <a:srgbClr val="D57B91"/>
                  </a:gs>
                </a:gsLst>
                <a:lin ang="16200000"/>
              </a:gra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D-039A-4F73-A971-3AA9A5400BD6}"/>
              </c:ext>
            </c:extLst>
          </c:dPt>
          <c:dPt>
            <c:idx val="7"/>
            <c:bubble3D val="0"/>
            <c:spPr>
              <a:gradFill>
                <a:gsLst>
                  <a:gs pos="0">
                    <a:srgbClr val="8F6599"/>
                  </a:gs>
                  <a:gs pos="100000">
                    <a:srgbClr val="C58CD4"/>
                  </a:gs>
                </a:gsLst>
                <a:lin ang="16200000"/>
              </a:gra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F-039A-4F73-A971-3AA9A5400BD6}"/>
              </c:ext>
            </c:extLst>
          </c:dPt>
          <c:dPt>
            <c:idx val="8"/>
            <c:bubble3D val="0"/>
            <c:spPr>
              <a:gradFill>
                <a:gsLst>
                  <a:gs pos="0">
                    <a:srgbClr val="B46650"/>
                  </a:gs>
                  <a:gs pos="100000">
                    <a:srgbClr val="F68E72"/>
                  </a:gs>
                </a:gsLst>
                <a:lin ang="16200000"/>
              </a:gra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11-039A-4F73-A971-3AA9A5400BD6}"/>
              </c:ext>
            </c:extLst>
          </c:dPt>
          <c:dPt>
            <c:idx val="9"/>
            <c:bubble3D val="0"/>
            <c:spPr>
              <a:gradFill>
                <a:gsLst>
                  <a:gs pos="0">
                    <a:srgbClr val="C5904E"/>
                  </a:gs>
                  <a:gs pos="100000">
                    <a:srgbClr val="FFC67E"/>
                  </a:gs>
                </a:gsLst>
                <a:lin ang="16200000"/>
              </a:gra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13-039A-4F73-A971-3AA9A5400BD6}"/>
              </c:ext>
            </c:extLst>
          </c:dPt>
          <c:dPt>
            <c:idx val="10"/>
            <c:bubble3D val="0"/>
            <c:spPr>
              <a:gradFill>
                <a:gsLst>
                  <a:gs pos="0">
                    <a:srgbClr val="A66487"/>
                  </a:gs>
                  <a:gs pos="100000">
                    <a:srgbClr val="E58CB9"/>
                  </a:gs>
                </a:gsLst>
                <a:lin ang="16200000"/>
              </a:gra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15-039A-4F73-A971-3AA9A5400BD6}"/>
              </c:ext>
            </c:extLst>
          </c:dPt>
          <c:dLbls>
            <c:dLbl>
              <c:idx val="0"/>
              <c:numFmt formatCode="0.0%" sourceLinked="0"/>
              <c:spPr/>
              <c:txPr>
                <a:bodyPr wrap="square"/>
                <a:lstStyle/>
                <a:p>
                  <a:pPr>
                    <a:defRPr sz="1600" b="1" strike="noStrike" spc="-1">
                      <a:solidFill>
                        <a:srgbClr val="014675"/>
                      </a:solidFill>
                      <a:latin typeface="Calibri"/>
                      <a:ea typeface="DejaVu San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39A-4F73-A971-3AA9A5400BD6}"/>
                </c:ext>
              </c:extLst>
            </c:dLbl>
            <c:dLbl>
              <c:idx val="1"/>
              <c:numFmt formatCode="0.0%" sourceLinked="0"/>
              <c:spPr/>
              <c:txPr>
                <a:bodyPr wrap="square"/>
                <a:lstStyle/>
                <a:p>
                  <a:pPr>
                    <a:defRPr sz="1600" b="1" strike="noStrike" spc="-1">
                      <a:solidFill>
                        <a:srgbClr val="014675"/>
                      </a:solidFill>
                      <a:latin typeface="Calibri"/>
                      <a:ea typeface="DejaVu San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39A-4F73-A971-3AA9A5400BD6}"/>
                </c:ext>
              </c:extLst>
            </c:dLbl>
            <c:dLbl>
              <c:idx val="2"/>
              <c:numFmt formatCode="0.0%" sourceLinked="0"/>
              <c:spPr/>
              <c:txPr>
                <a:bodyPr wrap="square"/>
                <a:lstStyle/>
                <a:p>
                  <a:pPr>
                    <a:defRPr sz="1600" b="1" strike="noStrike" spc="-1">
                      <a:solidFill>
                        <a:srgbClr val="014675"/>
                      </a:solidFill>
                      <a:latin typeface="Calibri"/>
                      <a:ea typeface="DejaVu San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039A-4F73-A971-3AA9A5400BD6}"/>
                </c:ext>
              </c:extLst>
            </c:dLbl>
            <c:dLbl>
              <c:idx val="3"/>
              <c:numFmt formatCode="0.0%" sourceLinked="0"/>
              <c:spPr/>
              <c:txPr>
                <a:bodyPr wrap="square"/>
                <a:lstStyle/>
                <a:p>
                  <a:pPr>
                    <a:defRPr sz="1600" b="1" strike="noStrike" spc="-1">
                      <a:solidFill>
                        <a:srgbClr val="014675"/>
                      </a:solidFill>
                      <a:latin typeface="Calibri"/>
                      <a:ea typeface="DejaVu San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039A-4F73-A971-3AA9A5400BD6}"/>
                </c:ext>
              </c:extLst>
            </c:dLbl>
            <c:dLbl>
              <c:idx val="4"/>
              <c:numFmt formatCode="0.0%" sourceLinked="0"/>
              <c:spPr/>
              <c:txPr>
                <a:bodyPr wrap="square"/>
                <a:lstStyle/>
                <a:p>
                  <a:pPr>
                    <a:defRPr sz="1600" b="1" strike="noStrike" spc="-1">
                      <a:solidFill>
                        <a:srgbClr val="014675"/>
                      </a:solidFill>
                      <a:latin typeface="Calibri"/>
                      <a:ea typeface="DejaVu San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039A-4F73-A971-3AA9A5400BD6}"/>
                </c:ext>
              </c:extLst>
            </c:dLbl>
            <c:dLbl>
              <c:idx val="5"/>
              <c:numFmt formatCode="0.0%" sourceLinked="0"/>
              <c:spPr/>
              <c:txPr>
                <a:bodyPr wrap="square"/>
                <a:lstStyle/>
                <a:p>
                  <a:pPr>
                    <a:defRPr sz="1600" b="1" strike="noStrike" spc="-1">
                      <a:solidFill>
                        <a:srgbClr val="014675"/>
                      </a:solidFill>
                      <a:latin typeface="Calibri"/>
                      <a:ea typeface="DejaVu San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039A-4F73-A971-3AA9A5400BD6}"/>
                </c:ext>
              </c:extLst>
            </c:dLbl>
            <c:dLbl>
              <c:idx val="6"/>
              <c:numFmt formatCode="0.0%" sourceLinked="0"/>
              <c:spPr/>
              <c:txPr>
                <a:bodyPr wrap="square"/>
                <a:lstStyle/>
                <a:p>
                  <a:pPr>
                    <a:defRPr sz="1600" b="1" strike="noStrike" spc="-1">
                      <a:solidFill>
                        <a:srgbClr val="014675"/>
                      </a:solidFill>
                      <a:latin typeface="Calibri"/>
                      <a:ea typeface="DejaVu San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039A-4F73-A971-3AA9A5400BD6}"/>
                </c:ext>
              </c:extLst>
            </c:dLbl>
            <c:dLbl>
              <c:idx val="7"/>
              <c:numFmt formatCode="0.0%" sourceLinked="0"/>
              <c:spPr/>
              <c:txPr>
                <a:bodyPr wrap="square"/>
                <a:lstStyle/>
                <a:p>
                  <a:pPr>
                    <a:defRPr sz="1600" b="1" strike="noStrike" spc="-1">
                      <a:solidFill>
                        <a:srgbClr val="014675"/>
                      </a:solidFill>
                      <a:latin typeface="Calibri"/>
                      <a:ea typeface="DejaVu San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039A-4F73-A971-3AA9A5400BD6}"/>
                </c:ext>
              </c:extLst>
            </c:dLbl>
            <c:dLbl>
              <c:idx val="8"/>
              <c:numFmt formatCode="0.0%" sourceLinked="0"/>
              <c:spPr/>
              <c:txPr>
                <a:bodyPr wrap="square"/>
                <a:lstStyle/>
                <a:p>
                  <a:pPr>
                    <a:defRPr sz="1600" b="1" strike="noStrike" spc="-1">
                      <a:solidFill>
                        <a:srgbClr val="014675"/>
                      </a:solidFill>
                      <a:latin typeface="Calibri"/>
                      <a:ea typeface="DejaVu San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039A-4F73-A971-3AA9A5400BD6}"/>
                </c:ext>
              </c:extLst>
            </c:dLbl>
            <c:dLbl>
              <c:idx val="9"/>
              <c:numFmt formatCode="0.0%" sourceLinked="0"/>
              <c:spPr/>
              <c:txPr>
                <a:bodyPr wrap="square"/>
                <a:lstStyle/>
                <a:p>
                  <a:pPr>
                    <a:defRPr sz="1600" b="1" strike="noStrike" spc="-1">
                      <a:solidFill>
                        <a:srgbClr val="014675"/>
                      </a:solidFill>
                      <a:latin typeface="Calibri"/>
                      <a:ea typeface="DejaVu San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039A-4F73-A971-3AA9A5400BD6}"/>
                </c:ext>
              </c:extLst>
            </c:dLbl>
            <c:dLbl>
              <c:idx val="10"/>
              <c:numFmt formatCode="0.0%" sourceLinked="0"/>
              <c:spPr/>
              <c:txPr>
                <a:bodyPr wrap="square"/>
                <a:lstStyle/>
                <a:p>
                  <a:pPr>
                    <a:defRPr sz="1600" b="1" strike="noStrike" spc="-1">
                      <a:solidFill>
                        <a:srgbClr val="014675"/>
                      </a:solidFill>
                      <a:latin typeface="Calibri"/>
                      <a:ea typeface="DejaVu San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5-039A-4F73-A971-3AA9A5400BD6}"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 wrap="square"/>
              <a:lstStyle/>
              <a:p>
                <a:pPr>
                  <a:defRPr sz="1600" b="1" strike="noStrike" spc="-1">
                    <a:solidFill>
                      <a:srgbClr val="014675"/>
                    </a:solidFill>
                    <a:latin typeface="Calibri"/>
                    <a:ea typeface="DejaVu Sans"/>
                  </a:defRPr>
                </a:pPr>
                <a:endParaRPr lang="ru-RU"/>
              </a:p>
            </c:txPr>
            <c:dLblPos val="bestFit"/>
            <c:showLegendKey val="0"/>
            <c:showVal val="0"/>
            <c:showCatName val="0"/>
            <c:showSerName val="0"/>
            <c:showPercent val="1"/>
            <c:showBubbleSize val="1"/>
            <c:separator>
</c:separator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Лист1!$A$2:$A$12</c:f>
              <c:strCache>
                <c:ptCount val="11"/>
                <c:pt idx="0">
                  <c:v>Общегосударственные вопросы - 141 913,3</c:v>
                </c:pt>
                <c:pt idx="1">
                  <c:v>Национальная безопасность и правоохранительная деятельность - 20 463,8</c:v>
                </c:pt>
                <c:pt idx="2">
                  <c:v>Национальная экономика - 14 613,8</c:v>
                </c:pt>
                <c:pt idx="3">
                  <c:v>Жилищно-коммунальное хозяйство - 21 715,8</c:v>
                </c:pt>
                <c:pt idx="4">
                  <c:v>Образование - 1 330 068,3</c:v>
                </c:pt>
                <c:pt idx="5">
                  <c:v>Культура, кинематография - 7 493,5</c:v>
                </c:pt>
                <c:pt idx="6">
                  <c:v>Здравоохранение - 10 664,5</c:v>
                </c:pt>
                <c:pt idx="7">
                  <c:v>Социальная политика - 94 349,3</c:v>
                </c:pt>
                <c:pt idx="8">
                  <c:v>Физическая культура и спорт -             49 650,2</c:v>
                </c:pt>
                <c:pt idx="9">
                  <c:v>Прочие расходы 2 620,1</c:v>
                </c:pt>
                <c:pt idx="10">
                  <c:v>Межбюджетные трансферты общего характера бюджетам бюджетной системы РФ - 31 767,6</c:v>
                </c:pt>
              </c:strCache>
            </c:strRef>
          </c:cat>
          <c:val>
            <c:numRef>
              <c:f>Лист1!$B$2:$B$12</c:f>
              <c:numCache>
                <c:formatCode>General</c:formatCode>
                <c:ptCount val="11"/>
                <c:pt idx="0">
                  <c:v>141913.29999999999</c:v>
                </c:pt>
                <c:pt idx="1">
                  <c:v>20463.8</c:v>
                </c:pt>
                <c:pt idx="2">
                  <c:v>14613.8</c:v>
                </c:pt>
                <c:pt idx="3">
                  <c:v>21715.8</c:v>
                </c:pt>
                <c:pt idx="4">
                  <c:v>1330068.3</c:v>
                </c:pt>
                <c:pt idx="5">
                  <c:v>7493.5</c:v>
                </c:pt>
                <c:pt idx="6">
                  <c:v>10664.5</c:v>
                </c:pt>
                <c:pt idx="7">
                  <c:v>94349.3</c:v>
                </c:pt>
                <c:pt idx="8">
                  <c:v>49650.2</c:v>
                </c:pt>
                <c:pt idx="9">
                  <c:v>2620.1</c:v>
                </c:pt>
                <c:pt idx="10">
                  <c:v>31767.599999999999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6-039A-4F73-A971-3AA9A5400BD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9079748185547196"/>
          <c:y val="2.26714313998513E-2"/>
          <c:w val="0.29113708662181398"/>
          <c:h val="0.946412980327624"/>
        </c:manualLayout>
      </c:layout>
      <c:overlay val="0"/>
      <c:spPr>
        <a:noFill/>
        <a:ln w="0">
          <a:noFill/>
        </a:ln>
      </c:spPr>
      <c:txPr>
        <a:bodyPr/>
        <a:lstStyle/>
        <a:p>
          <a:pPr>
            <a:defRPr sz="1200" b="1" strike="noStrike" spc="-1">
              <a:solidFill>
                <a:srgbClr val="014675"/>
              </a:solidFill>
              <a:latin typeface="Calibri"/>
              <a:ea typeface="DejaVu Sans"/>
            </a:defRPr>
          </a:pPr>
          <a:endParaRPr lang="ru-RU"/>
        </a:p>
      </c:txPr>
    </c:legend>
    <c:plotVisOnly val="1"/>
    <c:dispBlanksAs val="gap"/>
    <c:showDLblsOverMax val="1"/>
  </c:chart>
  <c:spPr>
    <a:noFill/>
    <a:ln w="9360">
      <a:solidFill>
        <a:srgbClr val="D9D9D9"/>
      </a:solidFill>
      <a:round/>
    </a:ln>
  </c:sp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c:style val="2"/>
  <c:chart>
    <c:autoTitleDeleted val="1"/>
    <c:view3D>
      <c:rotX val="15"/>
      <c:rotY val="20"/>
      <c:rAngAx val="1"/>
    </c:view3D>
    <c:floor>
      <c:thickness val="0"/>
      <c:spPr>
        <a:noFill/>
        <a:ln w="9360">
          <a:noFill/>
        </a:ln>
      </c:spPr>
    </c:floor>
    <c:sideWall>
      <c:thickness val="0"/>
      <c:spPr>
        <a:noFill/>
        <a:ln w="9360">
          <a:noFill/>
        </a:ln>
      </c:spPr>
    </c:sideWall>
    <c:backWall>
      <c:thickness val="0"/>
      <c:spPr>
        <a:noFill/>
        <a:ln w="9360">
          <a:noFill/>
        </a:ln>
      </c:spPr>
    </c:backWall>
    <c:plotArea>
      <c:layout>
        <c:manualLayout>
          <c:layoutTarget val="inner"/>
          <c:xMode val="edge"/>
          <c:yMode val="edge"/>
          <c:x val="0.23766606582548899"/>
          <c:y val="0.140967498110355"/>
          <c:w val="0.73636424327391703"/>
          <c:h val="0.77286470143612995"/>
        </c:manualLayout>
      </c:layout>
      <c:bar3DChart>
        <c:barDir val="bar"/>
        <c:grouping val="clustered"/>
        <c:varyColors val="0"/>
        <c:ser>
          <c:idx val="0"/>
          <c:order val="0"/>
          <c:spPr>
            <a:solidFill>
              <a:srgbClr val="B83D68"/>
            </a:solidFill>
            <a:ln w="0">
              <a:noFill/>
            </a:ln>
          </c:spPr>
          <c:invertIfNegative val="0"/>
          <c:dLbls>
            <c:numFmt formatCode="0.0%" sourceLinked="0"/>
            <c:spPr>
              <a:solidFill>
                <a:srgbClr val="F4E7ED"/>
              </a:solidFill>
            </c:spPr>
            <c:txPr>
              <a:bodyPr wrap="square"/>
              <a:lstStyle/>
              <a:p>
                <a:pPr>
                  <a:defRPr sz="1197" b="1" strike="noStrike" spc="-1">
                    <a:solidFill>
                      <a:srgbClr val="404040"/>
                    </a:solidFill>
                    <a:latin typeface="Verdana"/>
                    <a:ea typeface="DejaVu San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1"/>
            <c:separator>; </c:separator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Лист1!$A$1:$A$3</c:f>
              <c:strCache>
                <c:ptCount val="3"/>
                <c:pt idx="0">
                  <c:v>федеральный бюджет</c:v>
                </c:pt>
                <c:pt idx="1">
                  <c:v>краевой бюджет</c:v>
                </c:pt>
                <c:pt idx="2">
                  <c:v>районный бюджет </c:v>
                </c:pt>
              </c:strCache>
            </c:strRef>
          </c:cat>
          <c:val>
            <c:numRef>
              <c:f>Лист1!$B$1:$B$3</c:f>
              <c:numCache>
                <c:formatCode>General</c:formatCode>
                <c:ptCount val="3"/>
                <c:pt idx="0">
                  <c:v>5.8999999999999997E-2</c:v>
                </c:pt>
                <c:pt idx="1">
                  <c:v>0.45</c:v>
                </c:pt>
                <c:pt idx="2">
                  <c:v>0.49099999999999999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Лист1!$B$1:$B$0</c15:sqref>
                        </c15:formulaRef>
                      </c:ext>
                    </c:extLst>
                  </c:strRef>
                </c15:tx>
              </c15:filteredSeriesTitle>
            </c:ext>
            <c:ext xmlns:c16="http://schemas.microsoft.com/office/drawing/2014/chart" uri="{C3380CC4-5D6E-409C-BE32-E72D297353CC}">
              <c16:uniqueId val="{00000000-A587-4D47-A230-F376F31E696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7257591"/>
        <c:axId val="68567465"/>
        <c:axId val="0"/>
      </c:bar3DChart>
      <c:catAx>
        <c:axId val="37257591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ln w="9360">
            <a:noFill/>
          </a:ln>
        </c:spPr>
        <c:txPr>
          <a:bodyPr/>
          <a:lstStyle/>
          <a:p>
            <a:pPr>
              <a:defRPr sz="800" b="0" strike="noStrike" spc="-1">
                <a:solidFill>
                  <a:srgbClr val="002060"/>
                </a:solidFill>
                <a:latin typeface="Verdana"/>
                <a:ea typeface="DejaVu Sans"/>
              </a:defRPr>
            </a:pPr>
            <a:endParaRPr lang="ru-RU"/>
          </a:p>
        </c:txPr>
        <c:crossAx val="68567465"/>
        <c:crosses val="autoZero"/>
        <c:auto val="1"/>
        <c:lblAlgn val="ctr"/>
        <c:lblOffset val="100"/>
        <c:noMultiLvlLbl val="0"/>
      </c:catAx>
      <c:valAx>
        <c:axId val="68567465"/>
        <c:scaling>
          <c:orientation val="minMax"/>
        </c:scaling>
        <c:delete val="1"/>
        <c:axPos val="b"/>
        <c:majorGridlines>
          <c:spPr>
            <a:ln w="9360">
              <a:solidFill>
                <a:srgbClr val="D9D9D9"/>
              </a:solidFill>
              <a:round/>
            </a:ln>
          </c:spPr>
        </c:majorGridlines>
        <c:numFmt formatCode="General" sourceLinked="1"/>
        <c:majorTickMark val="none"/>
        <c:minorTickMark val="none"/>
        <c:tickLblPos val="nextTo"/>
        <c:crossAx val="37257591"/>
        <c:crosses val="autoZero"/>
        <c:crossBetween val="between"/>
      </c:valAx>
    </c:plotArea>
    <c:plotVisOnly val="1"/>
    <c:dispBlanksAs val="gap"/>
    <c:showDLblsOverMax val="1"/>
  </c:chart>
  <c:spPr>
    <a:pattFill prst="openDmnd">
      <a:fgClr>
        <a:srgbClr val="F4E7ED"/>
      </a:fgClr>
      <a:bgClr>
        <a:srgbClr val="FFFFFF"/>
      </a:bgClr>
    </a:pattFill>
    <a:ln w="9360">
      <a:noFill/>
    </a:ln>
  </c:sp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ru-RU"/>
  <c:roundedCorners val="0"/>
  <c:style val="2"/>
  <c:chart>
    <c:title>
      <c:tx>
        <c:rich>
          <a:bodyPr rot="0"/>
          <a:lstStyle/>
          <a:p>
            <a:pPr>
              <a:defRPr lang="ru-RU" sz="1600" b="1" strike="noStrike" spc="-1">
                <a:solidFill>
                  <a:srgbClr val="002060"/>
                </a:solidFill>
                <a:latin typeface="Calibri"/>
                <a:ea typeface="DejaVu Sans"/>
              </a:defRPr>
            </a:pPr>
            <a:r>
              <a:rPr lang="ru-RU" sz="1600" b="1" strike="noStrike" spc="-1" dirty="0">
                <a:solidFill>
                  <a:srgbClr val="0070C0"/>
                </a:solidFill>
                <a:latin typeface="Calibri"/>
                <a:ea typeface="DejaVu Sans"/>
              </a:rPr>
              <a:t>Объемы капитальных вложений в объекты муниципальной собственности</a:t>
            </a:r>
          </a:p>
        </c:rich>
      </c:tx>
      <c:layout>
        <c:manualLayout>
          <c:xMode val="edge"/>
          <c:yMode val="edge"/>
          <c:x val="0.16683757986905401"/>
          <c:y val="0"/>
        </c:manualLayout>
      </c:layout>
      <c:overlay val="0"/>
      <c:spPr>
        <a:noFill/>
        <a:ln w="0">
          <a:noFill/>
        </a:ln>
      </c:spPr>
    </c:title>
    <c:autoTitleDeleted val="0"/>
    <c:view3D>
      <c:rotX val="15"/>
      <c:rotY val="20"/>
      <c:rAngAx val="0"/>
    </c:view3D>
    <c:floor>
      <c:thickness val="0"/>
    </c:floor>
    <c:sideWall>
      <c:thickness val="0"/>
      <c:spPr>
        <a:noFill/>
        <a:ln w="0">
          <a:noFill/>
        </a:ln>
      </c:spPr>
    </c:sideWall>
    <c:backWall>
      <c:thickness val="0"/>
      <c:spPr>
        <a:noFill/>
        <a:ln w="0">
          <a:noFill/>
        </a:ln>
      </c:spPr>
    </c:backWall>
    <c:plotArea>
      <c:layout>
        <c:manualLayout>
          <c:layoutTarget val="inner"/>
          <c:xMode val="edge"/>
          <c:yMode val="edge"/>
          <c:x val="0.14396150508795499"/>
          <c:y val="0.23322314681571391"/>
          <c:w val="0.5886278969881843"/>
          <c:h val="0.68187935792891052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label 0</c:f>
              <c:strCache>
                <c:ptCount val="1"/>
                <c:pt idx="0">
                  <c:v>средства федерального бюджета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ln w="0">
              <a:noFill/>
            </a:ln>
          </c:spPr>
          <c:invertIfNegative val="0"/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89FB-4CD3-AAE1-9B93B6537325}"/>
              </c:ext>
            </c:extLst>
          </c:dPt>
          <c:dLbls>
            <c:dLbl>
              <c:idx val="1"/>
              <c:layout>
                <c:manualLayout>
                  <c:x val="8.3333333333333297E-3"/>
                  <c:y val="-3.1250000000000002E-3"/>
                </c:manualLayout>
              </c:layout>
              <c:numFmt formatCode="#,##0.0" sourceLinked="0"/>
              <c:spPr/>
              <c:txPr>
                <a:bodyPr wrap="square"/>
                <a:lstStyle/>
                <a:p>
                  <a:pPr>
                    <a:defRPr sz="1200" b="1" strike="noStrike" spc="-1">
                      <a:solidFill>
                        <a:srgbClr val="000000"/>
                      </a:solidFill>
                      <a:latin typeface="Calibri"/>
                      <a:ea typeface="DejaVu San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separator>;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9FB-4CD3-AAE1-9B93B6537325}"/>
                </c:ext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 wrap="square"/>
              <a:lstStyle/>
              <a:p>
                <a:pPr>
                  <a:defRPr sz="1200" b="1" strike="noStrike" spc="-1">
                    <a:solidFill>
                      <a:srgbClr val="000000"/>
                    </a:solidFill>
                    <a:latin typeface="Calibri"/>
                    <a:ea typeface="DejaVu San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eparator>; </c:separator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categories</c:f>
              <c:strCache>
                <c:ptCount val="3"/>
                <c:pt idx="0">
                  <c:v>2020 год</c:v>
                </c:pt>
                <c:pt idx="1">
                  <c:v>2021 год</c:v>
                </c:pt>
                <c:pt idx="2">
                  <c:v>2022 год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3"/>
                <c:pt idx="0">
                  <c:v>4687.8</c:v>
                </c:pt>
                <c:pt idx="1">
                  <c:v>4095.3</c:v>
                </c:pt>
                <c:pt idx="2">
                  <c:v>25850.5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9FB-4CD3-AAE1-9B93B6537325}"/>
            </c:ext>
          </c:extLst>
        </c:ser>
        <c:ser>
          <c:idx val="1"/>
          <c:order val="1"/>
          <c:tx>
            <c:strRef>
              <c:f>label 1</c:f>
              <c:strCache>
                <c:ptCount val="1"/>
                <c:pt idx="0">
                  <c:v>средства краевого бюджета</c:v>
                </c:pt>
              </c:strCache>
            </c:strRef>
          </c:tx>
          <c:spPr>
            <a:solidFill>
              <a:schemeClr val="bg2">
                <a:lumMod val="50000"/>
              </a:schemeClr>
            </a:solidFill>
            <a:ln w="0">
              <a:noFill/>
            </a:ln>
          </c:spPr>
          <c:invertIfNegative val="0"/>
          <c:dLbls>
            <c:numFmt formatCode="#,##0.0" sourceLinked="0"/>
            <c:spPr>
              <a:noFill/>
              <a:ln>
                <a:noFill/>
              </a:ln>
              <a:effectLst/>
            </c:spPr>
            <c:txPr>
              <a:bodyPr wrap="square"/>
              <a:lstStyle/>
              <a:p>
                <a:pPr>
                  <a:defRPr sz="1200" b="1" strike="noStrike" spc="-1">
                    <a:solidFill>
                      <a:srgbClr val="000000"/>
                    </a:solidFill>
                    <a:latin typeface="Calibri"/>
                    <a:ea typeface="DejaVu San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eparator>; </c:separator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categories</c:f>
              <c:strCache>
                <c:ptCount val="3"/>
                <c:pt idx="0">
                  <c:v>2020 год</c:v>
                </c:pt>
                <c:pt idx="1">
                  <c:v>2021 год</c:v>
                </c:pt>
                <c:pt idx="2">
                  <c:v>2022 год</c:v>
                </c:pt>
              </c:strCache>
            </c:strRef>
          </c:cat>
          <c:val>
            <c:numRef>
              <c:f>1</c:f>
              <c:numCache>
                <c:formatCode>General</c:formatCode>
                <c:ptCount val="3"/>
                <c:pt idx="0">
                  <c:v>53669.5</c:v>
                </c:pt>
                <c:pt idx="1">
                  <c:v>79934.399999999994</c:v>
                </c:pt>
                <c:pt idx="2">
                  <c:v>93683.3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9FB-4CD3-AAE1-9B93B6537325}"/>
            </c:ext>
          </c:extLst>
        </c:ser>
        <c:ser>
          <c:idx val="2"/>
          <c:order val="2"/>
          <c:tx>
            <c:strRef>
              <c:f>label 2</c:f>
              <c:strCache>
                <c:ptCount val="1"/>
                <c:pt idx="0">
                  <c:v>средства районного бюджета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 w="0">
              <a:noFill/>
            </a:ln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5-89FB-4CD3-AAE1-9B93B6537325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7-89FB-4CD3-AAE1-9B93B6537325}"/>
              </c:ext>
            </c:extLst>
          </c:dPt>
          <c:dLbls>
            <c:dLbl>
              <c:idx val="0"/>
              <c:layout>
                <c:manualLayout>
                  <c:x val="5.73853375990238E-4"/>
                  <c:y val="6.6130218335528902E-5"/>
                </c:manualLayout>
              </c:layout>
              <c:numFmt formatCode="#,##0.0" sourceLinked="0"/>
              <c:spPr/>
              <c:txPr>
                <a:bodyPr wrap="square"/>
                <a:lstStyle/>
                <a:p>
                  <a:pPr>
                    <a:defRPr sz="1200" b="1" strike="noStrike" spc="-1">
                      <a:solidFill>
                        <a:srgbClr val="000000"/>
                      </a:solidFill>
                      <a:latin typeface="Calibri"/>
                      <a:ea typeface="DejaVu San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separator>;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89FB-4CD3-AAE1-9B93B6537325}"/>
                </c:ext>
              </c:extLst>
            </c:dLbl>
            <c:dLbl>
              <c:idx val="1"/>
              <c:layout>
                <c:manualLayout>
                  <c:x val="2.7777777777777801E-3"/>
                  <c:y val="3.8376497492964199E-3"/>
                </c:manualLayout>
              </c:layout>
              <c:numFmt formatCode="#,##0.0" sourceLinked="0"/>
              <c:spPr/>
              <c:txPr>
                <a:bodyPr wrap="square"/>
                <a:lstStyle/>
                <a:p>
                  <a:pPr>
                    <a:defRPr sz="1200" b="1" strike="noStrike" spc="-1">
                      <a:solidFill>
                        <a:srgbClr val="000000"/>
                      </a:solidFill>
                      <a:latin typeface="Calibri"/>
                      <a:ea typeface="DejaVu San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separator>;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89FB-4CD3-AAE1-9B93B6537325}"/>
                </c:ext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 wrap="square"/>
              <a:lstStyle/>
              <a:p>
                <a:pPr>
                  <a:defRPr sz="1200" b="1" strike="noStrike" spc="-1">
                    <a:solidFill>
                      <a:srgbClr val="000000"/>
                    </a:solidFill>
                    <a:latin typeface="Calibri"/>
                    <a:ea typeface="DejaVu San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eparator>; </c:separator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categories</c:f>
              <c:strCache>
                <c:ptCount val="3"/>
                <c:pt idx="0">
                  <c:v>2020 год</c:v>
                </c:pt>
                <c:pt idx="1">
                  <c:v>2021 год</c:v>
                </c:pt>
                <c:pt idx="2">
                  <c:v>2022 год</c:v>
                </c:pt>
              </c:strCache>
            </c:strRef>
          </c:cat>
          <c:val>
            <c:numRef>
              <c:f>2</c:f>
              <c:numCache>
                <c:formatCode>General</c:formatCode>
                <c:ptCount val="3"/>
                <c:pt idx="0">
                  <c:v>3603.8</c:v>
                </c:pt>
                <c:pt idx="1">
                  <c:v>12092.2</c:v>
                </c:pt>
                <c:pt idx="2">
                  <c:v>18042.900000000001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89FB-4CD3-AAE1-9B93B653732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shape val="box"/>
        <c:axId val="23393065"/>
        <c:axId val="9526325"/>
        <c:axId val="0"/>
      </c:bar3DChart>
      <c:catAx>
        <c:axId val="23393065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ln w="9360">
            <a:solidFill>
              <a:srgbClr val="8B8B8B"/>
            </a:solidFill>
            <a:round/>
          </a:ln>
        </c:spPr>
        <c:txPr>
          <a:bodyPr/>
          <a:lstStyle/>
          <a:p>
            <a:pPr>
              <a:defRPr sz="1200" b="0" strike="noStrike" spc="-1">
                <a:solidFill>
                  <a:srgbClr val="000000"/>
                </a:solidFill>
                <a:latin typeface="Calibri"/>
                <a:ea typeface="DejaVu Sans"/>
              </a:defRPr>
            </a:pPr>
            <a:endParaRPr lang="ru-RU"/>
          </a:p>
        </c:txPr>
        <c:crossAx val="9526325"/>
        <c:crosses val="autoZero"/>
        <c:auto val="1"/>
        <c:lblAlgn val="ctr"/>
        <c:lblOffset val="100"/>
        <c:noMultiLvlLbl val="0"/>
      </c:catAx>
      <c:valAx>
        <c:axId val="9526325"/>
        <c:scaling>
          <c:orientation val="minMax"/>
          <c:max val="150000"/>
          <c:min val="0"/>
        </c:scaling>
        <c:delete val="0"/>
        <c:axPos val="l"/>
        <c:numFmt formatCode="#,##0" sourceLinked="0"/>
        <c:majorTickMark val="out"/>
        <c:minorTickMark val="none"/>
        <c:tickLblPos val="nextTo"/>
        <c:spPr>
          <a:ln w="9360">
            <a:solidFill>
              <a:srgbClr val="8B8B8B"/>
            </a:solidFill>
            <a:round/>
          </a:ln>
        </c:spPr>
        <c:txPr>
          <a:bodyPr/>
          <a:lstStyle/>
          <a:p>
            <a:pPr>
              <a:defRPr sz="1200" b="0" strike="noStrike" spc="-1">
                <a:solidFill>
                  <a:srgbClr val="000000"/>
                </a:solidFill>
                <a:latin typeface="Calibri"/>
                <a:ea typeface="DejaVu Sans"/>
              </a:defRPr>
            </a:pPr>
            <a:endParaRPr lang="ru-RU"/>
          </a:p>
        </c:txPr>
        <c:crossAx val="23393065"/>
        <c:crosses val="autoZero"/>
        <c:crossBetween val="between"/>
        <c:majorUnit val="10000"/>
      </c:valAx>
    </c:plotArea>
    <c:legend>
      <c:legendPos val="r"/>
      <c:layout>
        <c:manualLayout>
          <c:xMode val="edge"/>
          <c:yMode val="edge"/>
          <c:x val="0.70552356158619978"/>
          <c:y val="0.41730573479823602"/>
          <c:w val="0.27722138950247188"/>
          <c:h val="0.32784051805042852"/>
        </c:manualLayout>
      </c:layout>
      <c:overlay val="0"/>
      <c:spPr>
        <a:solidFill>
          <a:srgbClr val="FFFFFF"/>
        </a:solidFill>
        <a:ln w="0">
          <a:solidFill>
            <a:srgbClr val="D488C5"/>
          </a:solidFill>
        </a:ln>
      </c:spPr>
      <c:txPr>
        <a:bodyPr/>
        <a:lstStyle/>
        <a:p>
          <a:pPr>
            <a:defRPr sz="1200" b="0" strike="noStrike" spc="-1">
              <a:solidFill>
                <a:srgbClr val="000000"/>
              </a:solidFill>
              <a:latin typeface="Calibri"/>
              <a:ea typeface="DejaVu Sans"/>
            </a:defRPr>
          </a:pPr>
          <a:endParaRPr lang="ru-RU"/>
        </a:p>
      </c:txPr>
    </c:legend>
    <c:plotVisOnly val="1"/>
    <c:dispBlanksAs val="gap"/>
    <c:showDLblsOverMax val="1"/>
  </c:chart>
  <c:spPr>
    <a:noFill/>
    <a:ln w="9360">
      <a:solidFill>
        <a:srgbClr val="D9D9D9"/>
      </a:solidFill>
      <a:round/>
    </a:ln>
  </c:spPr>
  <c:userShapes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ru-RU"/>
  <c:roundedCorners val="0"/>
  <c:style val="2"/>
  <c:chart>
    <c:title>
      <c:tx>
        <c:rich>
          <a:bodyPr rot="0"/>
          <a:lstStyle/>
          <a:p>
            <a:pPr>
              <a:defRPr lang="ru-RU" sz="1600" b="1" strike="noStrike" spc="-1">
                <a:solidFill>
                  <a:srgbClr val="002060"/>
                </a:solidFill>
                <a:latin typeface="Calibri"/>
                <a:ea typeface="DejaVu Sans"/>
              </a:defRPr>
            </a:pPr>
            <a:r>
              <a:rPr lang="ru-RU" sz="1600" b="1" strike="noStrike" spc="-1" dirty="0">
                <a:solidFill>
                  <a:srgbClr val="0070C0"/>
                </a:solidFill>
                <a:latin typeface="Calibri"/>
                <a:ea typeface="DejaVu Sans"/>
              </a:rPr>
              <a:t>Структура капитальных вложений в объекты муниципальной собственности за 2022 год</a:t>
            </a:r>
          </a:p>
        </c:rich>
      </c:tx>
      <c:overlay val="0"/>
      <c:spPr>
        <a:noFill/>
        <a:ln w="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1.75881318345186E-3"/>
          <c:y val="0.25310587798998702"/>
          <c:w val="0.65955494379444801"/>
          <c:h val="0.54521293034180096"/>
        </c:manualLayout>
      </c:layout>
      <c:doughnutChart>
        <c:varyColors val="1"/>
        <c:ser>
          <c:idx val="0"/>
          <c:order val="0"/>
          <c:tx>
            <c:strRef>
              <c:f>label 0</c:f>
              <c:strCache>
                <c:ptCount val="1"/>
                <c:pt idx="0">
                  <c:v>Продажи</c:v>
                </c:pt>
              </c:strCache>
            </c:strRef>
          </c:tx>
          <c:spPr>
            <a:gradFill>
              <a:gsLst>
                <a:gs pos="0">
                  <a:srgbClr val="9A1342"/>
                </a:gs>
                <a:gs pos="100000">
                  <a:srgbClr val="D11D5C"/>
                </a:gs>
              </a:gsLst>
              <a:lin ang="16200000"/>
            </a:gradFill>
            <a:ln w="0">
              <a:noFill/>
            </a:ln>
          </c:spPr>
          <c:dPt>
            <c:idx val="0"/>
            <c:bubble3D val="0"/>
            <c:spPr>
              <a:solidFill>
                <a:srgbClr val="0070C0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1-402E-4918-9223-0DCDD99D3611}"/>
              </c:ext>
            </c:extLst>
          </c:dPt>
          <c:dPt>
            <c:idx val="1"/>
            <c:bubble3D val="0"/>
            <c:spPr>
              <a:solidFill>
                <a:srgbClr val="2CA49E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3-402E-4918-9223-0DCDD99D3611}"/>
              </c:ext>
            </c:extLst>
          </c:dPt>
          <c:dPt>
            <c:idx val="2"/>
            <c:bubble3D val="0"/>
            <c:spPr>
              <a:solidFill>
                <a:srgbClr val="904B06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5-402E-4918-9223-0DCDD99D3611}"/>
              </c:ext>
            </c:extLst>
          </c:dPt>
          <c:dPt>
            <c:idx val="3"/>
            <c:bubble3D val="0"/>
            <c:spPr>
              <a:gradFill>
                <a:gsLst>
                  <a:gs pos="0">
                    <a:srgbClr val="D48B03"/>
                  </a:gs>
                  <a:gs pos="100000">
                    <a:srgbClr val="FFB52B"/>
                  </a:gs>
                </a:gsLst>
                <a:lin ang="16200000"/>
              </a:gra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7-402E-4918-9223-0DCDD99D3611}"/>
              </c:ext>
            </c:extLst>
          </c:dPt>
          <c:dPt>
            <c:idx val="4"/>
            <c:bubble3D val="0"/>
            <c:spPr>
              <a:gradFill>
                <a:gsLst>
                  <a:gs pos="0">
                    <a:srgbClr val="A53A75"/>
                  </a:gs>
                  <a:gs pos="100000">
                    <a:srgbClr val="E252A3"/>
                  </a:gs>
                </a:gsLst>
                <a:lin ang="16200000"/>
              </a:gra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9-402E-4918-9223-0DCDD99D3611}"/>
              </c:ext>
            </c:extLst>
          </c:dPt>
          <c:dLbls>
            <c:dLbl>
              <c:idx val="0"/>
              <c:spPr/>
              <c:txPr>
                <a:bodyPr wrap="square"/>
                <a:lstStyle/>
                <a:p>
                  <a:pPr>
                    <a:defRPr sz="1400" b="1" strike="noStrike" spc="-1">
                      <a:solidFill>
                        <a:srgbClr val="000000"/>
                      </a:solidFill>
                      <a:latin typeface="Calibri"/>
                      <a:ea typeface="DejaVu Sans"/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02E-4918-9223-0DCDD99D3611}"/>
                </c:ext>
              </c:extLst>
            </c:dLbl>
            <c:dLbl>
              <c:idx val="1"/>
              <c:spPr/>
              <c:txPr>
                <a:bodyPr wrap="square"/>
                <a:lstStyle/>
                <a:p>
                  <a:pPr>
                    <a:defRPr sz="1400" b="1" strike="noStrike" spc="-1">
                      <a:solidFill>
                        <a:srgbClr val="000000"/>
                      </a:solidFill>
                      <a:latin typeface="Calibri"/>
                      <a:ea typeface="DejaVu Sans"/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402E-4918-9223-0DCDD99D3611}"/>
                </c:ext>
              </c:extLst>
            </c:dLbl>
            <c:dLbl>
              <c:idx val="2"/>
              <c:spPr/>
              <c:txPr>
                <a:bodyPr wrap="square"/>
                <a:lstStyle/>
                <a:p>
                  <a:pPr>
                    <a:defRPr sz="1400" b="1" strike="noStrike" spc="-1">
                      <a:solidFill>
                        <a:srgbClr val="000000"/>
                      </a:solidFill>
                      <a:latin typeface="Calibri"/>
                      <a:ea typeface="DejaVu Sans"/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402E-4918-9223-0DCDD99D3611}"/>
                </c:ext>
              </c:extLst>
            </c:dLbl>
            <c:dLbl>
              <c:idx val="3"/>
              <c:spPr/>
              <c:txPr>
                <a:bodyPr wrap="square"/>
                <a:lstStyle/>
                <a:p>
                  <a:pPr>
                    <a:defRPr sz="1400" b="1" strike="noStrike" spc="-1">
                      <a:solidFill>
                        <a:srgbClr val="000000"/>
                      </a:solidFill>
                      <a:latin typeface="Calibri"/>
                      <a:ea typeface="DejaVu Sans"/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402E-4918-9223-0DCDD99D3611}"/>
                </c:ext>
              </c:extLst>
            </c:dLbl>
            <c:dLbl>
              <c:idx val="4"/>
              <c:spPr/>
              <c:txPr>
                <a:bodyPr wrap="square"/>
                <a:lstStyle/>
                <a:p>
                  <a:pPr>
                    <a:defRPr sz="1400" b="1" strike="noStrike" spc="-1">
                      <a:solidFill>
                        <a:srgbClr val="000000"/>
                      </a:solidFill>
                      <a:latin typeface="Calibri"/>
                      <a:ea typeface="DejaVu Sans"/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402E-4918-9223-0DCDD99D361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/>
              <a:lstStyle/>
              <a:p>
                <a:pPr>
                  <a:defRPr sz="1400" b="1" strike="noStrike" spc="-1">
                    <a:solidFill>
                      <a:srgbClr val="000000"/>
                    </a:solidFill>
                    <a:latin typeface="Calibri"/>
                    <a:ea typeface="DejaVu San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1"/>
            <c:separator>
</c:separator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categories</c:f>
              <c:strCache>
                <c:ptCount val="5"/>
                <c:pt idx="0">
                  <c:v>социальная политика  - 43 077,9 тыс. рублей</c:v>
                </c:pt>
                <c:pt idx="1">
                  <c:v>жилищно-коммунальное хозяйство - 12 820,3 тыс. рублей</c:v>
                </c:pt>
                <c:pt idx="2">
                  <c:v>физическая культура и спорт - 45 515,2 тыс. рублей</c:v>
                </c:pt>
                <c:pt idx="3">
                  <c:v>здравоохранение - 10 664,5 тыс. рублей</c:v>
                </c:pt>
                <c:pt idx="4">
                  <c:v>образование  -             25 498,8 тыс. рублей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5"/>
                <c:pt idx="0">
                  <c:v>43077.9</c:v>
                </c:pt>
                <c:pt idx="1">
                  <c:v>12820.3</c:v>
                </c:pt>
                <c:pt idx="2">
                  <c:v>45515.199999999997</c:v>
                </c:pt>
                <c:pt idx="3">
                  <c:v>10664.5</c:v>
                </c:pt>
                <c:pt idx="4">
                  <c:v>25498.799999999999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402E-4918-9223-0DCDD99D361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 w="0">
          <a:noFill/>
        </a:ln>
      </c:spPr>
    </c:plotArea>
    <c:legend>
      <c:legendPos val="r"/>
      <c:layout>
        <c:manualLayout>
          <c:xMode val="edge"/>
          <c:yMode val="edge"/>
          <c:x val="0.65634192080773301"/>
          <c:y val="0.15902005401320299"/>
          <c:w val="0.33661755208864419"/>
          <c:h val="0.68325007786553138"/>
        </c:manualLayout>
      </c:layout>
      <c:overlay val="0"/>
      <c:spPr>
        <a:noFill/>
        <a:ln w="0">
          <a:noFill/>
        </a:ln>
      </c:spPr>
      <c:txPr>
        <a:bodyPr/>
        <a:lstStyle/>
        <a:p>
          <a:pPr>
            <a:defRPr sz="1200" b="0" strike="noStrike" spc="-1">
              <a:solidFill>
                <a:srgbClr val="000000"/>
              </a:solidFill>
              <a:latin typeface="Calibri"/>
              <a:ea typeface="DejaVu Sans"/>
            </a:defRPr>
          </a:pPr>
          <a:endParaRPr lang="ru-RU"/>
        </a:p>
      </c:txPr>
    </c:legend>
    <c:plotVisOnly val="1"/>
    <c:dispBlanksAs val="gap"/>
    <c:showDLblsOverMax val="1"/>
  </c:chart>
  <c:spPr>
    <a:noFill/>
    <a:ln w="9360">
      <a:solidFill>
        <a:srgbClr val="D9D9D9"/>
      </a:solidFill>
      <a:round/>
    </a:ln>
  </c:spPr>
  <c:userShapes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ru-RU"/>
  <c:roundedCorners val="0"/>
  <c:style val="2"/>
  <c:chart>
    <c:autoTitleDeleted val="1"/>
    <c:view3D>
      <c:rotX val="50"/>
      <c:rotY val="60"/>
      <c:rAngAx val="0"/>
    </c:view3D>
    <c:floor>
      <c:thickness val="0"/>
      <c:spPr>
        <a:solidFill>
          <a:srgbClr val="D9D9D9"/>
        </a:solidFill>
        <a:ln w="0">
          <a:noFill/>
        </a:ln>
      </c:spPr>
    </c:floor>
    <c:sideWall>
      <c:thickness val="0"/>
      <c:spPr>
        <a:solidFill>
          <a:srgbClr val="D9D9D9"/>
        </a:solidFill>
        <a:ln w="0">
          <a:noFill/>
        </a:ln>
      </c:spPr>
    </c:sideWall>
    <c:backWall>
      <c:thickness val="0"/>
      <c:spPr>
        <a:solidFill>
          <a:srgbClr val="D9D9D9"/>
        </a:solidFill>
        <a:ln w="0">
          <a:noFill/>
        </a:ln>
      </c:spPr>
    </c:backWall>
    <c:plotArea>
      <c:layout>
        <c:manualLayout>
          <c:layoutTarget val="inner"/>
          <c:xMode val="edge"/>
          <c:yMode val="edge"/>
          <c:x val="2.09585452303899E-2"/>
          <c:y val="0.12516236778623099"/>
          <c:w val="0.74341192787794697"/>
          <c:h val="0.85386899239190905"/>
        </c:manualLayout>
      </c:layout>
      <c:pie3DChart>
        <c:varyColors val="1"/>
        <c:ser>
          <c:idx val="0"/>
          <c:order val="0"/>
          <c:tx>
            <c:strRef>
              <c:f>label 0</c:f>
              <c:strCache>
                <c:ptCount val="1"/>
                <c:pt idx="0">
                  <c:v>2022 год</c:v>
                </c:pt>
              </c:strCache>
            </c:strRef>
          </c:tx>
          <c:spPr>
            <a:gradFill>
              <a:gsLst>
                <a:gs pos="0">
                  <a:srgbClr val="9A1342"/>
                </a:gs>
                <a:gs pos="100000">
                  <a:srgbClr val="D11D5C"/>
                </a:gs>
              </a:gsLst>
              <a:lin ang="16200000"/>
            </a:gradFill>
            <a:ln w="0">
              <a:noFill/>
            </a:ln>
          </c:spPr>
          <c:explosion val="8"/>
          <c:dPt>
            <c:idx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1-2446-48E6-98D8-C1B509EAECFD}"/>
              </c:ext>
            </c:extLst>
          </c:dPt>
          <c:dPt>
            <c:idx val="1"/>
            <c:bubble3D val="0"/>
            <c:spPr>
              <a:gradFill>
                <a:gsLst>
                  <a:gs pos="0">
                    <a:srgbClr val="833894"/>
                  </a:gs>
                  <a:gs pos="100000">
                    <a:srgbClr val="B64ECB"/>
                  </a:gs>
                </a:gsLst>
                <a:lin ang="16200000"/>
              </a:gra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3-2446-48E6-98D8-C1B509EAECFD}"/>
              </c:ext>
            </c:extLst>
          </c:dPt>
          <c:dPt>
            <c:idx val="2"/>
            <c:bubble3D val="0"/>
            <c:spPr>
              <a:gradFill>
                <a:gsLst>
                  <a:gs pos="0">
                    <a:srgbClr val="BC4006"/>
                  </a:gs>
                  <a:gs pos="100000">
                    <a:srgbClr val="FF5B0E"/>
                  </a:gs>
                </a:gsLst>
                <a:lin ang="16200000"/>
              </a:gra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5-2446-48E6-98D8-C1B509EAECFD}"/>
              </c:ext>
            </c:extLst>
          </c:dPt>
          <c:dPt>
            <c:idx val="3"/>
            <c:bubble3D val="0"/>
            <c:spPr>
              <a:gradFill>
                <a:gsLst>
                  <a:gs pos="0">
                    <a:srgbClr val="D48B03"/>
                  </a:gs>
                  <a:gs pos="100000">
                    <a:srgbClr val="FFB52B"/>
                  </a:gs>
                </a:gsLst>
                <a:lin ang="16200000"/>
              </a:gra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7-2446-48E6-98D8-C1B509EAECFD}"/>
              </c:ext>
            </c:extLst>
          </c:dPt>
          <c:dPt>
            <c:idx val="4"/>
            <c:bubble3D val="0"/>
            <c:spPr>
              <a:gradFill>
                <a:gsLst>
                  <a:gs pos="0">
                    <a:srgbClr val="A53A75"/>
                  </a:gs>
                  <a:gs pos="100000">
                    <a:srgbClr val="E252A3"/>
                  </a:gs>
                </a:gsLst>
                <a:lin ang="16200000"/>
              </a:gra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9-2446-48E6-98D8-C1B509EAECFD}"/>
              </c:ext>
            </c:extLst>
          </c:dPt>
          <c:dLbls>
            <c:dLbl>
              <c:idx val="0"/>
              <c:numFmt formatCode="#,##0.0" sourceLinked="0"/>
              <c:spPr/>
              <c:txPr>
                <a:bodyPr wrap="square"/>
                <a:lstStyle/>
                <a:p>
                  <a:pPr>
                    <a:defRPr sz="1400" b="1" strike="noStrike" spc="-1">
                      <a:solidFill>
                        <a:srgbClr val="000000"/>
                      </a:solidFill>
                      <a:latin typeface="Calibri"/>
                      <a:ea typeface="DejaVu Sans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446-48E6-98D8-C1B509EAECFD}"/>
                </c:ext>
              </c:extLst>
            </c:dLbl>
            <c:dLbl>
              <c:idx val="1"/>
              <c:numFmt formatCode="#,##0.0" sourceLinked="0"/>
              <c:spPr/>
              <c:txPr>
                <a:bodyPr wrap="square"/>
                <a:lstStyle/>
                <a:p>
                  <a:pPr>
                    <a:defRPr sz="1400" b="1" strike="noStrike" spc="-1">
                      <a:solidFill>
                        <a:srgbClr val="000000"/>
                      </a:solidFill>
                      <a:latin typeface="Calibri"/>
                      <a:ea typeface="DejaVu Sans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446-48E6-98D8-C1B509EAECFD}"/>
                </c:ext>
              </c:extLst>
            </c:dLbl>
            <c:dLbl>
              <c:idx val="2"/>
              <c:numFmt formatCode="#,##0.0" sourceLinked="0"/>
              <c:spPr/>
              <c:txPr>
                <a:bodyPr wrap="square"/>
                <a:lstStyle/>
                <a:p>
                  <a:pPr>
                    <a:defRPr sz="1400" b="1" strike="noStrike" spc="-1">
                      <a:solidFill>
                        <a:srgbClr val="000000"/>
                      </a:solidFill>
                      <a:latin typeface="Calibri"/>
                      <a:ea typeface="DejaVu Sans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2446-48E6-98D8-C1B509EAECFD}"/>
                </c:ext>
              </c:extLst>
            </c:dLbl>
            <c:dLbl>
              <c:idx val="3"/>
              <c:numFmt formatCode="#,##0.0" sourceLinked="0"/>
              <c:spPr/>
              <c:txPr>
                <a:bodyPr wrap="square"/>
                <a:lstStyle/>
                <a:p>
                  <a:pPr>
                    <a:defRPr sz="1400" b="1" strike="noStrike" spc="-1">
                      <a:solidFill>
                        <a:srgbClr val="000000"/>
                      </a:solidFill>
                      <a:latin typeface="Calibri"/>
                      <a:ea typeface="DejaVu Sans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2446-48E6-98D8-C1B509EAECFD}"/>
                </c:ext>
              </c:extLst>
            </c:dLbl>
            <c:dLbl>
              <c:idx val="4"/>
              <c:numFmt formatCode="#,##0.0" sourceLinked="0"/>
              <c:spPr/>
              <c:txPr>
                <a:bodyPr wrap="square"/>
                <a:lstStyle/>
                <a:p>
                  <a:pPr>
                    <a:defRPr sz="1400" b="1" strike="noStrike" spc="-1">
                      <a:solidFill>
                        <a:srgbClr val="000000"/>
                      </a:solidFill>
                      <a:latin typeface="Calibri"/>
                      <a:ea typeface="DejaVu Sans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2446-48E6-98D8-C1B509EAECFD}"/>
                </c:ext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 wrap="square"/>
              <a:lstStyle/>
              <a:p>
                <a:pPr>
                  <a:defRPr sz="1400" b="1" strike="noStrike" spc="-1">
                    <a:solidFill>
                      <a:srgbClr val="000000"/>
                    </a:solidFill>
                    <a:latin typeface="Calibri"/>
                    <a:ea typeface="DejaVu Sans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1"/>
            <c:separator>; </c:separator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categories</c:f>
              <c:strCache>
                <c:ptCount val="5"/>
                <c:pt idx="0">
                  <c:v>Образование</c:v>
                </c:pt>
                <c:pt idx="1">
                  <c:v>Культура</c:v>
                </c:pt>
                <c:pt idx="2">
                  <c:v>Здравоохранение</c:v>
                </c:pt>
                <c:pt idx="3">
                  <c:v>Социальная политика</c:v>
                </c:pt>
                <c:pt idx="4">
                  <c:v>Физическая культура и спорт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5"/>
                <c:pt idx="0">
                  <c:v>1330068.3</c:v>
                </c:pt>
                <c:pt idx="1">
                  <c:v>7493.5</c:v>
                </c:pt>
                <c:pt idx="2">
                  <c:v>10664.5</c:v>
                </c:pt>
                <c:pt idx="3">
                  <c:v>94349.3</c:v>
                </c:pt>
                <c:pt idx="4">
                  <c:v>49650.2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2446-48E6-98D8-C1B509EAEC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70736886722731296"/>
          <c:y val="0.218838003506857"/>
          <c:w val="0.29263111390401098"/>
          <c:h val="0.65050863913671397"/>
        </c:manualLayout>
      </c:layout>
      <c:overlay val="0"/>
      <c:spPr>
        <a:noFill/>
        <a:ln w="0">
          <a:noFill/>
        </a:ln>
      </c:spPr>
      <c:txPr>
        <a:bodyPr/>
        <a:lstStyle/>
        <a:p>
          <a:pPr>
            <a:defRPr sz="1200" b="0" strike="noStrike" spc="-1">
              <a:solidFill>
                <a:srgbClr val="000000"/>
              </a:solidFill>
              <a:latin typeface="Calibri"/>
              <a:ea typeface="DejaVu Sans"/>
            </a:defRPr>
          </a:pPr>
          <a:endParaRPr lang="ru-RU"/>
        </a:p>
      </c:txPr>
    </c:legend>
    <c:plotVisOnly val="1"/>
    <c:dispBlanksAs val="gap"/>
    <c:showDLblsOverMax val="1"/>
  </c:chart>
  <c:spPr>
    <a:noFill/>
    <a:ln w="9360">
      <a:solidFill>
        <a:srgbClr val="D9D9D9"/>
      </a:solidFill>
      <a:round/>
    </a:ln>
  </c:spPr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ru-RU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0.13721143556031201"/>
          <c:y val="9.9890230515916594E-3"/>
          <c:w val="0.75691790246139701"/>
          <c:h val="0.8189901207464319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label 0</c:f>
              <c:strCache>
                <c:ptCount val="1"/>
                <c:pt idx="0">
                  <c:v>Расходы на социальную сферу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  <a:ln w="0">
              <a:noFill/>
            </a:ln>
          </c:spPr>
          <c:invertIfNegative val="0"/>
          <c:dLbls>
            <c:numFmt formatCode="#,##0.0" sourceLinked="0"/>
            <c:spPr>
              <a:noFill/>
              <a:ln>
                <a:noFill/>
              </a:ln>
              <a:effectLst/>
            </c:spPr>
            <c:txPr>
              <a:bodyPr wrap="square"/>
              <a:lstStyle/>
              <a:p>
                <a:pPr>
                  <a:defRPr sz="1200" b="1" strike="noStrike" spc="-1">
                    <a:solidFill>
                      <a:srgbClr val="000000"/>
                    </a:solidFill>
                    <a:latin typeface="Calibri"/>
                    <a:ea typeface="DejaVu San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1"/>
            <c:separator>; </c:separator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categories</c:f>
              <c:strCache>
                <c:ptCount val="3"/>
                <c:pt idx="0">
                  <c:v>2020 год </c:v>
                </c:pt>
                <c:pt idx="1">
                  <c:v>2021 год </c:v>
                </c:pt>
                <c:pt idx="2">
                  <c:v>2022 год 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3"/>
                <c:pt idx="0">
                  <c:v>1215</c:v>
                </c:pt>
                <c:pt idx="1">
                  <c:v>1344.5</c:v>
                </c:pt>
                <c:pt idx="2">
                  <c:v>1492.2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F10-497B-AC57-D88045B9917A}"/>
            </c:ext>
          </c:extLst>
        </c:ser>
        <c:ser>
          <c:idx val="1"/>
          <c:order val="1"/>
          <c:tx>
            <c:strRef>
              <c:f>label 1</c:f>
              <c:strCache>
                <c:ptCount val="1"/>
                <c:pt idx="0">
                  <c:v>Расходы всего</c:v>
                </c:pt>
              </c:strCache>
            </c:strRef>
          </c:tx>
          <c:spPr>
            <a:gradFill>
              <a:gsLst>
                <a:gs pos="0">
                  <a:srgbClr val="5B749D"/>
                </a:gs>
                <a:gs pos="100000">
                  <a:srgbClr val="80A1D8"/>
                </a:gs>
              </a:gsLst>
              <a:lin ang="16200000"/>
            </a:gradFill>
            <a:ln w="0">
              <a:noFill/>
            </a:ln>
          </c:spPr>
          <c:invertIfNegative val="0"/>
          <c:dLbls>
            <c:numFmt formatCode="#,##0.0" sourceLinked="0"/>
            <c:spPr>
              <a:noFill/>
              <a:ln>
                <a:noFill/>
              </a:ln>
              <a:effectLst/>
            </c:spPr>
            <c:txPr>
              <a:bodyPr wrap="square"/>
              <a:lstStyle/>
              <a:p>
                <a:pPr>
                  <a:defRPr sz="1200" b="1" strike="noStrike" spc="-1">
                    <a:solidFill>
                      <a:srgbClr val="000000"/>
                    </a:solidFill>
                    <a:latin typeface="Calibri"/>
                    <a:ea typeface="DejaVu San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1"/>
            <c:separator>; </c:separator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categories</c:f>
              <c:strCache>
                <c:ptCount val="3"/>
                <c:pt idx="0">
                  <c:v>2020 год </c:v>
                </c:pt>
                <c:pt idx="1">
                  <c:v>2021 год </c:v>
                </c:pt>
                <c:pt idx="2">
                  <c:v>2022 год </c:v>
                </c:pt>
              </c:strCache>
            </c:strRef>
          </c:cat>
          <c:val>
            <c:numRef>
              <c:f>1</c:f>
              <c:numCache>
                <c:formatCode>General</c:formatCode>
                <c:ptCount val="3"/>
                <c:pt idx="0">
                  <c:v>1381.9</c:v>
                </c:pt>
                <c:pt idx="1">
                  <c:v>1515.5</c:v>
                </c:pt>
                <c:pt idx="2">
                  <c:v>1725.3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F10-497B-AC57-D88045B9917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5"/>
        <c:axId val="55566207"/>
        <c:axId val="72085469"/>
      </c:barChart>
      <c:catAx>
        <c:axId val="55566207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ln w="9360">
            <a:solidFill>
              <a:srgbClr val="8B8B8B"/>
            </a:solidFill>
            <a:round/>
          </a:ln>
        </c:spPr>
        <c:txPr>
          <a:bodyPr/>
          <a:lstStyle/>
          <a:p>
            <a:pPr>
              <a:defRPr sz="1050" b="1" strike="noStrike" spc="-1">
                <a:solidFill>
                  <a:srgbClr val="000000"/>
                </a:solidFill>
                <a:latin typeface="Calibri"/>
                <a:ea typeface="DejaVu Sans"/>
              </a:defRPr>
            </a:pPr>
            <a:endParaRPr lang="ru-RU"/>
          </a:p>
        </c:txPr>
        <c:crossAx val="72085469"/>
        <c:crosses val="autoZero"/>
        <c:auto val="1"/>
        <c:lblAlgn val="ctr"/>
        <c:lblOffset val="100"/>
        <c:noMultiLvlLbl val="0"/>
      </c:catAx>
      <c:valAx>
        <c:axId val="72085469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55566207"/>
        <c:crosses val="autoZero"/>
        <c:crossBetween val="between"/>
      </c:valAx>
      <c:spPr>
        <a:noFill/>
        <a:ln w="0">
          <a:noFill/>
        </a:ln>
      </c:spPr>
    </c:plotArea>
    <c:legend>
      <c:legendPos val="b"/>
      <c:layout>
        <c:manualLayout>
          <c:xMode val="edge"/>
          <c:yMode val="edge"/>
          <c:x val="0.10687262687439"/>
          <c:y val="0.87599322727351503"/>
          <c:w val="0.71744149168853899"/>
          <c:h val="7.1668555750011895E-2"/>
        </c:manualLayout>
      </c:layout>
      <c:overlay val="0"/>
      <c:spPr>
        <a:noFill/>
        <a:ln w="0">
          <a:noFill/>
        </a:ln>
      </c:spPr>
      <c:txPr>
        <a:bodyPr/>
        <a:lstStyle/>
        <a:p>
          <a:pPr>
            <a:defRPr sz="1200" b="1" strike="noStrike" spc="-1">
              <a:solidFill>
                <a:srgbClr val="000000"/>
              </a:solidFill>
              <a:latin typeface="Calibri"/>
              <a:ea typeface="DejaVu Sans"/>
            </a:defRPr>
          </a:pPr>
          <a:endParaRPr lang="ru-RU"/>
        </a:p>
      </c:txPr>
    </c:legend>
    <c:plotVisOnly val="1"/>
    <c:dispBlanksAs val="gap"/>
    <c:showDLblsOverMax val="1"/>
  </c:chart>
  <c:spPr>
    <a:noFill/>
    <a:ln w="9360">
      <a:noFill/>
    </a:ln>
  </c:spPr>
  <c:userShapes r:id="rId1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ru-RU"/>
  <c:roundedCorners val="0"/>
  <c:style val="2"/>
  <c:chart>
    <c:autoTitleDeleted val="1"/>
    <c:view3D>
      <c:rotX val="30"/>
      <c:rotY val="200"/>
      <c:rAngAx val="0"/>
      <c:perspective val="20"/>
    </c:view3D>
    <c:floor>
      <c:thickness val="0"/>
      <c:spPr>
        <a:solidFill>
          <a:srgbClr val="D9D9D9"/>
        </a:solidFill>
        <a:ln w="0">
          <a:noFill/>
        </a:ln>
      </c:spPr>
    </c:floor>
    <c:sideWall>
      <c:thickness val="0"/>
      <c:spPr>
        <a:solidFill>
          <a:srgbClr val="D9D9D9"/>
        </a:solidFill>
        <a:ln w="0">
          <a:noFill/>
        </a:ln>
      </c:spPr>
    </c:sideWall>
    <c:backWall>
      <c:thickness val="0"/>
      <c:spPr>
        <a:solidFill>
          <a:srgbClr val="D9D9D9"/>
        </a:solidFill>
        <a:ln w="0">
          <a:noFill/>
        </a:ln>
      </c:spPr>
    </c:backWall>
    <c:plotArea>
      <c:layout>
        <c:manualLayout>
          <c:layoutTarget val="inner"/>
          <c:xMode val="edge"/>
          <c:yMode val="edge"/>
          <c:x val="1.07658891302295E-2"/>
          <c:y val="8.4847446006170696E-2"/>
          <c:w val="0.61176692794409304"/>
          <c:h val="0.82619129242372302"/>
        </c:manualLayout>
      </c:layout>
      <c:pie3DChart>
        <c:varyColors val="1"/>
        <c:ser>
          <c:idx val="0"/>
          <c:order val="0"/>
          <c:tx>
            <c:strRef>
              <c:f>label 0</c:f>
              <c:strCache>
                <c:ptCount val="1"/>
                <c:pt idx="0">
                  <c:v>2021 год</c:v>
                </c:pt>
              </c:strCache>
            </c:strRef>
          </c:tx>
          <c:spPr>
            <a:solidFill>
              <a:srgbClr val="B83D68"/>
            </a:solidFill>
            <a:ln w="0">
              <a:noFill/>
            </a:ln>
          </c:spPr>
          <c:explosion val="6"/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1-D9E7-40B4-8557-27485BE35DA8}"/>
              </c:ext>
            </c:extLst>
          </c:dPt>
          <c:dPt>
            <c:idx val="1"/>
            <c:bubble3D val="0"/>
            <c:spPr>
              <a:solidFill>
                <a:srgbClr val="DE6C36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3-D9E7-40B4-8557-27485BE35DA8}"/>
              </c:ext>
            </c:extLst>
          </c:dPt>
          <c:dLbls>
            <c:dLbl>
              <c:idx val="0"/>
              <c:numFmt formatCode="0.0%" sourceLinked="0"/>
              <c:spPr>
                <a:solidFill>
                  <a:srgbClr val="FFFFFF"/>
                </a:solidFill>
              </c:spPr>
              <c:txPr>
                <a:bodyPr wrap="square"/>
                <a:lstStyle/>
                <a:p>
                  <a:pPr>
                    <a:defRPr sz="1000" b="0" strike="noStrike" spc="-1">
                      <a:solidFill>
                        <a:srgbClr val="000000"/>
                      </a:solidFill>
                      <a:latin typeface="Verdana"/>
                      <a:ea typeface="DejaVu San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9E7-40B4-8557-27485BE35DA8}"/>
                </c:ext>
              </c:extLst>
            </c:dLbl>
            <c:dLbl>
              <c:idx val="1"/>
              <c:numFmt formatCode="0.0%" sourceLinked="0"/>
              <c:spPr>
                <a:solidFill>
                  <a:srgbClr val="FFFFFF"/>
                </a:solidFill>
              </c:spPr>
              <c:txPr>
                <a:bodyPr wrap="square"/>
                <a:lstStyle/>
                <a:p>
                  <a:pPr>
                    <a:defRPr sz="1000" b="0" strike="noStrike" spc="-1">
                      <a:solidFill>
                        <a:srgbClr val="000000"/>
                      </a:solidFill>
                      <a:latin typeface="Verdana"/>
                      <a:ea typeface="DejaVu San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9E7-40B4-8557-27485BE35DA8}"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 wrap="square"/>
              <a:lstStyle/>
              <a:p>
                <a:pPr>
                  <a:defRPr sz="1000" b="0" strike="noStrike" spc="-1">
                    <a:solidFill>
                      <a:srgbClr val="000000"/>
                    </a:solidFill>
                    <a:latin typeface="Verdana"/>
                    <a:ea typeface="DejaVu Sans"/>
                  </a:defRPr>
                </a:pPr>
                <a:endParaRPr lang="ru-RU"/>
              </a:p>
            </c:txPr>
            <c:dLblPos val="bestFit"/>
            <c:showLegendKey val="0"/>
            <c:showVal val="0"/>
            <c:showCatName val="0"/>
            <c:showSerName val="0"/>
            <c:showPercent val="1"/>
            <c:showBubbleSize val="1"/>
            <c:separator>
</c:separator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categories</c:f>
              <c:strCache>
                <c:ptCount val="2"/>
                <c:pt idx="0">
                  <c:v>Субсидии на выполнение муниципального задания</c:v>
                </c:pt>
                <c:pt idx="1">
                  <c:v>Другие расходы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2"/>
                <c:pt idx="0">
                  <c:v>926280.5</c:v>
                </c:pt>
                <c:pt idx="1">
                  <c:v>229085.8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9E7-40B4-8557-27485BE35DA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1365376904621904"/>
          <c:y val="5.1696089275866101E-2"/>
          <c:w val="0.36053037205624"/>
          <c:h val="0.86466186690244196"/>
        </c:manualLayout>
      </c:layout>
      <c:overlay val="0"/>
      <c:spPr>
        <a:gradFill>
          <a:gsLst>
            <a:gs pos="0">
              <a:srgbClr val="D0D0D0"/>
            </a:gs>
            <a:gs pos="100000">
              <a:srgbClr val="EDEDED"/>
            </a:gs>
          </a:gsLst>
          <a:lin ang="16200000"/>
        </a:gradFill>
        <a:ln w="9360">
          <a:solidFill>
            <a:srgbClr val="000000"/>
          </a:solidFill>
          <a:round/>
        </a:ln>
      </c:spPr>
      <c:txPr>
        <a:bodyPr/>
        <a:lstStyle/>
        <a:p>
          <a:pPr>
            <a:defRPr sz="1000" b="0" strike="noStrike" spc="-1">
              <a:solidFill>
                <a:srgbClr val="000000"/>
              </a:solidFill>
              <a:latin typeface="Verdana"/>
              <a:ea typeface="DejaVu Sans"/>
            </a:defRPr>
          </a:pPr>
          <a:endParaRPr lang="ru-RU"/>
        </a:p>
      </c:txPr>
    </c:legend>
    <c:plotVisOnly val="1"/>
    <c:dispBlanksAs val="gap"/>
    <c:showDLblsOverMax val="1"/>
  </c:chart>
  <c:spPr>
    <a:noFill/>
    <a:ln w="9360">
      <a:solidFill>
        <a:srgbClr val="FFFFFF"/>
      </a:solidFill>
      <a:round/>
    </a:ln>
  </c:spPr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ru-RU"/>
  <c:roundedCorners val="0"/>
  <c:style val="2"/>
  <c:chart>
    <c:autoTitleDeleted val="1"/>
    <c:view3D>
      <c:rotX val="30"/>
      <c:rotY val="220"/>
      <c:rAngAx val="0"/>
      <c:perspective val="20"/>
    </c:view3D>
    <c:floor>
      <c:thickness val="0"/>
      <c:spPr>
        <a:solidFill>
          <a:srgbClr val="D9D9D9"/>
        </a:solidFill>
        <a:ln w="0">
          <a:noFill/>
        </a:ln>
      </c:spPr>
    </c:floor>
    <c:sideWall>
      <c:thickness val="0"/>
      <c:spPr>
        <a:solidFill>
          <a:srgbClr val="D9D9D9"/>
        </a:solidFill>
        <a:ln w="0">
          <a:noFill/>
        </a:ln>
      </c:spPr>
    </c:sideWall>
    <c:backWall>
      <c:thickness val="0"/>
      <c:spPr>
        <a:solidFill>
          <a:srgbClr val="D9D9D9"/>
        </a:solidFill>
        <a:ln w="0">
          <a:noFill/>
        </a:ln>
      </c:spPr>
    </c:backWall>
    <c:plotArea>
      <c:layout>
        <c:manualLayout>
          <c:layoutTarget val="inner"/>
          <c:xMode val="edge"/>
          <c:yMode val="edge"/>
          <c:x val="1.0738520324132E-2"/>
          <c:y val="8.5144927536231901E-2"/>
          <c:w val="0.61209565847552505"/>
          <c:h val="0.82375776397515499"/>
        </c:manualLayout>
      </c:layout>
      <c:pie3DChart>
        <c:varyColors val="1"/>
        <c:ser>
          <c:idx val="0"/>
          <c:order val="0"/>
          <c:tx>
            <c:strRef>
              <c:f>label 0</c:f>
              <c:strCache>
                <c:ptCount val="1"/>
                <c:pt idx="0">
                  <c:v>2022 год</c:v>
                </c:pt>
              </c:strCache>
            </c:strRef>
          </c:tx>
          <c:spPr>
            <a:solidFill>
              <a:srgbClr val="B83D68"/>
            </a:solidFill>
            <a:ln w="0">
              <a:noFill/>
            </a:ln>
          </c:spPr>
          <c:explosion val="6"/>
          <c:dPt>
            <c:idx val="0"/>
            <c:bubble3D val="0"/>
            <c:spPr>
              <a:solidFill>
                <a:srgbClr val="8A2E4E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1-599E-4BD2-BE38-F3C698479910}"/>
              </c:ext>
            </c:extLst>
          </c:dPt>
          <c:dPt>
            <c:idx val="1"/>
            <c:bubble3D val="0"/>
            <c:spPr>
              <a:solidFill>
                <a:srgbClr val="DE6C36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3-599E-4BD2-BE38-F3C698479910}"/>
              </c:ext>
            </c:extLst>
          </c:dPt>
          <c:dLbls>
            <c:dLbl>
              <c:idx val="0"/>
              <c:numFmt formatCode="0.0%" sourceLinked="0"/>
              <c:spPr>
                <a:solidFill>
                  <a:srgbClr val="FFFFFF"/>
                </a:solidFill>
              </c:spPr>
              <c:txPr>
                <a:bodyPr wrap="square"/>
                <a:lstStyle/>
                <a:p>
                  <a:pPr>
                    <a:defRPr sz="1000" b="0" strike="noStrike" spc="-1">
                      <a:solidFill>
                        <a:srgbClr val="000000"/>
                      </a:solidFill>
                      <a:latin typeface="Verdana"/>
                      <a:ea typeface="DejaVu San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99E-4BD2-BE38-F3C698479910}"/>
                </c:ext>
              </c:extLst>
            </c:dLbl>
            <c:dLbl>
              <c:idx val="1"/>
              <c:numFmt formatCode="0.0%" sourceLinked="0"/>
              <c:spPr>
                <a:solidFill>
                  <a:srgbClr val="FFFFFF"/>
                </a:solidFill>
              </c:spPr>
              <c:txPr>
                <a:bodyPr wrap="square"/>
                <a:lstStyle/>
                <a:p>
                  <a:pPr>
                    <a:defRPr sz="1000" b="0" strike="noStrike" spc="-1">
                      <a:solidFill>
                        <a:srgbClr val="000000"/>
                      </a:solidFill>
                      <a:latin typeface="Verdana"/>
                      <a:ea typeface="DejaVu San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99E-4BD2-BE38-F3C698479910}"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 wrap="square"/>
              <a:lstStyle/>
              <a:p>
                <a:pPr>
                  <a:defRPr sz="1000" b="0" strike="noStrike" spc="-1">
                    <a:solidFill>
                      <a:srgbClr val="000000"/>
                    </a:solidFill>
                    <a:latin typeface="Verdana"/>
                    <a:ea typeface="DejaVu Sans"/>
                  </a:defRPr>
                </a:pPr>
                <a:endParaRPr lang="ru-RU"/>
              </a:p>
            </c:txPr>
            <c:dLblPos val="bestFit"/>
            <c:showLegendKey val="0"/>
            <c:showVal val="0"/>
            <c:showCatName val="0"/>
            <c:showSerName val="0"/>
            <c:showPercent val="1"/>
            <c:showBubbleSize val="1"/>
            <c:separator>
</c:separator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categories</c:f>
              <c:strCache>
                <c:ptCount val="2"/>
                <c:pt idx="0">
                  <c:v>Субсидии на выполнение муниципального задания</c:v>
                </c:pt>
                <c:pt idx="1">
                  <c:v>Другие расходы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2"/>
                <c:pt idx="0">
                  <c:v>32219.1</c:v>
                </c:pt>
                <c:pt idx="1">
                  <c:v>31473.200000000001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99E-4BD2-BE38-F3C69847991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57968397029959595"/>
          <c:y val="4.1942099026034102E-2"/>
          <c:w val="0.40267910047031802"/>
          <c:h val="0.91611580194793196"/>
        </c:manualLayout>
      </c:layout>
      <c:overlay val="0"/>
      <c:spPr>
        <a:gradFill>
          <a:gsLst>
            <a:gs pos="0">
              <a:srgbClr val="D0D0D0"/>
            </a:gs>
            <a:gs pos="100000">
              <a:srgbClr val="EDEDED"/>
            </a:gs>
          </a:gsLst>
          <a:lin ang="16200000"/>
        </a:gradFill>
        <a:ln w="9360">
          <a:solidFill>
            <a:srgbClr val="000000"/>
          </a:solidFill>
          <a:round/>
        </a:ln>
      </c:spPr>
      <c:txPr>
        <a:bodyPr/>
        <a:lstStyle/>
        <a:p>
          <a:pPr>
            <a:defRPr sz="1000" b="0" strike="noStrike" spc="-1">
              <a:solidFill>
                <a:srgbClr val="000000"/>
              </a:solidFill>
              <a:latin typeface="Verdana"/>
              <a:ea typeface="DejaVu Sans"/>
            </a:defRPr>
          </a:pPr>
          <a:endParaRPr lang="ru-RU"/>
        </a:p>
      </c:txPr>
    </c:legend>
    <c:plotVisOnly val="1"/>
    <c:dispBlanksAs val="gap"/>
    <c:showDLblsOverMax val="1"/>
  </c:chart>
  <c:spPr>
    <a:noFill/>
    <a:ln w="9360">
      <a:noFill/>
    </a:ln>
  </c:spPr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ru-RU"/>
  <c:roundedCorners val="0"/>
  <c:style val="2"/>
  <c:chart>
    <c:title>
      <c:tx>
        <c:rich>
          <a:bodyPr rot="0"/>
          <a:lstStyle/>
          <a:p>
            <a:pPr>
              <a:defRPr lang="ru-RU" sz="1400" b="1" strike="noStrike" spc="-1">
                <a:solidFill>
                  <a:srgbClr val="17456F"/>
                </a:solidFill>
                <a:latin typeface="Verdana"/>
                <a:ea typeface="DejaVu Sans"/>
              </a:defRPr>
            </a:pPr>
            <a:r>
              <a:rPr lang="ru-RU" sz="1400" b="1" strike="noStrike" spc="-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/>
                <a:ea typeface="DejaVu Sans"/>
              </a:rPr>
              <a:t>Оборот розничной торговли </a:t>
            </a:r>
            <a:r>
              <a:rPr lang="ru-RU" sz="1200" b="1" strike="noStrike" spc="-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/>
                <a:ea typeface="DejaVu Sans"/>
              </a:rPr>
              <a:t>(млн. рублей)</a:t>
            </a:r>
          </a:p>
        </c:rich>
      </c:tx>
      <c:layout>
        <c:manualLayout>
          <c:xMode val="edge"/>
          <c:yMode val="edge"/>
          <c:x val="0.14179638575773801"/>
          <c:y val="0"/>
        </c:manualLayout>
      </c:layout>
      <c:overlay val="0"/>
      <c:spPr>
        <a:noFill/>
        <a:ln w="0">
          <a:noFill/>
        </a:ln>
      </c:spPr>
    </c:title>
    <c:autoTitleDeleted val="0"/>
    <c:view3D>
      <c:rotX val="15"/>
      <c:rotY val="20"/>
      <c:rAngAx val="0"/>
    </c:view3D>
    <c:floor>
      <c:thickness val="0"/>
    </c:floor>
    <c:sideWall>
      <c:thickness val="0"/>
      <c:spPr>
        <a:noFill/>
        <a:ln w="0">
          <a:noFill/>
        </a:ln>
      </c:spPr>
    </c:sideWall>
    <c:backWall>
      <c:thickness val="0"/>
      <c:spPr>
        <a:noFill/>
        <a:ln w="0">
          <a:noFill/>
        </a:ln>
      </c:spPr>
    </c:backWall>
    <c:plotArea>
      <c:layout>
        <c:manualLayout>
          <c:layoutTarget val="inner"/>
          <c:xMode val="edge"/>
          <c:yMode val="edge"/>
          <c:x val="2.3212350759993131E-4"/>
          <c:y val="0.21170783552943287"/>
          <c:w val="0.99976787649240006"/>
          <c:h val="0.6916647458799124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label 0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C33344"/>
            </a:solidFill>
            <a:ln w="0">
              <a:noFill/>
            </a:ln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4184-4B6C-9B51-8A5DDEDB7BBA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4184-4B6C-9B51-8A5DDEDB7BBA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5-4184-4B6C-9B51-8A5DDEDB7BBA}"/>
              </c:ext>
            </c:extLst>
          </c:dPt>
          <c:dLbls>
            <c:dLbl>
              <c:idx val="0"/>
              <c:layout>
                <c:manualLayout>
                  <c:x val="-5.9105535892837301E-3"/>
                  <c:y val="-3.8058101945312298E-3"/>
                </c:manualLayout>
              </c:layout>
              <c:numFmt formatCode="#,##0.0" sourceLinked="0"/>
              <c:spPr/>
              <c:txPr>
                <a:bodyPr wrap="square"/>
                <a:lstStyle/>
                <a:p>
                  <a:pPr>
                    <a:defRPr sz="1500" b="1" strike="noStrike" spc="-1">
                      <a:solidFill>
                        <a:srgbClr val="000000"/>
                      </a:solidFill>
                      <a:latin typeface="Calibri"/>
                      <a:ea typeface="DejaVu San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separator>;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184-4B6C-9B51-8A5DDEDB7BBA}"/>
                </c:ext>
              </c:extLst>
            </c:dLbl>
            <c:dLbl>
              <c:idx val="1"/>
              <c:layout>
                <c:manualLayout>
                  <c:x val="-6.62475994730744E-3"/>
                  <c:y val="-8.3821987258868302E-3"/>
                </c:manualLayout>
              </c:layout>
              <c:numFmt formatCode="#,##0.0" sourceLinked="0"/>
              <c:spPr/>
              <c:txPr>
                <a:bodyPr wrap="square"/>
                <a:lstStyle/>
                <a:p>
                  <a:pPr>
                    <a:defRPr sz="1500" b="1" strike="noStrike" spc="-1">
                      <a:solidFill>
                        <a:srgbClr val="000000"/>
                      </a:solidFill>
                      <a:latin typeface="Calibri"/>
                      <a:ea typeface="DejaVu San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separator>;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4184-4B6C-9B51-8A5DDEDB7BBA}"/>
                </c:ext>
              </c:extLst>
            </c:dLbl>
            <c:dLbl>
              <c:idx val="2"/>
              <c:layout>
                <c:manualLayout>
                  <c:x val="7.7305398606503997E-3"/>
                  <c:y val="-8.6501228860749908E-3"/>
                </c:manualLayout>
              </c:layout>
              <c:numFmt formatCode="#,##0.0" sourceLinked="0"/>
              <c:spPr/>
              <c:txPr>
                <a:bodyPr wrap="square"/>
                <a:lstStyle/>
                <a:p>
                  <a:pPr>
                    <a:defRPr sz="1500" b="1" strike="noStrike" spc="-1">
                      <a:solidFill>
                        <a:srgbClr val="000000"/>
                      </a:solidFill>
                      <a:latin typeface="Calibri"/>
                      <a:ea typeface="DejaVu San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separator>;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4184-4B6C-9B51-8A5DDEDB7BBA}"/>
                </c:ext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 wrap="square"/>
              <a:lstStyle/>
              <a:p>
                <a:pPr>
                  <a:defRPr sz="1500" b="1" strike="noStrike" spc="-1">
                    <a:solidFill>
                      <a:srgbClr val="000000"/>
                    </a:solidFill>
                    <a:latin typeface="Calibri"/>
                    <a:ea typeface="DejaVu San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eparator>; </c:separator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categories</c:f>
              <c:strCache>
                <c:ptCount val="3"/>
                <c:pt idx="0">
                  <c:v>2020 год</c:v>
                </c:pt>
                <c:pt idx="1">
                  <c:v>2021 год</c:v>
                </c:pt>
                <c:pt idx="2">
                  <c:v>2022 год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3"/>
                <c:pt idx="0">
                  <c:v>6466.9</c:v>
                </c:pt>
                <c:pt idx="1">
                  <c:v>8126.8</c:v>
                </c:pt>
                <c:pt idx="2">
                  <c:v>9324.4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4184-4B6C-9B51-8A5DDEDB7BB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43192060"/>
        <c:axId val="8500447"/>
        <c:axId val="0"/>
      </c:bar3DChart>
      <c:catAx>
        <c:axId val="4319206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 w="9360">
            <a:solidFill>
              <a:srgbClr val="8B8B8B"/>
            </a:solidFill>
            <a:round/>
          </a:ln>
        </c:spPr>
        <c:txPr>
          <a:bodyPr/>
          <a:lstStyle/>
          <a:p>
            <a:pPr>
              <a:defRPr sz="1200" b="0" strike="noStrike" spc="-1">
                <a:solidFill>
                  <a:srgbClr val="000000"/>
                </a:solidFill>
                <a:latin typeface="Calibri"/>
                <a:ea typeface="DejaVu Sans"/>
              </a:defRPr>
            </a:pPr>
            <a:endParaRPr lang="ru-RU"/>
          </a:p>
        </c:txPr>
        <c:crossAx val="8500447"/>
        <c:crosses val="autoZero"/>
        <c:auto val="1"/>
        <c:lblAlgn val="ctr"/>
        <c:lblOffset val="100"/>
        <c:noMultiLvlLbl val="0"/>
      </c:catAx>
      <c:valAx>
        <c:axId val="8500447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43192060"/>
        <c:crosses val="autoZero"/>
        <c:crossBetween val="between"/>
      </c:valAx>
    </c:plotArea>
    <c:plotVisOnly val="1"/>
    <c:dispBlanksAs val="gap"/>
    <c:showDLblsOverMax val="1"/>
  </c:chart>
  <c:spPr>
    <a:solidFill>
      <a:srgbClr val="FCBB8B"/>
    </a:solidFill>
    <a:ln w="9360">
      <a:solidFill>
        <a:srgbClr val="D9D9D9"/>
      </a:solidFill>
      <a:round/>
    </a:ln>
  </c:spPr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ru-RU"/>
  <c:roundedCorners val="0"/>
  <c:style val="2"/>
  <c:chart>
    <c:title>
      <c:tx>
        <c:rich>
          <a:bodyPr rot="0"/>
          <a:lstStyle/>
          <a:p>
            <a:pPr>
              <a:defRPr lang="ru-RU" sz="1400" b="1" strike="noStrike" spc="-1">
                <a:solidFill>
                  <a:srgbClr val="0070C0"/>
                </a:solidFill>
                <a:latin typeface="Verdana"/>
                <a:ea typeface="DejaVu Sans"/>
              </a:defRPr>
            </a:pPr>
            <a:r>
              <a:rPr lang="ru-RU" sz="1400" b="1" strike="noStrike" spc="-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/>
                <a:ea typeface="DejaVu Sans"/>
              </a:rPr>
              <a:t>Прибыль прибыльных предприятий </a:t>
            </a:r>
            <a:r>
              <a:rPr lang="ru-RU" sz="1200" b="1" strike="noStrike" spc="-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/>
                <a:ea typeface="DejaVu Sans"/>
              </a:rPr>
              <a:t>(млн. рублей)</a:t>
            </a:r>
          </a:p>
        </c:rich>
      </c:tx>
      <c:layout>
        <c:manualLayout>
          <c:xMode val="edge"/>
          <c:yMode val="edge"/>
          <c:x val="0.14096365455151699"/>
          <c:y val="0"/>
        </c:manualLayout>
      </c:layout>
      <c:overlay val="0"/>
      <c:spPr>
        <a:noFill/>
        <a:ln w="0">
          <a:noFill/>
        </a:ln>
      </c:spPr>
    </c:title>
    <c:autoTitleDeleted val="0"/>
    <c:view3D>
      <c:rotX val="15"/>
      <c:rotY val="20"/>
      <c:rAngAx val="0"/>
    </c:view3D>
    <c:floor>
      <c:thickness val="0"/>
    </c:floor>
    <c:sideWall>
      <c:thickness val="0"/>
      <c:spPr>
        <a:noFill/>
        <a:ln w="0">
          <a:noFill/>
        </a:ln>
      </c:spPr>
    </c:sideWall>
    <c:backWall>
      <c:thickness val="0"/>
      <c:spPr>
        <a:noFill/>
        <a:ln w="0">
          <a:noFill/>
        </a:ln>
      </c:spPr>
    </c:backWall>
    <c:plotArea>
      <c:layout>
        <c:manualLayout>
          <c:layoutTarget val="inner"/>
          <c:xMode val="edge"/>
          <c:yMode val="edge"/>
          <c:x val="0.195731910636879"/>
          <c:y val="0.14761465775524299"/>
          <c:w val="0.61387129043014299"/>
          <c:h val="0.82530536990089898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label 0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006699"/>
            </a:solidFill>
            <a:ln w="0">
              <a:noFill/>
            </a:ln>
          </c:spPr>
          <c:invertIfNegative val="0"/>
          <c:dLbls>
            <c:numFmt formatCode="#,##0.00" sourceLinked="0"/>
            <c:spPr>
              <a:noFill/>
              <a:ln>
                <a:noFill/>
              </a:ln>
              <a:effectLst/>
            </c:spPr>
            <c:txPr>
              <a:bodyPr wrap="square"/>
              <a:lstStyle/>
              <a:p>
                <a:pPr>
                  <a:defRPr sz="1400" b="1" strike="noStrike" spc="-1">
                    <a:solidFill>
                      <a:srgbClr val="000000"/>
                    </a:solidFill>
                    <a:latin typeface="Calibri"/>
                    <a:ea typeface="DejaVu San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eparator>; </c:separator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categories</c:f>
              <c:strCache>
                <c:ptCount val="3"/>
                <c:pt idx="0">
                  <c:v>2020 год</c:v>
                </c:pt>
                <c:pt idx="1">
                  <c:v>2021 год</c:v>
                </c:pt>
                <c:pt idx="2">
                  <c:v>2022 год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3"/>
                <c:pt idx="0">
                  <c:v>4632.2</c:v>
                </c:pt>
                <c:pt idx="1">
                  <c:v>11069.9</c:v>
                </c:pt>
                <c:pt idx="2">
                  <c:v>14068.8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D0C-478F-B34F-4738652F28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71809684"/>
        <c:axId val="44914603"/>
        <c:axId val="0"/>
      </c:bar3DChart>
      <c:catAx>
        <c:axId val="7180968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 w="9360">
            <a:solidFill>
              <a:srgbClr val="8B8B8B"/>
            </a:solidFill>
            <a:round/>
          </a:ln>
        </c:spPr>
        <c:txPr>
          <a:bodyPr/>
          <a:lstStyle/>
          <a:p>
            <a:pPr>
              <a:defRPr sz="1000" b="0" strike="noStrike" spc="-1">
                <a:solidFill>
                  <a:srgbClr val="000000"/>
                </a:solidFill>
                <a:latin typeface="Verdana"/>
                <a:ea typeface="DejaVu Sans"/>
              </a:defRPr>
            </a:pPr>
            <a:endParaRPr lang="ru-RU"/>
          </a:p>
        </c:txPr>
        <c:crossAx val="44914603"/>
        <c:crosses val="autoZero"/>
        <c:auto val="1"/>
        <c:lblAlgn val="ctr"/>
        <c:lblOffset val="100"/>
        <c:noMultiLvlLbl val="0"/>
      </c:catAx>
      <c:valAx>
        <c:axId val="44914603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71809684"/>
        <c:crosses val="autoZero"/>
        <c:crossBetween val="between"/>
      </c:valAx>
    </c:plotArea>
    <c:plotVisOnly val="1"/>
    <c:dispBlanksAs val="gap"/>
    <c:showDLblsOverMax val="1"/>
  </c:chart>
  <c:spPr>
    <a:solidFill>
      <a:srgbClr val="FDD1B1"/>
    </a:solidFill>
    <a:ln w="9360">
      <a:solidFill>
        <a:srgbClr val="D9D9D9"/>
      </a:solidFill>
      <a:round/>
    </a:ln>
  </c:spPr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ru-RU"/>
  <c:roundedCorners val="0"/>
  <c:style val="2"/>
  <c:chart>
    <c:title>
      <c:tx>
        <c:rich>
          <a:bodyPr rot="0"/>
          <a:lstStyle/>
          <a:p>
            <a:pPr>
              <a:defRPr lang="ru-RU" sz="1400" b="1" strike="noStrike" spc="-1">
                <a:solidFill>
                  <a:srgbClr val="17456F"/>
                </a:solidFill>
                <a:latin typeface="Verdana"/>
                <a:ea typeface="DejaVu Sans"/>
              </a:defRPr>
            </a:pPr>
            <a:r>
              <a:rPr lang="ru-RU" sz="1400" b="1" strike="noStrike" spc="-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/>
                <a:ea typeface="DejaVu Sans"/>
              </a:rPr>
              <a:t>Объем продукции сельского хозяйства </a:t>
            </a:r>
            <a:r>
              <a:rPr lang="ru-RU" sz="1200" b="1" strike="noStrike" spc="-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/>
                <a:ea typeface="DejaVu Sans"/>
              </a:rPr>
              <a:t>(млн. рублей)</a:t>
            </a:r>
          </a:p>
        </c:rich>
      </c:tx>
      <c:layout>
        <c:manualLayout>
          <c:xMode val="edge"/>
          <c:yMode val="edge"/>
          <c:x val="0.104201400466822"/>
          <c:y val="0"/>
        </c:manualLayout>
      </c:layout>
      <c:overlay val="0"/>
      <c:spPr>
        <a:noFill/>
        <a:ln w="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1.6005335111703899E-2"/>
          <c:y val="0.54901561347651695"/>
          <c:w val="0.96573857952650899"/>
          <c:h val="0.15687631536344507"/>
        </c:manualLayout>
      </c:layout>
      <c:lineChart>
        <c:grouping val="standard"/>
        <c:varyColors val="0"/>
        <c:ser>
          <c:idx val="0"/>
          <c:order val="0"/>
          <c:tx>
            <c:strRef>
              <c:f>label 0</c:f>
              <c:strCache>
                <c:ptCount val="1"/>
                <c:pt idx="0">
                  <c:v>Ряд 1</c:v>
                </c:pt>
              </c:strCache>
            </c:strRef>
          </c:tx>
          <c:spPr>
            <a:ln w="38160">
              <a:solidFill>
                <a:srgbClr val="FF6015"/>
              </a:solidFill>
              <a:round/>
            </a:ln>
          </c:spP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C8BD-40AD-82F3-F6A83748AA54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C8BD-40AD-82F3-F6A83748AA54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C8BD-40AD-82F3-F6A83748AA54}"/>
              </c:ext>
            </c:extLst>
          </c:dPt>
          <c:dLbls>
            <c:dLbl>
              <c:idx val="0"/>
              <c:layout>
                <c:manualLayout>
                  <c:x val="-4.2571898141585802E-2"/>
                  <c:y val="-9.375E-2"/>
                </c:manualLayout>
              </c:layout>
              <c:numFmt formatCode="#,##0.0" sourceLinked="0"/>
              <c:spPr/>
              <c:txPr>
                <a:bodyPr wrap="square"/>
                <a:lstStyle/>
                <a:p>
                  <a:pPr>
                    <a:defRPr sz="1500" b="1" strike="noStrike" spc="-1">
                      <a:solidFill>
                        <a:srgbClr val="000000"/>
                      </a:solidFill>
                      <a:latin typeface="Calibri"/>
                      <a:ea typeface="DejaVu Sans"/>
                    </a:defRPr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separator>;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8BD-40AD-82F3-F6A83748AA54}"/>
                </c:ext>
              </c:extLst>
            </c:dLbl>
            <c:dLbl>
              <c:idx val="1"/>
              <c:layout>
                <c:manualLayout>
                  <c:x val="-6.3857847212378693E-2"/>
                  <c:y val="-8.1250000000000003E-2"/>
                </c:manualLayout>
              </c:layout>
              <c:numFmt formatCode="#,##0.0" sourceLinked="0"/>
              <c:spPr/>
              <c:txPr>
                <a:bodyPr wrap="square"/>
                <a:lstStyle/>
                <a:p>
                  <a:pPr>
                    <a:defRPr sz="1500" b="1" strike="noStrike" spc="-1">
                      <a:solidFill>
                        <a:srgbClr val="000000"/>
                      </a:solidFill>
                      <a:latin typeface="Calibri"/>
                      <a:ea typeface="DejaVu Sans"/>
                    </a:defRPr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separator>;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8BD-40AD-82F3-F6A83748AA54}"/>
                </c:ext>
              </c:extLst>
            </c:dLbl>
            <c:dLbl>
              <c:idx val="2"/>
              <c:layout>
                <c:manualLayout>
                  <c:x val="-4.9611106428787598E-2"/>
                  <c:y val="-7.4999999999999997E-2"/>
                </c:manualLayout>
              </c:layout>
              <c:numFmt formatCode="#,##0.0" sourceLinked="0"/>
              <c:spPr/>
              <c:txPr>
                <a:bodyPr wrap="square"/>
                <a:lstStyle/>
                <a:p>
                  <a:pPr>
                    <a:defRPr sz="1500" b="1" strike="noStrike" spc="-1">
                      <a:solidFill>
                        <a:srgbClr val="000000"/>
                      </a:solidFill>
                      <a:latin typeface="Calibri"/>
                      <a:ea typeface="DejaVu Sans"/>
                    </a:defRPr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separator>;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8BD-40AD-82F3-F6A83748AA54}"/>
                </c:ext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 wrap="square"/>
              <a:lstStyle/>
              <a:p>
                <a:pPr>
                  <a:defRPr sz="1500" b="1" strike="noStrike" spc="-1">
                    <a:solidFill>
                      <a:srgbClr val="000000"/>
                    </a:solidFill>
                    <a:latin typeface="Calibri"/>
                    <a:ea typeface="DejaVu Sans"/>
                  </a:defRPr>
                </a:pPr>
                <a:endParaRPr lang="ru-RU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eparator>; </c:separator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categories</c:f>
              <c:strCache>
                <c:ptCount val="3"/>
                <c:pt idx="0">
                  <c:v>2020 год</c:v>
                </c:pt>
                <c:pt idx="1">
                  <c:v>2021 год</c:v>
                </c:pt>
                <c:pt idx="2">
                  <c:v>2022 год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3"/>
                <c:pt idx="0">
                  <c:v>18452.7</c:v>
                </c:pt>
                <c:pt idx="1">
                  <c:v>23909.3</c:v>
                </c:pt>
                <c:pt idx="2">
                  <c:v>24934.9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C8BD-40AD-82F3-F6A83748AA5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hiLowLines>
          <c:spPr>
            <a:ln w="0">
              <a:noFill/>
            </a:ln>
          </c:spPr>
        </c:hiLowLines>
        <c:marker val="1"/>
        <c:smooth val="0"/>
        <c:axId val="31550807"/>
        <c:axId val="61731588"/>
      </c:lineChart>
      <c:catAx>
        <c:axId val="31550807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 w="9360">
            <a:solidFill>
              <a:srgbClr val="8B8B8B"/>
            </a:solidFill>
            <a:round/>
          </a:ln>
        </c:spPr>
        <c:txPr>
          <a:bodyPr/>
          <a:lstStyle/>
          <a:p>
            <a:pPr>
              <a:defRPr sz="1200" b="0" strike="noStrike" spc="-1">
                <a:solidFill>
                  <a:srgbClr val="000000"/>
                </a:solidFill>
                <a:latin typeface="Calibri"/>
                <a:ea typeface="DejaVu Sans"/>
              </a:defRPr>
            </a:pPr>
            <a:endParaRPr lang="ru-RU"/>
          </a:p>
        </c:txPr>
        <c:crossAx val="61731588"/>
        <c:crosses val="autoZero"/>
        <c:auto val="1"/>
        <c:lblAlgn val="ctr"/>
        <c:lblOffset val="100"/>
        <c:noMultiLvlLbl val="0"/>
      </c:catAx>
      <c:valAx>
        <c:axId val="6173158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1550807"/>
        <c:crosses val="autoZero"/>
        <c:crossBetween val="between"/>
      </c:valAx>
      <c:spPr>
        <a:noFill/>
        <a:ln w="0">
          <a:noFill/>
        </a:ln>
      </c:spPr>
    </c:plotArea>
    <c:plotVisOnly val="1"/>
    <c:dispBlanksAs val="gap"/>
    <c:showDLblsOverMax val="1"/>
  </c:chart>
  <c:spPr>
    <a:solidFill>
      <a:srgbClr val="FDD1B1"/>
    </a:solidFill>
    <a:ln w="9360">
      <a:solidFill>
        <a:srgbClr val="D9D9D9"/>
      </a:solidFill>
      <a:round/>
    </a:ln>
  </c:spPr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ru-RU"/>
  <c:roundedCorners val="0"/>
  <c:style val="2"/>
  <c:chart>
    <c:title>
      <c:tx>
        <c:rich>
          <a:bodyPr rot="0"/>
          <a:lstStyle/>
          <a:p>
            <a:pPr>
              <a:defRPr lang="ru-RU" sz="1200" b="1" strike="noStrike" spc="-1">
                <a:solidFill>
                  <a:srgbClr val="17456F"/>
                </a:solidFill>
                <a:latin typeface="Verdana"/>
                <a:ea typeface="DejaVu Sans"/>
              </a:defRPr>
            </a:pPr>
            <a:r>
              <a:rPr lang="ru-RU" sz="1200" b="1" strike="noStrike" spc="-1" dirty="0">
                <a:solidFill>
                  <a:srgbClr val="0070C0"/>
                </a:solidFill>
                <a:latin typeface="Verdana"/>
                <a:ea typeface="DejaVu Sans"/>
              </a:rPr>
              <a:t>Среднемесячная заработная плата по крупным и средним организациям (рублей)</a:t>
            </a:r>
          </a:p>
        </c:rich>
      </c:tx>
      <c:layout>
        <c:manualLayout>
          <c:xMode val="edge"/>
          <c:yMode val="edge"/>
          <c:x val="0.104191016864251"/>
          <c:y val="6.5491969437080902E-3"/>
        </c:manualLayout>
      </c:layout>
      <c:overlay val="0"/>
      <c:spPr>
        <a:noFill/>
        <a:ln w="0">
          <a:noFill/>
        </a:ln>
      </c:spPr>
    </c:title>
    <c:autoTitleDeleted val="0"/>
    <c:view3D>
      <c:rotX val="15"/>
      <c:rotY val="20"/>
      <c:rAngAx val="0"/>
    </c:view3D>
    <c:floor>
      <c:thickness val="0"/>
    </c:floor>
    <c:sideWall>
      <c:thickness val="0"/>
      <c:spPr>
        <a:noFill/>
        <a:ln w="0">
          <a:noFill/>
        </a:ln>
      </c:spPr>
    </c:sideWall>
    <c:backWall>
      <c:thickness val="0"/>
      <c:spPr>
        <a:noFill/>
        <a:ln w="0">
          <a:noFill/>
        </a:ln>
      </c:spPr>
    </c:backWall>
    <c:plotArea>
      <c:layout>
        <c:manualLayout>
          <c:layoutTarget val="inner"/>
          <c:xMode val="edge"/>
          <c:yMode val="edge"/>
          <c:x val="1.7225144489901956E-3"/>
          <c:y val="0.25611865761378561"/>
          <c:w val="0.99753346692271294"/>
          <c:h val="0.63362898383017507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label 0</c:f>
              <c:strCache>
                <c:ptCount val="1"/>
                <c:pt idx="0">
                  <c:v>Ряд 1</c:v>
                </c:pt>
              </c:strCache>
            </c:strRef>
          </c:tx>
          <c:spPr>
            <a:gradFill>
              <a:gsLst>
                <a:gs pos="0">
                  <a:srgbClr val="BC4006"/>
                </a:gs>
                <a:gs pos="100000">
                  <a:srgbClr val="FF5B0E"/>
                </a:gs>
              </a:gsLst>
              <a:lin ang="16200000"/>
            </a:gradFill>
            <a:ln w="0">
              <a:noFill/>
            </a:ln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04EE-4803-B19D-B404E4143633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04EE-4803-B19D-B404E4143633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5-04EE-4803-B19D-B404E4143633}"/>
              </c:ext>
            </c:extLst>
          </c:dPt>
          <c:dLbls>
            <c:dLbl>
              <c:idx val="0"/>
              <c:layout>
                <c:manualLayout>
                  <c:x val="1.0174709860566084E-2"/>
                  <c:y val="-3.8658841096807131E-2"/>
                </c:manualLayout>
              </c:layout>
              <c:numFmt formatCode="#,##0.0" sourceLinked="0"/>
              <c:spPr/>
              <c:txPr>
                <a:bodyPr wrap="square"/>
                <a:lstStyle/>
                <a:p>
                  <a:pPr>
                    <a:defRPr sz="1400" b="1" strike="noStrike" spc="-1">
                      <a:solidFill>
                        <a:srgbClr val="000000"/>
                      </a:solidFill>
                      <a:latin typeface="Calibri"/>
                      <a:ea typeface="DejaVu San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separator>; </c:separator>
              <c:extLst>
                <c:ext xmlns:c15="http://schemas.microsoft.com/office/drawing/2012/chart" uri="{CE6537A1-D6FC-4f65-9D91-7224C49458BB}">
                  <c15:layout>
                    <c:manualLayout>
                      <c:w val="0.17750804783241952"/>
                      <c:h val="7.464060968143969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04EE-4803-B19D-B404E4143633}"/>
                </c:ext>
              </c:extLst>
            </c:dLbl>
            <c:dLbl>
              <c:idx val="1"/>
              <c:layout>
                <c:manualLayout>
                  <c:x val="4.741495273347991E-3"/>
                  <c:y val="-2.4579828556316824E-2"/>
                </c:manualLayout>
              </c:layout>
              <c:numFmt formatCode="#,##0.0" sourceLinked="0"/>
              <c:spPr/>
              <c:txPr>
                <a:bodyPr wrap="square"/>
                <a:lstStyle/>
                <a:p>
                  <a:pPr>
                    <a:defRPr sz="1400" b="1" strike="noStrike" spc="-1">
                      <a:solidFill>
                        <a:srgbClr val="000000"/>
                      </a:solidFill>
                      <a:latin typeface="Calibri"/>
                      <a:ea typeface="DejaVu San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separator>; </c:separator>
              <c:extLst>
                <c:ext xmlns:c15="http://schemas.microsoft.com/office/drawing/2012/chart" uri="{CE6537A1-D6FC-4f65-9D91-7224C49458BB}">
                  <c15:layout>
                    <c:manualLayout>
                      <c:w val="0.16278074643065876"/>
                      <c:h val="9.783532990562854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04EE-4803-B19D-B404E4143633}"/>
                </c:ext>
              </c:extLst>
            </c:dLbl>
            <c:dLbl>
              <c:idx val="2"/>
              <c:layout>
                <c:manualLayout>
                  <c:x val="1.7690619984600114E-2"/>
                  <c:y val="-2.4181682965066967E-2"/>
                </c:manualLayout>
              </c:layout>
              <c:numFmt formatCode="#,##0.0" sourceLinked="0"/>
              <c:spPr/>
              <c:txPr>
                <a:bodyPr wrap="square"/>
                <a:lstStyle/>
                <a:p>
                  <a:pPr>
                    <a:defRPr sz="1400" b="1" strike="noStrike" spc="-1">
                      <a:solidFill>
                        <a:srgbClr val="000000"/>
                      </a:solidFill>
                      <a:latin typeface="Calibri"/>
                      <a:ea typeface="DejaVu San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separator>;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04EE-4803-B19D-B404E4143633}"/>
                </c:ext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 wrap="square"/>
              <a:lstStyle/>
              <a:p>
                <a:pPr>
                  <a:defRPr sz="1400" b="1" strike="noStrike" spc="-1">
                    <a:solidFill>
                      <a:srgbClr val="000000"/>
                    </a:solidFill>
                    <a:latin typeface="Calibri"/>
                    <a:ea typeface="DejaVu San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eparator>; </c:separator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categories</c:f>
              <c:strCache>
                <c:ptCount val="3"/>
                <c:pt idx="0">
                  <c:v>2020 год</c:v>
                </c:pt>
                <c:pt idx="1">
                  <c:v>2021 год</c:v>
                </c:pt>
                <c:pt idx="2">
                  <c:v>2022 год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3"/>
                <c:pt idx="0">
                  <c:v>39811.699999999997</c:v>
                </c:pt>
                <c:pt idx="1">
                  <c:v>42582.3</c:v>
                </c:pt>
                <c:pt idx="2">
                  <c:v>51688.5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04EE-4803-B19D-B404E414363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41909589"/>
        <c:axId val="2338464"/>
        <c:axId val="0"/>
      </c:bar3DChart>
      <c:catAx>
        <c:axId val="41909589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 w="9360">
            <a:solidFill>
              <a:srgbClr val="8B8B8B"/>
            </a:solidFill>
            <a:round/>
          </a:ln>
        </c:spPr>
        <c:txPr>
          <a:bodyPr/>
          <a:lstStyle/>
          <a:p>
            <a:pPr>
              <a:defRPr sz="1200" b="0" strike="noStrike" spc="-1">
                <a:solidFill>
                  <a:srgbClr val="000000"/>
                </a:solidFill>
                <a:latin typeface="Calibri"/>
                <a:ea typeface="DejaVu Sans"/>
              </a:defRPr>
            </a:pPr>
            <a:endParaRPr lang="ru-RU"/>
          </a:p>
        </c:txPr>
        <c:crossAx val="2338464"/>
        <c:crosses val="autoZero"/>
        <c:auto val="1"/>
        <c:lblAlgn val="ctr"/>
        <c:lblOffset val="100"/>
        <c:noMultiLvlLbl val="0"/>
      </c:catAx>
      <c:valAx>
        <c:axId val="233846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41909589"/>
        <c:crosses val="autoZero"/>
        <c:crossBetween val="between"/>
      </c:valAx>
    </c:plotArea>
    <c:plotVisOnly val="1"/>
    <c:dispBlanksAs val="gap"/>
    <c:showDLblsOverMax val="1"/>
  </c:chart>
  <c:spPr>
    <a:noFill/>
    <a:ln w="9360">
      <a:solidFill>
        <a:srgbClr val="D9D9D9"/>
      </a:solidFill>
      <a:round/>
    </a:ln>
  </c:spPr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ru-RU"/>
  <c:roundedCorners val="0"/>
  <c:style val="2"/>
  <c:chart>
    <c:title>
      <c:tx>
        <c:rich>
          <a:bodyPr rot="0"/>
          <a:lstStyle/>
          <a:p>
            <a:pPr>
              <a:defRPr lang="ru-RU" sz="1400" b="1" strike="noStrike" spc="-1">
                <a:solidFill>
                  <a:srgbClr val="184D6E"/>
                </a:solidFill>
                <a:latin typeface="Verdana"/>
                <a:ea typeface="DejaVu Sans"/>
              </a:defRPr>
            </a:pPr>
            <a:r>
              <a:rPr lang="ru-RU" sz="1300" b="1" strike="noStrike" spc="-1" dirty="0">
                <a:solidFill>
                  <a:srgbClr val="0070C0"/>
                </a:solidFill>
                <a:latin typeface="Verdana"/>
                <a:ea typeface="DejaVu Sans"/>
              </a:rPr>
              <a:t>Инвестиции в основной капитал по крупным и средним организациям </a:t>
            </a:r>
            <a:r>
              <a:rPr lang="ru-RU" sz="1200" b="1" strike="noStrike" spc="-1" dirty="0">
                <a:solidFill>
                  <a:srgbClr val="0070C0"/>
                </a:solidFill>
                <a:latin typeface="Verdana"/>
                <a:ea typeface="DejaVu Sans"/>
              </a:rPr>
              <a:t>(млн. рублей)</a:t>
            </a:r>
          </a:p>
        </c:rich>
      </c:tx>
      <c:layout>
        <c:manualLayout>
          <c:xMode val="edge"/>
          <c:yMode val="edge"/>
          <c:x val="0.11594678929216599"/>
          <c:y val="3.1033659584626398E-3"/>
        </c:manualLayout>
      </c:layout>
      <c:overlay val="0"/>
      <c:spPr>
        <a:noFill/>
        <a:ln w="0">
          <a:noFill/>
        </a:ln>
      </c:spPr>
    </c:title>
    <c:autoTitleDeleted val="0"/>
    <c:view3D>
      <c:rotX val="15"/>
      <c:rotY val="20"/>
      <c:rAngAx val="1"/>
    </c:view3D>
    <c:floor>
      <c:thickness val="0"/>
      <c:spPr>
        <a:noFill/>
        <a:ln w="9360">
          <a:solidFill>
            <a:srgbClr val="8B8B8B"/>
          </a:solidFill>
          <a:round/>
        </a:ln>
      </c:spPr>
    </c:floor>
    <c:sideWall>
      <c:thickness val="0"/>
      <c:spPr>
        <a:noFill/>
        <a:ln w="9360">
          <a:solidFill>
            <a:srgbClr val="8B8B8B"/>
          </a:solidFill>
          <a:round/>
        </a:ln>
      </c:spPr>
    </c:sideWall>
    <c:backWall>
      <c:thickness val="0"/>
      <c:spPr>
        <a:noFill/>
        <a:ln w="9360">
          <a:solidFill>
            <a:srgbClr val="8B8B8B"/>
          </a:solidFill>
          <a:round/>
        </a:ln>
      </c:spPr>
    </c:backWall>
    <c:plotArea>
      <c:layout>
        <c:manualLayout>
          <c:layoutTarget val="inner"/>
          <c:xMode val="edge"/>
          <c:yMode val="edge"/>
          <c:x val="0"/>
          <c:y val="0.2514227596508215"/>
          <c:w val="0.99514658782951471"/>
          <c:h val="0.63529802517507716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label 0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B83D68"/>
            </a:solidFill>
            <a:ln w="0">
              <a:noFill/>
            </a:ln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BD47-460E-87FA-8A9E6DF0A98C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BD47-460E-87FA-8A9E6DF0A98C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5-BD47-460E-87FA-8A9E6DF0A98C}"/>
              </c:ext>
            </c:extLst>
          </c:dPt>
          <c:dLbls>
            <c:dLbl>
              <c:idx val="0"/>
              <c:layout>
                <c:manualLayout>
                  <c:x val="2.8941857600394187E-2"/>
                  <c:y val="-3.0972700728831331E-2"/>
                </c:manualLayout>
              </c:layout>
              <c:numFmt formatCode="#,##0.0" sourceLinked="0"/>
              <c:spPr/>
              <c:txPr>
                <a:bodyPr wrap="square"/>
                <a:lstStyle/>
                <a:p>
                  <a:pPr>
                    <a:defRPr sz="1400" b="1" strike="noStrike" spc="-1">
                      <a:solidFill>
                        <a:srgbClr val="000000"/>
                      </a:solidFill>
                      <a:latin typeface="Calibri"/>
                      <a:ea typeface="DejaVu San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1"/>
              <c:separator>;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D47-460E-87FA-8A9E6DF0A98C}"/>
                </c:ext>
              </c:extLst>
            </c:dLbl>
            <c:dLbl>
              <c:idx val="1"/>
              <c:layout>
                <c:manualLayout>
                  <c:x val="2.0244906152765283E-2"/>
                  <c:y val="-2.2233481201258003E-2"/>
                </c:manualLayout>
              </c:layout>
              <c:numFmt formatCode="#,##0.0" sourceLinked="0"/>
              <c:spPr/>
              <c:txPr>
                <a:bodyPr wrap="square"/>
                <a:lstStyle/>
                <a:p>
                  <a:pPr>
                    <a:defRPr sz="1400" b="1" strike="noStrike" spc="-1">
                      <a:solidFill>
                        <a:srgbClr val="000000"/>
                      </a:solidFill>
                      <a:latin typeface="Calibri"/>
                      <a:ea typeface="DejaVu San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1"/>
              <c:separator>;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D47-460E-87FA-8A9E6DF0A98C}"/>
                </c:ext>
              </c:extLst>
            </c:dLbl>
            <c:dLbl>
              <c:idx val="2"/>
              <c:layout>
                <c:manualLayout>
                  <c:x val="3.1827534605312277E-2"/>
                  <c:y val="-3.4146606919017913E-2"/>
                </c:manualLayout>
              </c:layout>
              <c:numFmt formatCode="#,##0.0" sourceLinked="0"/>
              <c:spPr/>
              <c:txPr>
                <a:bodyPr wrap="square"/>
                <a:lstStyle/>
                <a:p>
                  <a:pPr>
                    <a:defRPr sz="1400" b="1" strike="noStrike" spc="-1">
                      <a:solidFill>
                        <a:srgbClr val="000000"/>
                      </a:solidFill>
                      <a:latin typeface="Calibri"/>
                      <a:ea typeface="DejaVu San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1"/>
              <c:separator>;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BD47-460E-87FA-8A9E6DF0A98C}"/>
                </c:ext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 wrap="square"/>
              <a:lstStyle/>
              <a:p>
                <a:pPr>
                  <a:defRPr sz="1400" b="1" strike="noStrike" spc="-1">
                    <a:solidFill>
                      <a:srgbClr val="000000"/>
                    </a:solidFill>
                    <a:latin typeface="Calibri"/>
                    <a:ea typeface="DejaVu San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1"/>
            <c:separator>; </c:separator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categories</c:f>
              <c:strCache>
                <c:ptCount val="3"/>
                <c:pt idx="0">
                  <c:v>2020 год</c:v>
                </c:pt>
                <c:pt idx="1">
                  <c:v>2021 год</c:v>
                </c:pt>
                <c:pt idx="2">
                  <c:v>2022 год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3"/>
                <c:pt idx="0">
                  <c:v>1148.8</c:v>
                </c:pt>
                <c:pt idx="1">
                  <c:v>1845.2</c:v>
                </c:pt>
                <c:pt idx="2">
                  <c:v>2251.1999999999998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BD47-460E-87FA-8A9E6DF0A98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30640106"/>
        <c:axId val="37302565"/>
        <c:axId val="0"/>
      </c:bar3DChart>
      <c:catAx>
        <c:axId val="3064010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 w="9360">
            <a:solidFill>
              <a:srgbClr val="8B8B8B"/>
            </a:solidFill>
            <a:round/>
          </a:ln>
        </c:spPr>
        <c:txPr>
          <a:bodyPr/>
          <a:lstStyle/>
          <a:p>
            <a:pPr>
              <a:defRPr sz="1200" b="0" strike="noStrike" spc="-1">
                <a:solidFill>
                  <a:srgbClr val="000000"/>
                </a:solidFill>
                <a:latin typeface="Calibri"/>
                <a:ea typeface="DejaVu Sans"/>
              </a:defRPr>
            </a:pPr>
            <a:endParaRPr lang="ru-RU"/>
          </a:p>
        </c:txPr>
        <c:crossAx val="37302565"/>
        <c:crosses val="autoZero"/>
        <c:auto val="1"/>
        <c:lblAlgn val="ctr"/>
        <c:lblOffset val="100"/>
        <c:noMultiLvlLbl val="0"/>
      </c:catAx>
      <c:valAx>
        <c:axId val="37302565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30640106"/>
        <c:crosses val="autoZero"/>
        <c:crossBetween val="between"/>
      </c:valAx>
    </c:plotArea>
    <c:plotVisOnly val="1"/>
    <c:dispBlanksAs val="gap"/>
    <c:showDLblsOverMax val="1"/>
  </c:chart>
  <c:spPr>
    <a:noFill/>
    <a:ln w="9360">
      <a:solidFill>
        <a:srgbClr val="D9D9D9"/>
      </a:solidFill>
      <a:round/>
    </a:ln>
  </c:spPr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ru-RU"/>
  <c:roundedCorners val="0"/>
  <c:style val="2"/>
  <c:chart>
    <c:title>
      <c:tx>
        <c:rich>
          <a:bodyPr rot="0"/>
          <a:lstStyle/>
          <a:p>
            <a:pPr>
              <a:defRPr lang="ru-RU" sz="1400" b="1" strike="noStrike" spc="-1">
                <a:solidFill>
                  <a:srgbClr val="17456F"/>
                </a:solidFill>
                <a:latin typeface="Verdana"/>
                <a:ea typeface="DejaVu Sans"/>
              </a:defRPr>
            </a:pPr>
            <a:r>
              <a:rPr lang="ru-RU" sz="1400" b="1" strike="noStrike" spc="-1" dirty="0">
                <a:solidFill>
                  <a:srgbClr val="0070C0"/>
                </a:solidFill>
                <a:latin typeface="Verdana"/>
                <a:ea typeface="DejaVu Sans"/>
              </a:rPr>
              <a:t>Численность официально зарегистрированных безработных (человек)</a:t>
            </a:r>
          </a:p>
        </c:rich>
      </c:tx>
      <c:layout>
        <c:manualLayout>
          <c:xMode val="edge"/>
          <c:yMode val="edge"/>
          <c:x val="0.17373412059402399"/>
          <c:y val="3.8847523470378802E-3"/>
        </c:manualLayout>
      </c:layout>
      <c:overlay val="0"/>
      <c:spPr>
        <a:noFill/>
        <a:ln w="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1.6013598139202001E-2"/>
          <c:y val="0.45192618970540599"/>
          <c:w val="0.96573626766863496"/>
          <c:h val="0.28245386856587901"/>
        </c:manualLayout>
      </c:layout>
      <c:lineChart>
        <c:grouping val="standard"/>
        <c:varyColors val="0"/>
        <c:ser>
          <c:idx val="0"/>
          <c:order val="0"/>
          <c:tx>
            <c:strRef>
              <c:f>label 0</c:f>
              <c:strCache>
                <c:ptCount val="1"/>
                <c:pt idx="0">
                  <c:v>Ряд 1</c:v>
                </c:pt>
              </c:strCache>
            </c:strRef>
          </c:tx>
          <c:spPr>
            <a:ln w="57240">
              <a:solidFill>
                <a:srgbClr val="FF6015"/>
              </a:solidFill>
              <a:round/>
            </a:ln>
          </c:spP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3042-4474-902B-71B70E2FA1A0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3042-4474-902B-71B70E2FA1A0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3042-4474-902B-71B70E2FA1A0}"/>
              </c:ext>
            </c:extLst>
          </c:dPt>
          <c:dLbls>
            <c:dLbl>
              <c:idx val="0"/>
              <c:layout>
                <c:manualLayout>
                  <c:x val="-4.2571898141585802E-2"/>
                  <c:y val="-9.375E-2"/>
                </c:manualLayout>
              </c:layout>
              <c:numFmt formatCode="General" sourceLinked="0"/>
              <c:spPr/>
              <c:txPr>
                <a:bodyPr wrap="square"/>
                <a:lstStyle/>
                <a:p>
                  <a:pPr>
                    <a:defRPr sz="1500" b="1" strike="noStrike" spc="-1">
                      <a:solidFill>
                        <a:srgbClr val="000000"/>
                      </a:solidFill>
                      <a:latin typeface="Calibri"/>
                      <a:ea typeface="DejaVu Sans"/>
                    </a:defRPr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separator>;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042-4474-902B-71B70E2FA1A0}"/>
                </c:ext>
              </c:extLst>
            </c:dLbl>
            <c:dLbl>
              <c:idx val="1"/>
              <c:layout>
                <c:manualLayout>
                  <c:x val="-6.3857847212378693E-2"/>
                  <c:y val="-8.1250000000000003E-2"/>
                </c:manualLayout>
              </c:layout>
              <c:numFmt formatCode="General" sourceLinked="0"/>
              <c:spPr/>
              <c:txPr>
                <a:bodyPr wrap="square"/>
                <a:lstStyle/>
                <a:p>
                  <a:pPr>
                    <a:defRPr sz="1500" b="1" strike="noStrike" spc="-1">
                      <a:solidFill>
                        <a:srgbClr val="000000"/>
                      </a:solidFill>
                      <a:latin typeface="Calibri"/>
                      <a:ea typeface="DejaVu Sans"/>
                    </a:defRPr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separator>;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042-4474-902B-71B70E2FA1A0}"/>
                </c:ext>
              </c:extLst>
            </c:dLbl>
            <c:dLbl>
              <c:idx val="2"/>
              <c:layout>
                <c:manualLayout>
                  <c:x val="-4.9611106428787598E-2"/>
                  <c:y val="-7.4999999999999997E-2"/>
                </c:manualLayout>
              </c:layout>
              <c:numFmt formatCode="General" sourceLinked="0"/>
              <c:spPr/>
              <c:txPr>
                <a:bodyPr wrap="square"/>
                <a:lstStyle/>
                <a:p>
                  <a:pPr>
                    <a:defRPr sz="1500" b="1" strike="noStrike" spc="-1">
                      <a:solidFill>
                        <a:srgbClr val="000000"/>
                      </a:solidFill>
                      <a:latin typeface="Calibri"/>
                      <a:ea typeface="DejaVu Sans"/>
                    </a:defRPr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separator>;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042-4474-902B-71B70E2FA1A0}"/>
                </c:ext>
              </c:extLst>
            </c:dLbl>
            <c:numFmt formatCode="General" sourceLinked="0"/>
            <c:spPr>
              <a:noFill/>
              <a:ln>
                <a:noFill/>
              </a:ln>
              <a:effectLst/>
            </c:spPr>
            <c:txPr>
              <a:bodyPr wrap="square"/>
              <a:lstStyle/>
              <a:p>
                <a:pPr>
                  <a:defRPr sz="1500" b="1" strike="noStrike" spc="-1">
                    <a:solidFill>
                      <a:srgbClr val="000000"/>
                    </a:solidFill>
                    <a:latin typeface="Calibri"/>
                    <a:ea typeface="DejaVu Sans"/>
                  </a:defRPr>
                </a:pPr>
                <a:endParaRPr lang="ru-RU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eparator>; </c:separator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categories</c:f>
              <c:strCache>
                <c:ptCount val="3"/>
                <c:pt idx="0">
                  <c:v>на 01.01.2021</c:v>
                </c:pt>
                <c:pt idx="1">
                  <c:v>на 01.01.2022</c:v>
                </c:pt>
                <c:pt idx="2">
                  <c:v>на 01.01.2023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3"/>
                <c:pt idx="0">
                  <c:v>288</c:v>
                </c:pt>
                <c:pt idx="1">
                  <c:v>129</c:v>
                </c:pt>
                <c:pt idx="2">
                  <c:v>113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3042-4474-902B-71B70E2FA1A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hiLowLines>
          <c:spPr>
            <a:ln w="0">
              <a:noFill/>
            </a:ln>
          </c:spPr>
        </c:hiLowLines>
        <c:marker val="1"/>
        <c:smooth val="0"/>
        <c:axId val="49408292"/>
        <c:axId val="59857215"/>
      </c:lineChart>
      <c:catAx>
        <c:axId val="4940829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 w="9360">
            <a:solidFill>
              <a:srgbClr val="8B8B8B"/>
            </a:solidFill>
            <a:round/>
          </a:ln>
        </c:spPr>
        <c:txPr>
          <a:bodyPr/>
          <a:lstStyle/>
          <a:p>
            <a:pPr>
              <a:defRPr sz="1200" b="0" strike="noStrike" spc="-1">
                <a:solidFill>
                  <a:srgbClr val="000000"/>
                </a:solidFill>
                <a:latin typeface="Calibri"/>
                <a:ea typeface="DejaVu Sans"/>
              </a:defRPr>
            </a:pPr>
            <a:endParaRPr lang="ru-RU"/>
          </a:p>
        </c:txPr>
        <c:crossAx val="59857215"/>
        <c:crosses val="autoZero"/>
        <c:auto val="1"/>
        <c:lblAlgn val="ctr"/>
        <c:lblOffset val="100"/>
        <c:noMultiLvlLbl val="0"/>
      </c:catAx>
      <c:valAx>
        <c:axId val="5985721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49408292"/>
        <c:crosses val="autoZero"/>
        <c:crossBetween val="between"/>
      </c:valAx>
      <c:spPr>
        <a:noFill/>
        <a:ln w="0">
          <a:noFill/>
        </a:ln>
      </c:spPr>
    </c:plotArea>
    <c:plotVisOnly val="1"/>
    <c:dispBlanksAs val="gap"/>
    <c:showDLblsOverMax val="1"/>
  </c:chart>
  <c:spPr>
    <a:solidFill>
      <a:srgbClr val="FDD1B1"/>
    </a:solidFill>
    <a:ln w="9360">
      <a:solidFill>
        <a:srgbClr val="D9D9D9"/>
      </a:solidFill>
      <a:round/>
    </a:ln>
  </c:spPr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ru-RU"/>
  <c:roundedCorners val="0"/>
  <c:style val="2"/>
  <c:chart>
    <c:title>
      <c:tx>
        <c:rich>
          <a:bodyPr rot="0"/>
          <a:lstStyle/>
          <a:p>
            <a:pPr>
              <a:defRPr lang="ru-RU" sz="1400" b="1" strike="noStrike" spc="-1">
                <a:solidFill>
                  <a:srgbClr val="17456F"/>
                </a:solidFill>
                <a:latin typeface="Verdana"/>
                <a:ea typeface="DejaVu Sans"/>
              </a:defRPr>
            </a:pPr>
            <a:r>
              <a:rPr lang="ru-RU" sz="1600" b="1" strike="noStrike" spc="-1" dirty="0">
                <a:solidFill>
                  <a:srgbClr val="0070C0"/>
                </a:solidFill>
                <a:latin typeface="Verdana"/>
                <a:ea typeface="DejaVu Sans"/>
              </a:rPr>
              <a:t>Оборот общественного питания </a:t>
            </a:r>
            <a:r>
              <a:rPr lang="ru-RU" sz="1200" b="1" strike="noStrike" spc="-1" dirty="0">
                <a:solidFill>
                  <a:srgbClr val="0070C0"/>
                </a:solidFill>
                <a:latin typeface="Verdana"/>
                <a:ea typeface="DejaVu Sans"/>
              </a:rPr>
              <a:t>(млн. рублей)</a:t>
            </a:r>
          </a:p>
        </c:rich>
      </c:tx>
      <c:layout>
        <c:manualLayout>
          <c:xMode val="edge"/>
          <c:yMode val="edge"/>
          <c:x val="0.1294826076076076"/>
          <c:y val="2.5655417654441501E-2"/>
        </c:manualLayout>
      </c:layout>
      <c:overlay val="0"/>
      <c:spPr>
        <a:noFill/>
        <a:ln w="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1.0913815504547401E-2"/>
          <c:y val="0.55588171493205663"/>
          <c:w val="0.96552620181896898"/>
          <c:h val="0.22130727157222765"/>
        </c:manualLayout>
      </c:layout>
      <c:lineChart>
        <c:grouping val="standard"/>
        <c:varyColors val="0"/>
        <c:ser>
          <c:idx val="0"/>
          <c:order val="0"/>
          <c:tx>
            <c:strRef>
              <c:f>label 0</c:f>
              <c:strCache>
                <c:ptCount val="1"/>
                <c:pt idx="0">
                  <c:v>Ряд 1</c:v>
                </c:pt>
              </c:strCache>
            </c:strRef>
          </c:tx>
          <c:spPr>
            <a:ln w="57240">
              <a:solidFill>
                <a:srgbClr val="FF6015"/>
              </a:solidFill>
              <a:round/>
            </a:ln>
          </c:spP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48ED-4C46-995F-3AEFA7FD9E95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48ED-4C46-995F-3AEFA7FD9E95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48ED-4C46-995F-3AEFA7FD9E95}"/>
              </c:ext>
            </c:extLst>
          </c:dPt>
          <c:dLbls>
            <c:dLbl>
              <c:idx val="0"/>
              <c:layout>
                <c:manualLayout>
                  <c:x val="-5.7776147477866399E-2"/>
                  <c:y val="-9.3750112345547296E-2"/>
                </c:manualLayout>
              </c:layout>
              <c:numFmt formatCode="0.0" sourceLinked="0"/>
              <c:spPr/>
              <c:txPr>
                <a:bodyPr wrap="square"/>
                <a:lstStyle/>
                <a:p>
                  <a:pPr>
                    <a:defRPr sz="1500" b="1" strike="noStrike" spc="-1">
                      <a:solidFill>
                        <a:srgbClr val="000000"/>
                      </a:solidFill>
                      <a:latin typeface="Calibri"/>
                      <a:ea typeface="DejaVu Sans"/>
                    </a:defRPr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separator>;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8ED-4C46-995F-3AEFA7FD9E95}"/>
                </c:ext>
              </c:extLst>
            </c:dLbl>
            <c:dLbl>
              <c:idx val="1"/>
              <c:layout>
                <c:manualLayout>
                  <c:x val="-7.9062096548659297E-2"/>
                  <c:y val="-8.1250097366141E-2"/>
                </c:manualLayout>
              </c:layout>
              <c:numFmt formatCode="0.0" sourceLinked="0"/>
              <c:spPr/>
              <c:txPr>
                <a:bodyPr wrap="square"/>
                <a:lstStyle/>
                <a:p>
                  <a:pPr>
                    <a:defRPr sz="1500" b="1" strike="noStrike" spc="-1">
                      <a:solidFill>
                        <a:srgbClr val="000000"/>
                      </a:solidFill>
                      <a:latin typeface="Calibri"/>
                      <a:ea typeface="DejaVu Sans"/>
                    </a:defRPr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separator>;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8ED-4C46-995F-3AEFA7FD9E95}"/>
                </c:ext>
              </c:extLst>
            </c:dLbl>
            <c:dLbl>
              <c:idx val="2"/>
              <c:layout>
                <c:manualLayout>
                  <c:x val="-6.7856205632324404E-2"/>
                  <c:y val="-7.50000898764379E-2"/>
                </c:manualLayout>
              </c:layout>
              <c:numFmt formatCode="0.0" sourceLinked="0"/>
              <c:spPr/>
              <c:txPr>
                <a:bodyPr wrap="square"/>
                <a:lstStyle/>
                <a:p>
                  <a:pPr>
                    <a:defRPr sz="1500" b="1" strike="noStrike" spc="-1">
                      <a:solidFill>
                        <a:srgbClr val="000000"/>
                      </a:solidFill>
                      <a:latin typeface="Calibri"/>
                      <a:ea typeface="DejaVu Sans"/>
                    </a:defRPr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separator>;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48ED-4C46-995F-3AEFA7FD9E95}"/>
                </c:ext>
              </c:extLst>
            </c:dLbl>
            <c:numFmt formatCode="0.0" sourceLinked="0"/>
            <c:spPr>
              <a:noFill/>
              <a:ln>
                <a:noFill/>
              </a:ln>
              <a:effectLst/>
            </c:spPr>
            <c:txPr>
              <a:bodyPr wrap="square"/>
              <a:lstStyle/>
              <a:p>
                <a:pPr>
                  <a:defRPr sz="1500" b="1" strike="noStrike" spc="-1">
                    <a:solidFill>
                      <a:srgbClr val="000000"/>
                    </a:solidFill>
                    <a:latin typeface="Calibri"/>
                    <a:ea typeface="DejaVu Sans"/>
                  </a:defRPr>
                </a:pPr>
                <a:endParaRPr lang="ru-RU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eparator>; </c:separator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categories</c:f>
              <c:strCache>
                <c:ptCount val="3"/>
                <c:pt idx="0">
                  <c:v>2020 год</c:v>
                </c:pt>
                <c:pt idx="1">
                  <c:v>2021 год</c:v>
                </c:pt>
                <c:pt idx="2">
                  <c:v>2022 год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3"/>
                <c:pt idx="0">
                  <c:v>112.1</c:v>
                </c:pt>
                <c:pt idx="1">
                  <c:v>128</c:v>
                </c:pt>
                <c:pt idx="2">
                  <c:v>139.1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48ED-4C46-995F-3AEFA7FD9E9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hiLowLines>
          <c:spPr>
            <a:ln w="0">
              <a:noFill/>
            </a:ln>
          </c:spPr>
        </c:hiLowLines>
        <c:marker val="1"/>
        <c:smooth val="0"/>
        <c:axId val="35487659"/>
        <c:axId val="45073457"/>
      </c:lineChart>
      <c:catAx>
        <c:axId val="35487659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 w="9360">
            <a:solidFill>
              <a:srgbClr val="8B8B8B"/>
            </a:solidFill>
            <a:round/>
          </a:ln>
        </c:spPr>
        <c:txPr>
          <a:bodyPr/>
          <a:lstStyle/>
          <a:p>
            <a:pPr>
              <a:defRPr sz="1200" b="0" strike="noStrike" spc="-1">
                <a:solidFill>
                  <a:srgbClr val="000000"/>
                </a:solidFill>
                <a:latin typeface="Calibri"/>
                <a:ea typeface="DejaVu Sans"/>
              </a:defRPr>
            </a:pPr>
            <a:endParaRPr lang="ru-RU"/>
          </a:p>
        </c:txPr>
        <c:crossAx val="45073457"/>
        <c:crosses val="autoZero"/>
        <c:auto val="1"/>
        <c:lblAlgn val="ctr"/>
        <c:lblOffset val="100"/>
        <c:noMultiLvlLbl val="0"/>
      </c:catAx>
      <c:valAx>
        <c:axId val="45073457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5487659"/>
        <c:crosses val="autoZero"/>
        <c:crossBetween val="between"/>
      </c:valAx>
      <c:spPr>
        <a:noFill/>
        <a:ln w="0">
          <a:noFill/>
        </a:ln>
      </c:spPr>
    </c:plotArea>
    <c:plotVisOnly val="1"/>
    <c:dispBlanksAs val="gap"/>
    <c:showDLblsOverMax val="1"/>
  </c:chart>
  <c:spPr>
    <a:solidFill>
      <a:srgbClr val="FCBB8B"/>
    </a:solidFill>
    <a:ln w="9360">
      <a:solidFill>
        <a:srgbClr val="D9D9D9"/>
      </a:solidFill>
      <a:round/>
    </a:ln>
  </c:spPr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ru-RU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0.32202646683673503"/>
          <c:y val="1.27995820544635E-2"/>
          <c:w val="0.67741549744898"/>
          <c:h val="0.9614053418663880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label 0</c:f>
              <c:strCache>
                <c:ptCount val="1"/>
                <c:pt idx="0">
                  <c:v>Факт</c:v>
                </c:pt>
              </c:strCache>
            </c:strRef>
          </c:tx>
          <c:spPr>
            <a:solidFill>
              <a:srgbClr val="006699"/>
            </a:solidFill>
            <a:ln w="9360">
              <a:solidFill>
                <a:srgbClr val="C34408"/>
              </a:solidFill>
              <a:round/>
            </a:ln>
          </c:spPr>
          <c:invertIfNegative val="0"/>
          <c:dPt>
            <c:idx val="9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A890-4B16-A872-5B4983067E07}"/>
              </c:ext>
            </c:extLst>
          </c:dPt>
          <c:dLbls>
            <c:dLbl>
              <c:idx val="9"/>
              <c:layout>
                <c:manualLayout>
                  <c:x val="1.0306235676035E-16"/>
                  <c:y val="-4.6037578263883102E-3"/>
                </c:manualLayout>
              </c:layout>
              <c:numFmt formatCode="#,##0.0" sourceLinked="0"/>
              <c:spPr/>
              <c:txPr>
                <a:bodyPr wrap="square"/>
                <a:lstStyle/>
                <a:p>
                  <a:pPr>
                    <a:defRPr sz="900" b="1" strike="noStrike" spc="-1">
                      <a:solidFill>
                        <a:srgbClr val="000000"/>
                      </a:solidFill>
                      <a:latin typeface="Verdana"/>
                      <a:ea typeface="DejaVu San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1"/>
              <c:separator>;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890-4B16-A872-5B4983067E07}"/>
                </c:ext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 wrap="square"/>
              <a:lstStyle/>
              <a:p>
                <a:pPr>
                  <a:defRPr sz="900" b="1" strike="noStrike" spc="-1">
                    <a:solidFill>
                      <a:srgbClr val="000000"/>
                    </a:solidFill>
                    <a:latin typeface="Verdana"/>
                    <a:ea typeface="DejaVu San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1"/>
            <c:separator>; </c:separator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categories</c:f>
              <c:strCache>
                <c:ptCount val="11"/>
                <c:pt idx="0">
                  <c:v>прочие налоговые и неналоговые доходы</c:v>
                </c:pt>
                <c:pt idx="1">
                  <c:v>штрафы, санкции, возмещение ущерба</c:v>
                </c:pt>
                <c:pt idx="2">
                  <c:v>доходы от продажи материальных и нематериальных активов</c:v>
                </c:pt>
                <c:pt idx="3">
                  <c:v>доходы, получаемые в виде арендной платы за землю</c:v>
                </c:pt>
                <c:pt idx="4">
                  <c:v>государственная пошлина</c:v>
                </c:pt>
                <c:pt idx="5">
                  <c:v>налог на имущество организаций</c:v>
                </c:pt>
                <c:pt idx="6">
                  <c:v>единый сельскохозяйственный налог</c:v>
                </c:pt>
                <c:pt idx="7">
                  <c:v>единый налог на вмененный доход для отдельных видов деятельности</c:v>
                </c:pt>
                <c:pt idx="8">
                  <c:v>налог, взимаемый в связи с применением упрощенной системы налогообложения</c:v>
                </c:pt>
                <c:pt idx="9">
                  <c:v>акцизы на нефтепродукты</c:v>
                </c:pt>
                <c:pt idx="10">
                  <c:v>налог на доходы физических лиц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11"/>
                <c:pt idx="0">
                  <c:v>30762.6</c:v>
                </c:pt>
                <c:pt idx="1">
                  <c:v>589.6</c:v>
                </c:pt>
                <c:pt idx="2">
                  <c:v>35644.699999999997</c:v>
                </c:pt>
                <c:pt idx="3">
                  <c:v>83883.600000000006</c:v>
                </c:pt>
                <c:pt idx="4">
                  <c:v>8536.5</c:v>
                </c:pt>
                <c:pt idx="5">
                  <c:v>7045</c:v>
                </c:pt>
                <c:pt idx="6">
                  <c:v>265848.09999999998</c:v>
                </c:pt>
                <c:pt idx="7">
                  <c:v>451.5</c:v>
                </c:pt>
                <c:pt idx="8">
                  <c:v>95679.7</c:v>
                </c:pt>
                <c:pt idx="9">
                  <c:v>359</c:v>
                </c:pt>
                <c:pt idx="10">
                  <c:v>426758.9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890-4B16-A872-5B4983067E07}"/>
            </c:ext>
          </c:extLst>
        </c:ser>
        <c:ser>
          <c:idx val="1"/>
          <c:order val="1"/>
          <c:tx>
            <c:strRef>
              <c:f>label 1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rgbClr val="CDA3D6"/>
            </a:solidFill>
            <a:ln w="9360">
              <a:solidFill>
                <a:srgbClr val="C34408"/>
              </a:solidFill>
              <a:round/>
            </a:ln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4-A890-4B16-A872-5B4983067E07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6-A890-4B16-A872-5B4983067E07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8-A890-4B16-A872-5B4983067E07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A-A890-4B16-A872-5B4983067E07}"/>
              </c:ext>
            </c:extLst>
          </c:dPt>
          <c:dPt>
            <c:idx val="1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C-A890-4B16-A872-5B4983067E07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sz="900" b="0" strike="noStrike" spc="-1">
                        <a:solidFill>
                          <a:srgbClr val="000000"/>
                        </a:solidFill>
                        <a:latin typeface="Verdana"/>
                        <a:ea typeface="DejaVu Sans"/>
                      </a:rPr>
                      <a:t>48 598,0</a:t>
                    </a:r>
                  </a:p>
                </c:rich>
              </c:tx>
              <c:numFmt formatCode="#,##0.0" sourceLinked="0"/>
              <c:spPr/>
              <c:dLblPos val="outEnd"/>
              <c:showLegendKey val="0"/>
              <c:showVal val="1"/>
              <c:showCatName val="0"/>
              <c:showSerName val="0"/>
              <c:showPercent val="0"/>
              <c:showBubbleSize val="1"/>
              <c:separator>;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A890-4B16-A872-5B4983067E07}"/>
                </c:ext>
              </c:extLst>
            </c:dLbl>
            <c:dLbl>
              <c:idx val="1"/>
              <c:layout>
                <c:manualLayout>
                  <c:x val="1.2734893608487301E-3"/>
                  <c:y val="-4.2788229261353896E-3"/>
                </c:manualLayout>
              </c:layout>
              <c:numFmt formatCode="#,##0.0" sourceLinked="0"/>
              <c:spPr/>
              <c:txPr>
                <a:bodyPr wrap="square"/>
                <a:lstStyle/>
                <a:p>
                  <a:pPr>
                    <a:defRPr sz="900" b="1" strike="noStrike" spc="-1">
                      <a:solidFill>
                        <a:srgbClr val="000000"/>
                      </a:solidFill>
                      <a:latin typeface="Verdana"/>
                      <a:ea typeface="DejaVu San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1"/>
              <c:separator>;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A890-4B16-A872-5B4983067E07}"/>
                </c:ext>
              </c:extLst>
            </c:dLbl>
            <c:dLbl>
              <c:idx val="2"/>
              <c:layout>
                <c:manualLayout>
                  <c:x val="-1.2734893608487301E-3"/>
                  <c:y val="-8.5576458522707705E-3"/>
                </c:manualLayout>
              </c:layout>
              <c:numFmt formatCode="#,##0.0" sourceLinked="0"/>
              <c:spPr/>
              <c:txPr>
                <a:bodyPr wrap="square"/>
                <a:lstStyle/>
                <a:p>
                  <a:pPr>
                    <a:defRPr sz="900" b="1" strike="noStrike" spc="-1">
                      <a:solidFill>
                        <a:srgbClr val="000000"/>
                      </a:solidFill>
                      <a:latin typeface="Verdana"/>
                      <a:ea typeface="DejaVu San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1"/>
              <c:separator>;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A890-4B16-A872-5B4983067E07}"/>
                </c:ext>
              </c:extLst>
            </c:dLbl>
            <c:dLbl>
              <c:idx val="4"/>
              <c:layout>
                <c:manualLayout>
                  <c:x val="1.2734893608487301E-3"/>
                  <c:y val="-6.4182343892029998E-3"/>
                </c:manualLayout>
              </c:layout>
              <c:numFmt formatCode="#,##0.0" sourceLinked="0"/>
              <c:spPr/>
              <c:txPr>
                <a:bodyPr wrap="square"/>
                <a:lstStyle/>
                <a:p>
                  <a:pPr>
                    <a:defRPr sz="900" b="1" strike="noStrike" spc="-1">
                      <a:solidFill>
                        <a:srgbClr val="000000"/>
                      </a:solidFill>
                      <a:latin typeface="Verdana"/>
                      <a:ea typeface="DejaVu San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1"/>
              <c:separator>;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A890-4B16-A872-5B4983067E07}"/>
                </c:ext>
              </c:extLst>
            </c:dLbl>
            <c:dLbl>
              <c:idx val="10"/>
              <c:layout>
                <c:manualLayout>
                  <c:x val="-1.40541200925669E-3"/>
                  <c:y val="-8.5576458522707705E-3"/>
                </c:manualLayout>
              </c:layout>
              <c:numFmt formatCode="#,##0.0" sourceLinked="0"/>
              <c:spPr/>
              <c:txPr>
                <a:bodyPr wrap="square"/>
                <a:lstStyle/>
                <a:p>
                  <a:pPr>
                    <a:defRPr sz="900" b="1" strike="noStrike" spc="-1">
                      <a:solidFill>
                        <a:srgbClr val="000000"/>
                      </a:solidFill>
                      <a:latin typeface="Verdana"/>
                      <a:ea typeface="DejaVu San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1"/>
              <c:separator>;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A890-4B16-A872-5B4983067E07}"/>
                </c:ext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 wrap="square"/>
              <a:lstStyle/>
              <a:p>
                <a:pPr>
                  <a:defRPr sz="900" b="1" strike="noStrike" spc="-1">
                    <a:solidFill>
                      <a:srgbClr val="000000"/>
                    </a:solidFill>
                    <a:latin typeface="Verdana"/>
                    <a:ea typeface="DejaVu San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1"/>
            <c:separator>; </c:separator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categories</c:f>
              <c:strCache>
                <c:ptCount val="11"/>
                <c:pt idx="0">
                  <c:v>прочие налоговые и неналоговые доходы</c:v>
                </c:pt>
                <c:pt idx="1">
                  <c:v>штрафы, санкции, возмещение ущерба</c:v>
                </c:pt>
                <c:pt idx="2">
                  <c:v>доходы от продажи материальных и нематериальных активов</c:v>
                </c:pt>
                <c:pt idx="3">
                  <c:v>доходы, получаемые в виде арендной платы за землю</c:v>
                </c:pt>
                <c:pt idx="4">
                  <c:v>государственная пошлина</c:v>
                </c:pt>
                <c:pt idx="5">
                  <c:v>налог на имущество организаций</c:v>
                </c:pt>
                <c:pt idx="6">
                  <c:v>единый сельскохозяйственный налог</c:v>
                </c:pt>
                <c:pt idx="7">
                  <c:v>единый налог на вмененный доход для отдельных видов деятельности</c:v>
                </c:pt>
                <c:pt idx="8">
                  <c:v>налог, взимаемый в связи с применением упрощенной системы налогообложения</c:v>
                </c:pt>
                <c:pt idx="9">
                  <c:v>акцизы на нефтепродукты</c:v>
                </c:pt>
                <c:pt idx="10">
                  <c:v>налог на доходы физических лиц</c:v>
                </c:pt>
              </c:strCache>
            </c:strRef>
          </c:cat>
          <c:val>
            <c:numRef>
              <c:f>1</c:f>
              <c:numCache>
                <c:formatCode>General</c:formatCode>
                <c:ptCount val="11"/>
                <c:pt idx="0">
                  <c:v>19970</c:v>
                </c:pt>
                <c:pt idx="1">
                  <c:v>1000</c:v>
                </c:pt>
                <c:pt idx="2">
                  <c:v>20247</c:v>
                </c:pt>
                <c:pt idx="3">
                  <c:v>63000</c:v>
                </c:pt>
                <c:pt idx="4">
                  <c:v>7800</c:v>
                </c:pt>
                <c:pt idx="5">
                  <c:v>6000</c:v>
                </c:pt>
                <c:pt idx="6">
                  <c:v>171236.6</c:v>
                </c:pt>
                <c:pt idx="7">
                  <c:v>300</c:v>
                </c:pt>
                <c:pt idx="8">
                  <c:v>68000</c:v>
                </c:pt>
                <c:pt idx="9">
                  <c:v>324.39999999999998</c:v>
                </c:pt>
                <c:pt idx="10">
                  <c:v>387635.3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A890-4B16-A872-5B4983067E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1156162"/>
        <c:axId val="34130239"/>
      </c:barChart>
      <c:catAx>
        <c:axId val="51156162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ln w="9360">
            <a:solidFill>
              <a:srgbClr val="8B8B8B"/>
            </a:solidFill>
            <a:round/>
          </a:ln>
        </c:spPr>
        <c:txPr>
          <a:bodyPr/>
          <a:lstStyle/>
          <a:p>
            <a:pPr>
              <a:defRPr sz="900" b="0" strike="noStrike" spc="-1">
                <a:solidFill>
                  <a:srgbClr val="000000"/>
                </a:solidFill>
                <a:latin typeface="Verdana"/>
                <a:ea typeface="DejaVu Sans"/>
              </a:defRPr>
            </a:pPr>
            <a:endParaRPr lang="ru-RU"/>
          </a:p>
        </c:txPr>
        <c:crossAx val="34130239"/>
        <c:crosses val="autoZero"/>
        <c:auto val="1"/>
        <c:lblAlgn val="ctr"/>
        <c:lblOffset val="100"/>
        <c:noMultiLvlLbl val="0"/>
      </c:catAx>
      <c:valAx>
        <c:axId val="34130239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51156162"/>
        <c:crosses val="autoZero"/>
        <c:crossBetween val="between"/>
      </c:valAx>
      <c:spPr>
        <a:noFill/>
        <a:ln w="0">
          <a:noFill/>
        </a:ln>
      </c:spPr>
    </c:plotArea>
    <c:legend>
      <c:legendPos val="b"/>
      <c:layout>
        <c:manualLayout>
          <c:xMode val="edge"/>
          <c:yMode val="edge"/>
          <c:x val="0.76015858359257804"/>
          <c:y val="0.92943309253625706"/>
          <c:w val="0.22173237134770996"/>
          <c:h val="6.3717998955067925E-2"/>
        </c:manualLayout>
      </c:layout>
      <c:overlay val="0"/>
      <c:spPr>
        <a:noFill/>
        <a:ln w="0">
          <a:noFill/>
        </a:ln>
      </c:spPr>
      <c:txPr>
        <a:bodyPr/>
        <a:lstStyle/>
        <a:p>
          <a:pPr>
            <a:defRPr sz="1800" b="0" strike="noStrike" spc="-1">
              <a:solidFill>
                <a:srgbClr val="000000"/>
              </a:solidFill>
              <a:latin typeface="Verdana"/>
              <a:ea typeface="DejaVu Sans"/>
            </a:defRPr>
          </a:pPr>
          <a:endParaRPr lang="ru-RU"/>
        </a:p>
      </c:txPr>
    </c:legend>
    <c:plotVisOnly val="1"/>
    <c:dispBlanksAs val="gap"/>
    <c:showDLblsOverMax val="1"/>
  </c:chart>
  <c:spPr>
    <a:noFill/>
    <a:ln w="9360">
      <a:noFill/>
    </a:ln>
  </c:spPr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EFD9F33-EE4E-4651-8293-01B00979C4D6}" type="doc">
      <dgm:prSet loTypeId="urn:microsoft.com/office/officeart/2005/8/layout/vList5" loCatId="list" qsTypeId="urn:microsoft.com/office/officeart/2005/8/quickstyle/3d2" qsCatId="3D" csTypeId="urn:microsoft.com/office/officeart/2005/8/colors/accent3_3" csCatId="accent3" phldr="1"/>
      <dgm:spPr/>
      <dgm:t>
        <a:bodyPr/>
        <a:lstStyle/>
        <a:p>
          <a:endParaRPr lang="ru-RU"/>
        </a:p>
      </dgm:t>
    </dgm:pt>
    <dgm:pt modelId="{6F583AEE-D42D-46A2-8DEE-8F0AAA27C142}">
      <dgm:prSet phldrT="[Текст]" custT="1"/>
      <dgm:spPr/>
      <dgm:t>
        <a:bodyPr/>
        <a:lstStyle/>
        <a:p>
          <a:r>
            <a:rPr lang="ru-RU" sz="1600" b="1" dirty="0">
              <a:latin typeface="Calibri" pitchFamily="34" charset="0"/>
              <a:cs typeface="Calibri" pitchFamily="34" charset="0"/>
            </a:rPr>
            <a:t>СОЦИАЛЬНАЯ ПОЛИТИКА</a:t>
          </a:r>
        </a:p>
      </dgm:t>
    </dgm:pt>
    <dgm:pt modelId="{7105B545-02A9-424F-BBD2-E76A8A9677F6}" type="parTrans" cxnId="{88577A5B-618D-435E-8C58-2F99D5C286C1}">
      <dgm:prSet/>
      <dgm:spPr/>
      <dgm:t>
        <a:bodyPr/>
        <a:lstStyle/>
        <a:p>
          <a:endParaRPr lang="ru-RU">
            <a:latin typeface="Calibri" pitchFamily="34" charset="0"/>
            <a:cs typeface="Calibri" pitchFamily="34" charset="0"/>
          </a:endParaRPr>
        </a:p>
      </dgm:t>
    </dgm:pt>
    <dgm:pt modelId="{F8AF4149-E6AC-45A0-BE84-36BC1B58B049}" type="sibTrans" cxnId="{88577A5B-618D-435E-8C58-2F99D5C286C1}">
      <dgm:prSet/>
      <dgm:spPr/>
      <dgm:t>
        <a:bodyPr/>
        <a:lstStyle/>
        <a:p>
          <a:endParaRPr lang="ru-RU">
            <a:latin typeface="Calibri" pitchFamily="34" charset="0"/>
            <a:cs typeface="Calibri" pitchFamily="34" charset="0"/>
          </a:endParaRPr>
        </a:p>
      </dgm:t>
    </dgm:pt>
    <dgm:pt modelId="{8CBAA79F-6B0A-4B90-832A-9B23CC548F2B}">
      <dgm:prSet phldrT="[Текст]" custT="1"/>
      <dgm:spPr/>
      <dgm:t>
        <a:bodyPr/>
        <a:lstStyle/>
        <a:p>
          <a:pPr algn="just"/>
          <a:r>
            <a:rPr lang="ru-RU" sz="1200" b="1" dirty="0">
              <a:solidFill>
                <a:srgbClr val="164180"/>
              </a:solidFill>
              <a:latin typeface="Calibri" pitchFamily="34" charset="0"/>
              <a:cs typeface="Calibri" pitchFamily="34" charset="0"/>
            </a:rPr>
            <a:t>предоставление 16 квартир детям-сиротам и детям, оставшимся без попечения родителей, лицам из их числа по договорам найма специализированных жилых помещений</a:t>
          </a:r>
        </a:p>
      </dgm:t>
    </dgm:pt>
    <dgm:pt modelId="{B2B5FD60-63B7-46B7-A612-04139077CA5D}" type="parTrans" cxnId="{B5CAA668-B7A4-4AC6-B87D-ABA59E09378A}">
      <dgm:prSet/>
      <dgm:spPr/>
      <dgm:t>
        <a:bodyPr/>
        <a:lstStyle/>
        <a:p>
          <a:endParaRPr lang="ru-RU">
            <a:latin typeface="Calibri" pitchFamily="34" charset="0"/>
            <a:cs typeface="Calibri" pitchFamily="34" charset="0"/>
          </a:endParaRPr>
        </a:p>
      </dgm:t>
    </dgm:pt>
    <dgm:pt modelId="{8BBF0CCD-0931-4109-8AF2-9B5C8235D15D}" type="sibTrans" cxnId="{B5CAA668-B7A4-4AC6-B87D-ABA59E09378A}">
      <dgm:prSet/>
      <dgm:spPr/>
      <dgm:t>
        <a:bodyPr/>
        <a:lstStyle/>
        <a:p>
          <a:endParaRPr lang="ru-RU">
            <a:latin typeface="Calibri" pitchFamily="34" charset="0"/>
            <a:cs typeface="Calibri" pitchFamily="34" charset="0"/>
          </a:endParaRPr>
        </a:p>
      </dgm:t>
    </dgm:pt>
    <dgm:pt modelId="{7E8475F7-4BCE-4DC5-912B-535C9208145B}">
      <dgm:prSet phldrT="[Текст]" custT="1"/>
      <dgm:spPr/>
      <dgm:t>
        <a:bodyPr/>
        <a:lstStyle/>
        <a:p>
          <a:r>
            <a:rPr lang="ru-RU" sz="1600" b="1" dirty="0">
              <a:latin typeface="Calibri" pitchFamily="34" charset="0"/>
              <a:cs typeface="Calibri" pitchFamily="34" charset="0"/>
            </a:rPr>
            <a:t>ЖИЛИЩНО- КОММУНАЛЬНОЕ ХОЗЯЙСТВО</a:t>
          </a:r>
        </a:p>
      </dgm:t>
    </dgm:pt>
    <dgm:pt modelId="{1EA8EDDC-FE6E-45BE-B2B9-F4C218723CC3}" type="parTrans" cxnId="{3895102E-09AD-4A8A-BBBC-A4952BFADE14}">
      <dgm:prSet/>
      <dgm:spPr/>
      <dgm:t>
        <a:bodyPr/>
        <a:lstStyle/>
        <a:p>
          <a:endParaRPr lang="ru-RU">
            <a:latin typeface="Calibri" pitchFamily="34" charset="0"/>
            <a:cs typeface="Calibri" pitchFamily="34" charset="0"/>
          </a:endParaRPr>
        </a:p>
      </dgm:t>
    </dgm:pt>
    <dgm:pt modelId="{0220DEAE-99E0-4647-A85A-A367BA153AD1}" type="sibTrans" cxnId="{3895102E-09AD-4A8A-BBBC-A4952BFADE14}">
      <dgm:prSet/>
      <dgm:spPr/>
      <dgm:t>
        <a:bodyPr/>
        <a:lstStyle/>
        <a:p>
          <a:endParaRPr lang="ru-RU">
            <a:latin typeface="Calibri" pitchFamily="34" charset="0"/>
            <a:cs typeface="Calibri" pitchFamily="34" charset="0"/>
          </a:endParaRPr>
        </a:p>
      </dgm:t>
    </dgm:pt>
    <dgm:pt modelId="{985E1457-332F-4D14-B5FE-0A96A8F53CF7}">
      <dgm:prSet phldrT="[Текст]" custT="1"/>
      <dgm:spPr/>
      <dgm:t>
        <a:bodyPr/>
        <a:lstStyle/>
        <a:p>
          <a:pPr algn="just"/>
          <a:r>
            <a:rPr lang="ru-RU" sz="1200" b="1" dirty="0">
              <a:solidFill>
                <a:srgbClr val="164180"/>
              </a:solidFill>
              <a:latin typeface="Calibri" pitchFamily="34" charset="0"/>
              <a:cs typeface="Calibri" pitchFamily="34" charset="0"/>
            </a:rPr>
            <a:t>строительно-монтажные работы по объекту «Блочно-модульная котельная муниципального казенного учреждения «Хозяйственно-эксплуатационное подразделение» муниципального образования Выселковский район в станице Выселки»</a:t>
          </a:r>
        </a:p>
      </dgm:t>
    </dgm:pt>
    <dgm:pt modelId="{7CE74F18-B79C-495A-B95A-8D6F297E7DE6}" type="parTrans" cxnId="{4448274F-B786-48FF-ADD1-88504555A451}">
      <dgm:prSet/>
      <dgm:spPr/>
      <dgm:t>
        <a:bodyPr/>
        <a:lstStyle/>
        <a:p>
          <a:endParaRPr lang="ru-RU">
            <a:latin typeface="Calibri" pitchFamily="34" charset="0"/>
            <a:cs typeface="Calibri" pitchFamily="34" charset="0"/>
          </a:endParaRPr>
        </a:p>
      </dgm:t>
    </dgm:pt>
    <dgm:pt modelId="{D00961F7-8B90-493D-8A2D-B6DB4A9F74C4}" type="sibTrans" cxnId="{4448274F-B786-48FF-ADD1-88504555A451}">
      <dgm:prSet/>
      <dgm:spPr/>
      <dgm:t>
        <a:bodyPr/>
        <a:lstStyle/>
        <a:p>
          <a:endParaRPr lang="ru-RU">
            <a:latin typeface="Calibri" pitchFamily="34" charset="0"/>
            <a:cs typeface="Calibri" pitchFamily="34" charset="0"/>
          </a:endParaRPr>
        </a:p>
      </dgm:t>
    </dgm:pt>
    <dgm:pt modelId="{B5405A05-732F-4AF8-AB78-E92F7DF3FAED}">
      <dgm:prSet phldrT="[Текст]" custT="1"/>
      <dgm:spPr/>
      <dgm:t>
        <a:bodyPr/>
        <a:lstStyle/>
        <a:p>
          <a:r>
            <a:rPr lang="ru-RU" sz="1600" b="1" dirty="0">
              <a:latin typeface="Calibri" pitchFamily="34" charset="0"/>
              <a:cs typeface="Calibri" pitchFamily="34" charset="0"/>
            </a:rPr>
            <a:t>ФИЗИЧЕСКАЯ КУЛЬТУРА И СПОРТ</a:t>
          </a:r>
        </a:p>
      </dgm:t>
    </dgm:pt>
    <dgm:pt modelId="{47F1009C-594A-49C7-8845-BCFE93E89F6A}" type="parTrans" cxnId="{9E5AC981-2274-44C6-A660-ED3B790B6C77}">
      <dgm:prSet/>
      <dgm:spPr/>
      <dgm:t>
        <a:bodyPr/>
        <a:lstStyle/>
        <a:p>
          <a:endParaRPr lang="ru-RU">
            <a:latin typeface="Calibri" pitchFamily="34" charset="0"/>
            <a:cs typeface="Calibri" pitchFamily="34" charset="0"/>
          </a:endParaRPr>
        </a:p>
      </dgm:t>
    </dgm:pt>
    <dgm:pt modelId="{5B8E8CB7-CD10-4724-A74D-CC0E49021E1B}" type="sibTrans" cxnId="{9E5AC981-2274-44C6-A660-ED3B790B6C77}">
      <dgm:prSet/>
      <dgm:spPr/>
      <dgm:t>
        <a:bodyPr/>
        <a:lstStyle/>
        <a:p>
          <a:endParaRPr lang="ru-RU">
            <a:latin typeface="Calibri" pitchFamily="34" charset="0"/>
            <a:cs typeface="Calibri" pitchFamily="34" charset="0"/>
          </a:endParaRPr>
        </a:p>
      </dgm:t>
    </dgm:pt>
    <dgm:pt modelId="{C5786775-310E-4A28-AC1D-95B1C6168B02}">
      <dgm:prSet phldrT="[Текст]" custT="1"/>
      <dgm:spPr/>
      <dgm:t>
        <a:bodyPr/>
        <a:lstStyle/>
        <a:p>
          <a:r>
            <a:rPr lang="ru-RU" sz="1600" b="1" dirty="0">
              <a:latin typeface="Calibri" pitchFamily="34" charset="0"/>
              <a:cs typeface="Calibri" pitchFamily="34" charset="0"/>
            </a:rPr>
            <a:t>ОБРАЗОВАНИЕ</a:t>
          </a:r>
        </a:p>
      </dgm:t>
    </dgm:pt>
    <dgm:pt modelId="{53376932-4ECA-4C2D-97CF-4BE5DAF870FB}" type="sibTrans" cxnId="{1CCBC35F-0811-411F-BB63-A46386F55FF4}">
      <dgm:prSet/>
      <dgm:spPr/>
      <dgm:t>
        <a:bodyPr/>
        <a:lstStyle/>
        <a:p>
          <a:endParaRPr lang="ru-RU">
            <a:latin typeface="Calibri" pitchFamily="34" charset="0"/>
            <a:cs typeface="Calibri" pitchFamily="34" charset="0"/>
          </a:endParaRPr>
        </a:p>
      </dgm:t>
    </dgm:pt>
    <dgm:pt modelId="{27151C77-5A9C-4CA5-B34C-C1243E86830D}" type="parTrans" cxnId="{1CCBC35F-0811-411F-BB63-A46386F55FF4}">
      <dgm:prSet/>
      <dgm:spPr/>
      <dgm:t>
        <a:bodyPr/>
        <a:lstStyle/>
        <a:p>
          <a:endParaRPr lang="ru-RU">
            <a:latin typeface="Calibri" pitchFamily="34" charset="0"/>
            <a:cs typeface="Calibri" pitchFamily="34" charset="0"/>
          </a:endParaRPr>
        </a:p>
      </dgm:t>
    </dgm:pt>
    <dgm:pt modelId="{D7958565-378B-47CC-A9B1-9D0BFDD55ED9}">
      <dgm:prSet phldrT="[Текст]" custT="1"/>
      <dgm:spPr/>
      <dgm:t>
        <a:bodyPr/>
        <a:lstStyle/>
        <a:p>
          <a:pPr algn="just"/>
          <a:r>
            <a:rPr lang="ru-RU" sz="1200" b="1" dirty="0">
              <a:solidFill>
                <a:srgbClr val="164180"/>
              </a:solidFill>
              <a:latin typeface="Calibri" pitchFamily="34" charset="0"/>
              <a:cs typeface="Calibri" pitchFamily="34" charset="0"/>
            </a:rPr>
            <a:t>строительство </a:t>
          </a:r>
          <a:r>
            <a:rPr lang="ru-RU" sz="1200" b="1" dirty="0" err="1">
              <a:solidFill>
                <a:srgbClr val="164180"/>
              </a:solidFill>
              <a:latin typeface="Calibri" pitchFamily="34" charset="0"/>
              <a:cs typeface="Calibri" pitchFamily="34" charset="0"/>
            </a:rPr>
            <a:t>блочно</a:t>
          </a:r>
          <a:r>
            <a:rPr lang="ru-RU" sz="1200" b="1" dirty="0">
              <a:solidFill>
                <a:srgbClr val="164180"/>
              </a:solidFill>
              <a:latin typeface="Calibri" pitchFamily="34" charset="0"/>
              <a:cs typeface="Calibri" pitchFamily="34" charset="0"/>
            </a:rPr>
            <a:t>-модульной котельной муниципального бюджетного образовательного учреждения (средняя школа № 13 в поселке Гражданский </a:t>
          </a:r>
          <a:r>
            <a:rPr lang="ru-RU" sz="1200" b="1" dirty="0" err="1">
              <a:solidFill>
                <a:srgbClr val="164180"/>
              </a:solidFill>
              <a:latin typeface="Calibri" pitchFamily="34" charset="0"/>
              <a:cs typeface="Calibri" pitchFamily="34" charset="0"/>
            </a:rPr>
            <a:t>Выселковского</a:t>
          </a:r>
          <a:r>
            <a:rPr lang="ru-RU" sz="1200" b="1" dirty="0">
              <a:solidFill>
                <a:srgbClr val="164180"/>
              </a:solidFill>
              <a:latin typeface="Calibri" pitchFamily="34" charset="0"/>
              <a:cs typeface="Calibri" pitchFamily="34" charset="0"/>
            </a:rPr>
            <a:t> района)</a:t>
          </a:r>
          <a:endParaRPr lang="ru-RU" sz="1200" b="1" dirty="0">
            <a:latin typeface="Calibri" pitchFamily="34" charset="0"/>
            <a:cs typeface="Calibri" pitchFamily="34" charset="0"/>
          </a:endParaRPr>
        </a:p>
      </dgm:t>
    </dgm:pt>
    <dgm:pt modelId="{586F9764-38DC-4461-8DF0-A1271F4604D3}" type="parTrans" cxnId="{624A7EA2-F330-4A85-987B-BF2924C4DBB5}">
      <dgm:prSet/>
      <dgm:spPr/>
      <dgm:t>
        <a:bodyPr/>
        <a:lstStyle/>
        <a:p>
          <a:endParaRPr lang="ru-RU"/>
        </a:p>
      </dgm:t>
    </dgm:pt>
    <dgm:pt modelId="{F8529710-B1C7-4426-82D3-2C51114962E0}" type="sibTrans" cxnId="{624A7EA2-F330-4A85-987B-BF2924C4DBB5}">
      <dgm:prSet/>
      <dgm:spPr/>
      <dgm:t>
        <a:bodyPr/>
        <a:lstStyle/>
        <a:p>
          <a:endParaRPr lang="ru-RU"/>
        </a:p>
      </dgm:t>
    </dgm:pt>
    <dgm:pt modelId="{7E71B6F8-3EFC-441B-8314-B3417AB930CB}">
      <dgm:prSet phldrT="[Текст]" custT="1"/>
      <dgm:spPr/>
      <dgm:t>
        <a:bodyPr/>
        <a:lstStyle/>
        <a:p>
          <a:pPr algn="just"/>
          <a:r>
            <a:rPr lang="ru-RU" sz="1200" b="1" dirty="0">
              <a:solidFill>
                <a:srgbClr val="164180"/>
              </a:solidFill>
              <a:latin typeface="Calibri" pitchFamily="34" charset="0"/>
              <a:cs typeface="Calibri" pitchFamily="34" charset="0"/>
            </a:rPr>
            <a:t>строительство малобюджетного спортивного комплекса в станице Крупской Выселковского района</a:t>
          </a:r>
        </a:p>
      </dgm:t>
    </dgm:pt>
    <dgm:pt modelId="{97AF0711-BC65-4557-944C-F899F941AAD5}" type="parTrans" cxnId="{E0907789-769F-4985-A76F-F2A9FF882D38}">
      <dgm:prSet/>
      <dgm:spPr/>
      <dgm:t>
        <a:bodyPr/>
        <a:lstStyle/>
        <a:p>
          <a:endParaRPr lang="ru-RU"/>
        </a:p>
      </dgm:t>
    </dgm:pt>
    <dgm:pt modelId="{6723DE14-5D5E-4064-BFB2-F1B2E81F427F}" type="sibTrans" cxnId="{E0907789-769F-4985-A76F-F2A9FF882D38}">
      <dgm:prSet/>
      <dgm:spPr/>
      <dgm:t>
        <a:bodyPr/>
        <a:lstStyle/>
        <a:p>
          <a:endParaRPr lang="ru-RU"/>
        </a:p>
      </dgm:t>
    </dgm:pt>
    <dgm:pt modelId="{B6369813-75B6-42FF-8254-7ABF3D17ACDF}">
      <dgm:prSet phldrT="[Текст]" custT="1"/>
      <dgm:spPr/>
      <dgm:t>
        <a:bodyPr/>
        <a:lstStyle/>
        <a:p>
          <a:pPr algn="ctr"/>
          <a:r>
            <a:rPr lang="ru-RU" sz="1500" b="1" dirty="0">
              <a:latin typeface="Calibri" pitchFamily="34" charset="0"/>
              <a:cs typeface="Calibri" pitchFamily="34" charset="0"/>
            </a:rPr>
            <a:t>ЗДРАВООХРАНЕНИЕ</a:t>
          </a:r>
        </a:p>
      </dgm:t>
    </dgm:pt>
    <dgm:pt modelId="{2F284CDE-87BC-44AF-BC45-354F61A486A9}" type="parTrans" cxnId="{3E8FE86F-6EC7-4841-9E61-4015F1D4EA2E}">
      <dgm:prSet/>
      <dgm:spPr/>
      <dgm:t>
        <a:bodyPr/>
        <a:lstStyle/>
        <a:p>
          <a:endParaRPr lang="ru-RU"/>
        </a:p>
      </dgm:t>
    </dgm:pt>
    <dgm:pt modelId="{6E428A7F-667D-4CA5-B42D-DADDC84DEAF9}" type="sibTrans" cxnId="{3E8FE86F-6EC7-4841-9E61-4015F1D4EA2E}">
      <dgm:prSet/>
      <dgm:spPr/>
      <dgm:t>
        <a:bodyPr/>
        <a:lstStyle/>
        <a:p>
          <a:endParaRPr lang="ru-RU"/>
        </a:p>
      </dgm:t>
    </dgm:pt>
    <dgm:pt modelId="{2C393AA8-64F1-4CD2-8428-EC27A813816C}">
      <dgm:prSet phldrT="[Текст]" custT="1"/>
      <dgm:spPr/>
      <dgm:t>
        <a:bodyPr/>
        <a:lstStyle/>
        <a:p>
          <a:pPr algn="just"/>
          <a:r>
            <a:rPr lang="ru-RU" sz="1200" b="1" dirty="0">
              <a:solidFill>
                <a:srgbClr val="164180"/>
              </a:solidFill>
              <a:latin typeface="Calibri" pitchFamily="34" charset="0"/>
              <a:cs typeface="Calibri" pitchFamily="34" charset="0"/>
            </a:rPr>
            <a:t>установка модульного здания «Фельдшерско-акушерский пункт в хуторе Память Ленина»</a:t>
          </a:r>
        </a:p>
      </dgm:t>
    </dgm:pt>
    <dgm:pt modelId="{2E4817F8-AA20-4594-A371-E4533A9B95A1}" type="parTrans" cxnId="{E23AF952-22E2-4B7C-B9B9-5BF0BA1D7AF5}">
      <dgm:prSet/>
      <dgm:spPr/>
      <dgm:t>
        <a:bodyPr/>
        <a:lstStyle/>
        <a:p>
          <a:endParaRPr lang="ru-RU"/>
        </a:p>
      </dgm:t>
    </dgm:pt>
    <dgm:pt modelId="{12EB48B6-AFE0-4C58-9F73-34F484A08B12}" type="sibTrans" cxnId="{E23AF952-22E2-4B7C-B9B9-5BF0BA1D7AF5}">
      <dgm:prSet/>
      <dgm:spPr/>
      <dgm:t>
        <a:bodyPr/>
        <a:lstStyle/>
        <a:p>
          <a:endParaRPr lang="ru-RU"/>
        </a:p>
      </dgm:t>
    </dgm:pt>
    <dgm:pt modelId="{4559398C-DC30-4C37-B749-BD4BDB6E53A1}">
      <dgm:prSet phldrT="[Текст]" custT="1"/>
      <dgm:spPr/>
      <dgm:t>
        <a:bodyPr/>
        <a:lstStyle/>
        <a:p>
          <a:pPr algn="just"/>
          <a:r>
            <a:rPr lang="ru-RU" sz="1200" b="1" dirty="0">
              <a:solidFill>
                <a:srgbClr val="164180"/>
              </a:solidFill>
              <a:latin typeface="Calibri" pitchFamily="34" charset="0"/>
              <a:cs typeface="Calibri" pitchFamily="34" charset="0"/>
            </a:rPr>
            <a:t>приобретение двух квартир в муниципальную собственность </a:t>
          </a:r>
        </a:p>
      </dgm:t>
    </dgm:pt>
    <dgm:pt modelId="{E9704DFA-A541-4351-82EE-0CE312725625}" type="parTrans" cxnId="{BCDF8B06-BEAE-46DE-8780-488DC60F4D9F}">
      <dgm:prSet/>
      <dgm:spPr/>
      <dgm:t>
        <a:bodyPr/>
        <a:lstStyle/>
        <a:p>
          <a:endParaRPr lang="ru-RU"/>
        </a:p>
      </dgm:t>
    </dgm:pt>
    <dgm:pt modelId="{200AB67D-6BB8-432C-B7BC-74ABFE8CD53D}" type="sibTrans" cxnId="{BCDF8B06-BEAE-46DE-8780-488DC60F4D9F}">
      <dgm:prSet/>
      <dgm:spPr/>
      <dgm:t>
        <a:bodyPr/>
        <a:lstStyle/>
        <a:p>
          <a:endParaRPr lang="ru-RU"/>
        </a:p>
      </dgm:t>
    </dgm:pt>
    <dgm:pt modelId="{39062F98-2600-437C-974E-5E74C0B74C69}">
      <dgm:prSet phldrT="[Текст]" custT="1"/>
      <dgm:spPr/>
      <dgm:t>
        <a:bodyPr/>
        <a:lstStyle/>
        <a:p>
          <a:pPr algn="just"/>
          <a:r>
            <a:rPr lang="ru-RU" sz="1200" b="1" dirty="0">
              <a:solidFill>
                <a:srgbClr val="164180"/>
              </a:solidFill>
              <a:latin typeface="Calibri" pitchFamily="34" charset="0"/>
              <a:cs typeface="Calibri" pitchFamily="34" charset="0"/>
            </a:rPr>
            <a:t>приобретение медицинского оборудования для фельдшерско-акушерского пункта</a:t>
          </a:r>
        </a:p>
      </dgm:t>
    </dgm:pt>
    <dgm:pt modelId="{2BC87F3C-8799-4705-AB83-38264B301E65}" type="parTrans" cxnId="{8E3C6AD1-F354-4ED6-85EE-416BBA3A4530}">
      <dgm:prSet/>
      <dgm:spPr/>
      <dgm:t>
        <a:bodyPr/>
        <a:lstStyle/>
        <a:p>
          <a:endParaRPr lang="ru-RU"/>
        </a:p>
      </dgm:t>
    </dgm:pt>
    <dgm:pt modelId="{83903174-7247-402A-B37E-F3962D42E60C}" type="sibTrans" cxnId="{8E3C6AD1-F354-4ED6-85EE-416BBA3A4530}">
      <dgm:prSet/>
      <dgm:spPr/>
      <dgm:t>
        <a:bodyPr/>
        <a:lstStyle/>
        <a:p>
          <a:endParaRPr lang="ru-RU"/>
        </a:p>
      </dgm:t>
    </dgm:pt>
    <dgm:pt modelId="{6748D1B2-E7CA-40DD-AD64-9B88C914666A}" type="pres">
      <dgm:prSet presAssocID="{2EFD9F33-EE4E-4651-8293-01B00979C4D6}" presName="Name0" presStyleCnt="0">
        <dgm:presLayoutVars>
          <dgm:dir/>
          <dgm:animLvl val="lvl"/>
          <dgm:resizeHandles val="exact"/>
        </dgm:presLayoutVars>
      </dgm:prSet>
      <dgm:spPr/>
    </dgm:pt>
    <dgm:pt modelId="{0FA893B1-310C-4C4F-9C1D-CFC9E9314DF6}" type="pres">
      <dgm:prSet presAssocID="{6F583AEE-D42D-46A2-8DEE-8F0AAA27C142}" presName="linNode" presStyleCnt="0"/>
      <dgm:spPr/>
    </dgm:pt>
    <dgm:pt modelId="{01D76D55-0BB9-4996-9B30-5C9EBEE3D382}" type="pres">
      <dgm:prSet presAssocID="{6F583AEE-D42D-46A2-8DEE-8F0AAA27C142}" presName="parentText" presStyleLbl="node1" presStyleIdx="0" presStyleCnt="5" custScaleX="78908" custScaleY="44633">
        <dgm:presLayoutVars>
          <dgm:chMax val="1"/>
          <dgm:bulletEnabled val="1"/>
        </dgm:presLayoutVars>
      </dgm:prSet>
      <dgm:spPr/>
    </dgm:pt>
    <dgm:pt modelId="{D55B04F6-0885-48D9-A05F-9C6E6AECB3BB}" type="pres">
      <dgm:prSet presAssocID="{6F583AEE-D42D-46A2-8DEE-8F0AAA27C142}" presName="descendantText" presStyleLbl="alignAccFollowNode1" presStyleIdx="0" presStyleCnt="5" custScaleX="116736" custScaleY="57545">
        <dgm:presLayoutVars>
          <dgm:bulletEnabled val="1"/>
        </dgm:presLayoutVars>
      </dgm:prSet>
      <dgm:spPr/>
    </dgm:pt>
    <dgm:pt modelId="{8FD25C95-8755-45AB-A5B5-B0C9801521CA}" type="pres">
      <dgm:prSet presAssocID="{F8AF4149-E6AC-45A0-BE84-36BC1B58B049}" presName="sp" presStyleCnt="0"/>
      <dgm:spPr/>
    </dgm:pt>
    <dgm:pt modelId="{BF2A219A-7CC3-4778-8B46-D834D69A5CF1}" type="pres">
      <dgm:prSet presAssocID="{7E8475F7-4BCE-4DC5-912B-535C9208145B}" presName="linNode" presStyleCnt="0"/>
      <dgm:spPr/>
    </dgm:pt>
    <dgm:pt modelId="{7FB4B6CB-52A6-479D-878F-2DE951BDE574}" type="pres">
      <dgm:prSet presAssocID="{7E8475F7-4BCE-4DC5-912B-535C9208145B}" presName="parentText" presStyleLbl="node1" presStyleIdx="1" presStyleCnt="5" custScaleX="78908" custScaleY="53586">
        <dgm:presLayoutVars>
          <dgm:chMax val="1"/>
          <dgm:bulletEnabled val="1"/>
        </dgm:presLayoutVars>
      </dgm:prSet>
      <dgm:spPr/>
    </dgm:pt>
    <dgm:pt modelId="{5DBCFB85-61A1-4CD3-876D-0EB14016DF07}" type="pres">
      <dgm:prSet presAssocID="{7E8475F7-4BCE-4DC5-912B-535C9208145B}" presName="descendantText" presStyleLbl="alignAccFollowNode1" presStyleIdx="1" presStyleCnt="5" custScaleX="116562" custScaleY="66161" custLinFactNeighborX="4485" custLinFactNeighborY="3326">
        <dgm:presLayoutVars>
          <dgm:bulletEnabled val="1"/>
        </dgm:presLayoutVars>
      </dgm:prSet>
      <dgm:spPr/>
    </dgm:pt>
    <dgm:pt modelId="{3911EDBC-2BE6-4179-A595-23B22044B564}" type="pres">
      <dgm:prSet presAssocID="{0220DEAE-99E0-4647-A85A-A367BA153AD1}" presName="sp" presStyleCnt="0"/>
      <dgm:spPr/>
    </dgm:pt>
    <dgm:pt modelId="{38565034-5B22-470A-BAC9-EE51C8ACA7CB}" type="pres">
      <dgm:prSet presAssocID="{B5405A05-732F-4AF8-AB78-E92F7DF3FAED}" presName="linNode" presStyleCnt="0"/>
      <dgm:spPr/>
    </dgm:pt>
    <dgm:pt modelId="{679B718C-A312-4609-968B-C2A0FF45D5DB}" type="pres">
      <dgm:prSet presAssocID="{B5405A05-732F-4AF8-AB78-E92F7DF3FAED}" presName="parentText" presStyleLbl="node1" presStyleIdx="2" presStyleCnt="5" custScaleX="78908" custScaleY="40678">
        <dgm:presLayoutVars>
          <dgm:chMax val="1"/>
          <dgm:bulletEnabled val="1"/>
        </dgm:presLayoutVars>
      </dgm:prSet>
      <dgm:spPr/>
    </dgm:pt>
    <dgm:pt modelId="{1B42E4D9-B32F-45F0-BD49-549F70600AC6}" type="pres">
      <dgm:prSet presAssocID="{B5405A05-732F-4AF8-AB78-E92F7DF3FAED}" presName="descendantText" presStyleLbl="alignAccFollowNode1" presStyleIdx="2" presStyleCnt="5" custScaleX="116708" custScaleY="43703">
        <dgm:presLayoutVars>
          <dgm:bulletEnabled val="1"/>
        </dgm:presLayoutVars>
      </dgm:prSet>
      <dgm:spPr/>
    </dgm:pt>
    <dgm:pt modelId="{DA6374F7-D3CB-47CB-916D-2CDD95AC00AD}" type="pres">
      <dgm:prSet presAssocID="{5B8E8CB7-CD10-4724-A74D-CC0E49021E1B}" presName="sp" presStyleCnt="0"/>
      <dgm:spPr/>
    </dgm:pt>
    <dgm:pt modelId="{463AC6CA-142E-4BA9-8821-88720C72FE9B}" type="pres">
      <dgm:prSet presAssocID="{C5786775-310E-4A28-AC1D-95B1C6168B02}" presName="linNode" presStyleCnt="0"/>
      <dgm:spPr/>
    </dgm:pt>
    <dgm:pt modelId="{32478469-9457-48BC-8743-2C0CE31B4EC2}" type="pres">
      <dgm:prSet presAssocID="{C5786775-310E-4A28-AC1D-95B1C6168B02}" presName="parentText" presStyleLbl="node1" presStyleIdx="3" presStyleCnt="5" custScaleX="78908" custScaleY="66487">
        <dgm:presLayoutVars>
          <dgm:chMax val="1"/>
          <dgm:bulletEnabled val="1"/>
        </dgm:presLayoutVars>
      </dgm:prSet>
      <dgm:spPr/>
    </dgm:pt>
    <dgm:pt modelId="{53FE3FA2-B838-4164-93B5-E9CDC1EC7E2E}" type="pres">
      <dgm:prSet presAssocID="{C5786775-310E-4A28-AC1D-95B1C6168B02}" presName="descendantText" presStyleLbl="alignAccFollowNode1" presStyleIdx="3" presStyleCnt="5" custScaleX="116708" custScaleY="60433" custLinFactNeighborX="55" custLinFactNeighborY="-2357">
        <dgm:presLayoutVars>
          <dgm:bulletEnabled val="1"/>
        </dgm:presLayoutVars>
      </dgm:prSet>
      <dgm:spPr/>
    </dgm:pt>
    <dgm:pt modelId="{95FE644C-ABDF-4B7D-8171-25462EA37F85}" type="pres">
      <dgm:prSet presAssocID="{53376932-4ECA-4C2D-97CF-4BE5DAF870FB}" presName="sp" presStyleCnt="0"/>
      <dgm:spPr/>
    </dgm:pt>
    <dgm:pt modelId="{BB7FE250-31A3-4BDD-A214-53C327ACAA57}" type="pres">
      <dgm:prSet presAssocID="{B6369813-75B6-42FF-8254-7ABF3D17ACDF}" presName="linNode" presStyleCnt="0"/>
      <dgm:spPr/>
    </dgm:pt>
    <dgm:pt modelId="{37AA0FE7-4F86-43AD-B385-93F4CB69333D}" type="pres">
      <dgm:prSet presAssocID="{B6369813-75B6-42FF-8254-7ABF3D17ACDF}" presName="parentText" presStyleLbl="node1" presStyleIdx="4" presStyleCnt="5" custScaleX="76459" custScaleY="37012">
        <dgm:presLayoutVars>
          <dgm:chMax val="1"/>
          <dgm:bulletEnabled val="1"/>
        </dgm:presLayoutVars>
      </dgm:prSet>
      <dgm:spPr/>
    </dgm:pt>
    <dgm:pt modelId="{50AB868A-C74B-4EB1-86FF-133CCD05E1E3}" type="pres">
      <dgm:prSet presAssocID="{B6369813-75B6-42FF-8254-7ABF3D17ACDF}" presName="descendantText" presStyleLbl="alignAccFollowNode1" presStyleIdx="4" presStyleCnt="5" custScaleX="113236" custScaleY="67169">
        <dgm:presLayoutVars>
          <dgm:bulletEnabled val="1"/>
        </dgm:presLayoutVars>
      </dgm:prSet>
      <dgm:spPr/>
    </dgm:pt>
  </dgm:ptLst>
  <dgm:cxnLst>
    <dgm:cxn modelId="{6052CE04-220E-4BEC-96F2-A4EE3283FF01}" type="presOf" srcId="{39062F98-2600-437C-974E-5E74C0B74C69}" destId="{50AB868A-C74B-4EB1-86FF-133CCD05E1E3}" srcOrd="0" destOrd="1" presId="urn:microsoft.com/office/officeart/2005/8/layout/vList5"/>
    <dgm:cxn modelId="{BCDF8B06-BEAE-46DE-8780-488DC60F4D9F}" srcId="{7E8475F7-4BCE-4DC5-912B-535C9208145B}" destId="{4559398C-DC30-4C37-B749-BD4BDB6E53A1}" srcOrd="1" destOrd="0" parTransId="{E9704DFA-A541-4351-82EE-0CE312725625}" sibTransId="{200AB67D-6BB8-432C-B7BC-74ABFE8CD53D}"/>
    <dgm:cxn modelId="{519EE00A-AA4B-4A9E-9A03-C8921345544C}" type="presOf" srcId="{2C393AA8-64F1-4CD2-8428-EC27A813816C}" destId="{50AB868A-C74B-4EB1-86FF-133CCD05E1E3}" srcOrd="0" destOrd="0" presId="urn:microsoft.com/office/officeart/2005/8/layout/vList5"/>
    <dgm:cxn modelId="{43DC3812-2326-4D30-ABC2-1B456E71B8CE}" type="presOf" srcId="{C5786775-310E-4A28-AC1D-95B1C6168B02}" destId="{32478469-9457-48BC-8743-2C0CE31B4EC2}" srcOrd="0" destOrd="0" presId="urn:microsoft.com/office/officeart/2005/8/layout/vList5"/>
    <dgm:cxn modelId="{9195BD15-7D2F-457C-8E1C-036E49A8231B}" type="presOf" srcId="{4559398C-DC30-4C37-B749-BD4BDB6E53A1}" destId="{5DBCFB85-61A1-4CD3-876D-0EB14016DF07}" srcOrd="0" destOrd="1" presId="urn:microsoft.com/office/officeart/2005/8/layout/vList5"/>
    <dgm:cxn modelId="{3895102E-09AD-4A8A-BBBC-A4952BFADE14}" srcId="{2EFD9F33-EE4E-4651-8293-01B00979C4D6}" destId="{7E8475F7-4BCE-4DC5-912B-535C9208145B}" srcOrd="1" destOrd="0" parTransId="{1EA8EDDC-FE6E-45BE-B2B9-F4C218723CC3}" sibTransId="{0220DEAE-99E0-4647-A85A-A367BA153AD1}"/>
    <dgm:cxn modelId="{88577A5B-618D-435E-8C58-2F99D5C286C1}" srcId="{2EFD9F33-EE4E-4651-8293-01B00979C4D6}" destId="{6F583AEE-D42D-46A2-8DEE-8F0AAA27C142}" srcOrd="0" destOrd="0" parTransId="{7105B545-02A9-424F-BBD2-E76A8A9677F6}" sibTransId="{F8AF4149-E6AC-45A0-BE84-36BC1B58B049}"/>
    <dgm:cxn modelId="{1CCBC35F-0811-411F-BB63-A46386F55FF4}" srcId="{2EFD9F33-EE4E-4651-8293-01B00979C4D6}" destId="{C5786775-310E-4A28-AC1D-95B1C6168B02}" srcOrd="3" destOrd="0" parTransId="{27151C77-5A9C-4CA5-B34C-C1243E86830D}" sibTransId="{53376932-4ECA-4C2D-97CF-4BE5DAF870FB}"/>
    <dgm:cxn modelId="{7797CB44-41AB-4097-9399-160B6764EF47}" type="presOf" srcId="{7E8475F7-4BCE-4DC5-912B-535C9208145B}" destId="{7FB4B6CB-52A6-479D-878F-2DE951BDE574}" srcOrd="0" destOrd="0" presId="urn:microsoft.com/office/officeart/2005/8/layout/vList5"/>
    <dgm:cxn modelId="{22F12E65-8180-49D4-84F4-903C5272B424}" type="presOf" srcId="{B6369813-75B6-42FF-8254-7ABF3D17ACDF}" destId="{37AA0FE7-4F86-43AD-B385-93F4CB69333D}" srcOrd="0" destOrd="0" presId="urn:microsoft.com/office/officeart/2005/8/layout/vList5"/>
    <dgm:cxn modelId="{99F05245-731B-4C35-B947-BF41BBA50B00}" type="presOf" srcId="{7E71B6F8-3EFC-441B-8314-B3417AB930CB}" destId="{1B42E4D9-B32F-45F0-BD49-549F70600AC6}" srcOrd="0" destOrd="0" presId="urn:microsoft.com/office/officeart/2005/8/layout/vList5"/>
    <dgm:cxn modelId="{B5CAA668-B7A4-4AC6-B87D-ABA59E09378A}" srcId="{6F583AEE-D42D-46A2-8DEE-8F0AAA27C142}" destId="{8CBAA79F-6B0A-4B90-832A-9B23CC548F2B}" srcOrd="0" destOrd="0" parTransId="{B2B5FD60-63B7-46B7-A612-04139077CA5D}" sibTransId="{8BBF0CCD-0931-4109-8AF2-9B5C8235D15D}"/>
    <dgm:cxn modelId="{4448274F-B786-48FF-ADD1-88504555A451}" srcId="{7E8475F7-4BCE-4DC5-912B-535C9208145B}" destId="{985E1457-332F-4D14-B5FE-0A96A8F53CF7}" srcOrd="0" destOrd="0" parTransId="{7CE74F18-B79C-495A-B95A-8D6F297E7DE6}" sibTransId="{D00961F7-8B90-493D-8A2D-B6DB4A9F74C4}"/>
    <dgm:cxn modelId="{3E8FE86F-6EC7-4841-9E61-4015F1D4EA2E}" srcId="{2EFD9F33-EE4E-4651-8293-01B00979C4D6}" destId="{B6369813-75B6-42FF-8254-7ABF3D17ACDF}" srcOrd="4" destOrd="0" parTransId="{2F284CDE-87BC-44AF-BC45-354F61A486A9}" sibTransId="{6E428A7F-667D-4CA5-B42D-DADDC84DEAF9}"/>
    <dgm:cxn modelId="{E23AF952-22E2-4B7C-B9B9-5BF0BA1D7AF5}" srcId="{B6369813-75B6-42FF-8254-7ABF3D17ACDF}" destId="{2C393AA8-64F1-4CD2-8428-EC27A813816C}" srcOrd="0" destOrd="0" parTransId="{2E4817F8-AA20-4594-A371-E4533A9B95A1}" sibTransId="{12EB48B6-AFE0-4C58-9F73-34F484A08B12}"/>
    <dgm:cxn modelId="{0C6F9054-ADF7-4AFF-AF65-E52A8F79FA22}" type="presOf" srcId="{D7958565-378B-47CC-A9B1-9D0BFDD55ED9}" destId="{53FE3FA2-B838-4164-93B5-E9CDC1EC7E2E}" srcOrd="0" destOrd="0" presId="urn:microsoft.com/office/officeart/2005/8/layout/vList5"/>
    <dgm:cxn modelId="{FF266455-7AA1-44E5-B6F9-F6FF56E18395}" type="presOf" srcId="{8CBAA79F-6B0A-4B90-832A-9B23CC548F2B}" destId="{D55B04F6-0885-48D9-A05F-9C6E6AECB3BB}" srcOrd="0" destOrd="0" presId="urn:microsoft.com/office/officeart/2005/8/layout/vList5"/>
    <dgm:cxn modelId="{9E5AC981-2274-44C6-A660-ED3B790B6C77}" srcId="{2EFD9F33-EE4E-4651-8293-01B00979C4D6}" destId="{B5405A05-732F-4AF8-AB78-E92F7DF3FAED}" srcOrd="2" destOrd="0" parTransId="{47F1009C-594A-49C7-8845-BCFE93E89F6A}" sibTransId="{5B8E8CB7-CD10-4724-A74D-CC0E49021E1B}"/>
    <dgm:cxn modelId="{F5979287-C34F-40C6-8DCE-93424D694EEC}" type="presOf" srcId="{985E1457-332F-4D14-B5FE-0A96A8F53CF7}" destId="{5DBCFB85-61A1-4CD3-876D-0EB14016DF07}" srcOrd="0" destOrd="0" presId="urn:microsoft.com/office/officeart/2005/8/layout/vList5"/>
    <dgm:cxn modelId="{E0907789-769F-4985-A76F-F2A9FF882D38}" srcId="{B5405A05-732F-4AF8-AB78-E92F7DF3FAED}" destId="{7E71B6F8-3EFC-441B-8314-B3417AB930CB}" srcOrd="0" destOrd="0" parTransId="{97AF0711-BC65-4557-944C-F899F941AAD5}" sibTransId="{6723DE14-5D5E-4064-BFB2-F1B2E81F427F}"/>
    <dgm:cxn modelId="{F5DB4E96-603D-4B90-A64B-43D20481A290}" type="presOf" srcId="{B5405A05-732F-4AF8-AB78-E92F7DF3FAED}" destId="{679B718C-A312-4609-968B-C2A0FF45D5DB}" srcOrd="0" destOrd="0" presId="urn:microsoft.com/office/officeart/2005/8/layout/vList5"/>
    <dgm:cxn modelId="{624A7EA2-F330-4A85-987B-BF2924C4DBB5}" srcId="{C5786775-310E-4A28-AC1D-95B1C6168B02}" destId="{D7958565-378B-47CC-A9B1-9D0BFDD55ED9}" srcOrd="0" destOrd="0" parTransId="{586F9764-38DC-4461-8DF0-A1271F4604D3}" sibTransId="{F8529710-B1C7-4426-82D3-2C51114962E0}"/>
    <dgm:cxn modelId="{8E3C6AD1-F354-4ED6-85EE-416BBA3A4530}" srcId="{B6369813-75B6-42FF-8254-7ABF3D17ACDF}" destId="{39062F98-2600-437C-974E-5E74C0B74C69}" srcOrd="1" destOrd="0" parTransId="{2BC87F3C-8799-4705-AB83-38264B301E65}" sibTransId="{83903174-7247-402A-B37E-F3962D42E60C}"/>
    <dgm:cxn modelId="{D90471E4-9E7E-4015-A805-4542A3A95989}" type="presOf" srcId="{2EFD9F33-EE4E-4651-8293-01B00979C4D6}" destId="{6748D1B2-E7CA-40DD-AD64-9B88C914666A}" srcOrd="0" destOrd="0" presId="urn:microsoft.com/office/officeart/2005/8/layout/vList5"/>
    <dgm:cxn modelId="{70EA06FA-6FCA-4BF7-A5D4-89698F238C09}" type="presOf" srcId="{6F583AEE-D42D-46A2-8DEE-8F0AAA27C142}" destId="{01D76D55-0BB9-4996-9B30-5C9EBEE3D382}" srcOrd="0" destOrd="0" presId="urn:microsoft.com/office/officeart/2005/8/layout/vList5"/>
    <dgm:cxn modelId="{CAD8F5A5-AE14-44A8-AD96-3D07BCC9FAA9}" type="presParOf" srcId="{6748D1B2-E7CA-40DD-AD64-9B88C914666A}" destId="{0FA893B1-310C-4C4F-9C1D-CFC9E9314DF6}" srcOrd="0" destOrd="0" presId="urn:microsoft.com/office/officeart/2005/8/layout/vList5"/>
    <dgm:cxn modelId="{457A6F1E-809B-4627-B245-F69C50042723}" type="presParOf" srcId="{0FA893B1-310C-4C4F-9C1D-CFC9E9314DF6}" destId="{01D76D55-0BB9-4996-9B30-5C9EBEE3D382}" srcOrd="0" destOrd="0" presId="urn:microsoft.com/office/officeart/2005/8/layout/vList5"/>
    <dgm:cxn modelId="{FD4199E7-FD73-4DE1-A80B-33C8C95B579A}" type="presParOf" srcId="{0FA893B1-310C-4C4F-9C1D-CFC9E9314DF6}" destId="{D55B04F6-0885-48D9-A05F-9C6E6AECB3BB}" srcOrd="1" destOrd="0" presId="urn:microsoft.com/office/officeart/2005/8/layout/vList5"/>
    <dgm:cxn modelId="{3EA08B80-EED1-4B47-9F47-88F42EF1F30D}" type="presParOf" srcId="{6748D1B2-E7CA-40DD-AD64-9B88C914666A}" destId="{8FD25C95-8755-45AB-A5B5-B0C9801521CA}" srcOrd="1" destOrd="0" presId="urn:microsoft.com/office/officeart/2005/8/layout/vList5"/>
    <dgm:cxn modelId="{32549560-1702-4AA7-9A98-5948F0C52105}" type="presParOf" srcId="{6748D1B2-E7CA-40DD-AD64-9B88C914666A}" destId="{BF2A219A-7CC3-4778-8B46-D834D69A5CF1}" srcOrd="2" destOrd="0" presId="urn:microsoft.com/office/officeart/2005/8/layout/vList5"/>
    <dgm:cxn modelId="{29CEE6C3-6170-4DE7-9F9D-C670415AC006}" type="presParOf" srcId="{BF2A219A-7CC3-4778-8B46-D834D69A5CF1}" destId="{7FB4B6CB-52A6-479D-878F-2DE951BDE574}" srcOrd="0" destOrd="0" presId="urn:microsoft.com/office/officeart/2005/8/layout/vList5"/>
    <dgm:cxn modelId="{5D9A6AD4-7FD0-43F8-A046-AF1E5E5268FD}" type="presParOf" srcId="{BF2A219A-7CC3-4778-8B46-D834D69A5CF1}" destId="{5DBCFB85-61A1-4CD3-876D-0EB14016DF07}" srcOrd="1" destOrd="0" presId="urn:microsoft.com/office/officeart/2005/8/layout/vList5"/>
    <dgm:cxn modelId="{BB055DF9-90BE-41BD-B2CC-B24DB4CBED57}" type="presParOf" srcId="{6748D1B2-E7CA-40DD-AD64-9B88C914666A}" destId="{3911EDBC-2BE6-4179-A595-23B22044B564}" srcOrd="3" destOrd="0" presId="urn:microsoft.com/office/officeart/2005/8/layout/vList5"/>
    <dgm:cxn modelId="{6837F88E-DCEC-4E35-BE97-A553F3D457D6}" type="presParOf" srcId="{6748D1B2-E7CA-40DD-AD64-9B88C914666A}" destId="{38565034-5B22-470A-BAC9-EE51C8ACA7CB}" srcOrd="4" destOrd="0" presId="urn:microsoft.com/office/officeart/2005/8/layout/vList5"/>
    <dgm:cxn modelId="{0398552C-F127-492B-A8C4-61129CB88981}" type="presParOf" srcId="{38565034-5B22-470A-BAC9-EE51C8ACA7CB}" destId="{679B718C-A312-4609-968B-C2A0FF45D5DB}" srcOrd="0" destOrd="0" presId="urn:microsoft.com/office/officeart/2005/8/layout/vList5"/>
    <dgm:cxn modelId="{30853D22-5A9A-4BD7-A78A-5FCA34CD829A}" type="presParOf" srcId="{38565034-5B22-470A-BAC9-EE51C8ACA7CB}" destId="{1B42E4D9-B32F-45F0-BD49-549F70600AC6}" srcOrd="1" destOrd="0" presId="urn:microsoft.com/office/officeart/2005/8/layout/vList5"/>
    <dgm:cxn modelId="{44E81BDC-E2EF-461F-9508-124CF98596C5}" type="presParOf" srcId="{6748D1B2-E7CA-40DD-AD64-9B88C914666A}" destId="{DA6374F7-D3CB-47CB-916D-2CDD95AC00AD}" srcOrd="5" destOrd="0" presId="urn:microsoft.com/office/officeart/2005/8/layout/vList5"/>
    <dgm:cxn modelId="{FA04D122-7646-4F01-A377-83136387515D}" type="presParOf" srcId="{6748D1B2-E7CA-40DD-AD64-9B88C914666A}" destId="{463AC6CA-142E-4BA9-8821-88720C72FE9B}" srcOrd="6" destOrd="0" presId="urn:microsoft.com/office/officeart/2005/8/layout/vList5"/>
    <dgm:cxn modelId="{5B0125DA-262D-454D-9E22-304646233631}" type="presParOf" srcId="{463AC6CA-142E-4BA9-8821-88720C72FE9B}" destId="{32478469-9457-48BC-8743-2C0CE31B4EC2}" srcOrd="0" destOrd="0" presId="urn:microsoft.com/office/officeart/2005/8/layout/vList5"/>
    <dgm:cxn modelId="{EEF47DA5-0E5A-4315-BE2A-DA1FF9C0A959}" type="presParOf" srcId="{463AC6CA-142E-4BA9-8821-88720C72FE9B}" destId="{53FE3FA2-B838-4164-93B5-E9CDC1EC7E2E}" srcOrd="1" destOrd="0" presId="urn:microsoft.com/office/officeart/2005/8/layout/vList5"/>
    <dgm:cxn modelId="{B237EDCD-91D8-46EF-BC38-0E3F62768584}" type="presParOf" srcId="{6748D1B2-E7CA-40DD-AD64-9B88C914666A}" destId="{95FE644C-ABDF-4B7D-8171-25462EA37F85}" srcOrd="7" destOrd="0" presId="urn:microsoft.com/office/officeart/2005/8/layout/vList5"/>
    <dgm:cxn modelId="{F648CBB2-331E-4DCC-94A9-FB06A4879AD1}" type="presParOf" srcId="{6748D1B2-E7CA-40DD-AD64-9B88C914666A}" destId="{BB7FE250-31A3-4BDD-A214-53C327ACAA57}" srcOrd="8" destOrd="0" presId="urn:microsoft.com/office/officeart/2005/8/layout/vList5"/>
    <dgm:cxn modelId="{E1ED4169-7A22-4900-BCA2-561720D7D231}" type="presParOf" srcId="{BB7FE250-31A3-4BDD-A214-53C327ACAA57}" destId="{37AA0FE7-4F86-43AD-B385-93F4CB69333D}" srcOrd="0" destOrd="0" presId="urn:microsoft.com/office/officeart/2005/8/layout/vList5"/>
    <dgm:cxn modelId="{EA911709-8B5A-4331-9896-3D1774B7E35F}" type="presParOf" srcId="{BB7FE250-31A3-4BDD-A214-53C327ACAA57}" destId="{50AB868A-C74B-4EB1-86FF-133CCD05E1E3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ECC11D3-3316-4307-B734-25F1E701F1A3}" type="doc">
      <dgm:prSet loTypeId="urn:microsoft.com/office/officeart/2005/8/layout/hList3" loCatId="list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ru-RU"/>
        </a:p>
      </dgm:t>
    </dgm:pt>
    <dgm:pt modelId="{DF07D16D-B23F-46A9-9870-7B2CAAEB4D64}">
      <dgm:prSet phldrT="[Текст]"/>
      <dgm:spPr>
        <a:solidFill>
          <a:schemeClr val="tx2">
            <a:lumMod val="25000"/>
            <a:lumOff val="75000"/>
          </a:schemeClr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i="1" dirty="0">
              <a:solidFill>
                <a:srgbClr val="0070C0"/>
              </a:solidFill>
            </a:rPr>
            <a:t>В 2022 году численность систематически занимающихся физической культурой и спортом</a:t>
          </a:r>
        </a:p>
        <a:p>
          <a:r>
            <a:rPr lang="ru-RU" i="1" dirty="0">
              <a:solidFill>
                <a:srgbClr val="0070C0"/>
              </a:solidFill>
            </a:rPr>
            <a:t> более 30 000 человек</a:t>
          </a:r>
        </a:p>
      </dgm:t>
    </dgm:pt>
    <dgm:pt modelId="{8A0BADCB-E97C-4DDA-9ECF-74EF01B2E696}" type="parTrans" cxnId="{658B6582-72A0-461A-A40D-316017AC6691}">
      <dgm:prSet/>
      <dgm:spPr/>
      <dgm:t>
        <a:bodyPr/>
        <a:lstStyle/>
        <a:p>
          <a:endParaRPr lang="ru-RU"/>
        </a:p>
      </dgm:t>
    </dgm:pt>
    <dgm:pt modelId="{5FF744E2-4DC0-4B9D-8391-E1B66FF5B0F5}" type="sibTrans" cxnId="{658B6582-72A0-461A-A40D-316017AC6691}">
      <dgm:prSet/>
      <dgm:spPr/>
      <dgm:t>
        <a:bodyPr/>
        <a:lstStyle/>
        <a:p>
          <a:endParaRPr lang="ru-RU"/>
        </a:p>
      </dgm:t>
    </dgm:pt>
    <dgm:pt modelId="{6E4CBC95-D79C-400D-B86E-8A982E65B17B}">
      <dgm:prSet phldrT="[Текст]"/>
      <dgm:spPr>
        <a:noFill/>
        <a:ln>
          <a:solidFill>
            <a:schemeClr val="tx2">
              <a:lumMod val="50000"/>
              <a:lumOff val="50000"/>
            </a:schemeClr>
          </a:solidFill>
        </a:ln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ru-RU" dirty="0">
            <a:solidFill>
              <a:schemeClr val="accent3">
                <a:lumMod val="50000"/>
              </a:schemeClr>
            </a:solidFill>
          </a:endParaRPr>
        </a:p>
        <a:p>
          <a:r>
            <a:rPr lang="ru-RU" dirty="0">
              <a:solidFill>
                <a:schemeClr val="accent3">
                  <a:lumMod val="50000"/>
                </a:schemeClr>
              </a:solidFill>
            </a:rPr>
            <a:t>В детских спортивных школах Выселковского района культивируются 24 вида спорта </a:t>
          </a:r>
        </a:p>
        <a:p>
          <a:endParaRPr lang="ru-RU" dirty="0">
            <a:solidFill>
              <a:schemeClr val="accent3">
                <a:lumMod val="50000"/>
              </a:schemeClr>
            </a:solidFill>
          </a:endParaRPr>
        </a:p>
      </dgm:t>
    </dgm:pt>
    <dgm:pt modelId="{F2F62F6C-B749-4B44-B0D8-90E46234787D}" type="parTrans" cxnId="{713792BB-2264-46DC-93D9-E9D7C4E9601C}">
      <dgm:prSet/>
      <dgm:spPr/>
      <dgm:t>
        <a:bodyPr/>
        <a:lstStyle/>
        <a:p>
          <a:endParaRPr lang="ru-RU"/>
        </a:p>
      </dgm:t>
    </dgm:pt>
    <dgm:pt modelId="{E3C856ED-253A-47E0-A721-D3699FB1D7B5}" type="sibTrans" cxnId="{713792BB-2264-46DC-93D9-E9D7C4E9601C}">
      <dgm:prSet/>
      <dgm:spPr/>
      <dgm:t>
        <a:bodyPr/>
        <a:lstStyle/>
        <a:p>
          <a:endParaRPr lang="ru-RU"/>
        </a:p>
      </dgm:t>
    </dgm:pt>
    <dgm:pt modelId="{6FF51B09-4038-45D5-BA11-7CA61EAB7500}">
      <dgm:prSet phldrT="[Текст]"/>
      <dgm:spPr>
        <a:noFill/>
        <a:ln>
          <a:solidFill>
            <a:schemeClr val="tx2">
              <a:lumMod val="50000"/>
              <a:lumOff val="50000"/>
            </a:schemeClr>
          </a:solidFill>
        </a:ln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dirty="0">
              <a:solidFill>
                <a:schemeClr val="accent3">
                  <a:lumMod val="50000"/>
                </a:schemeClr>
              </a:solidFill>
            </a:rPr>
            <a:t>Численность детей, занимающихся в учреждениях дополнительного образования спортивной направленности 2 489 человек </a:t>
          </a:r>
        </a:p>
      </dgm:t>
    </dgm:pt>
    <dgm:pt modelId="{A423E8E5-6AEE-4F0E-B4FF-5150EEBFB68F}" type="parTrans" cxnId="{DA1DC675-183F-4C27-95D5-22FBD37CACB1}">
      <dgm:prSet/>
      <dgm:spPr/>
      <dgm:t>
        <a:bodyPr/>
        <a:lstStyle/>
        <a:p>
          <a:endParaRPr lang="ru-RU"/>
        </a:p>
      </dgm:t>
    </dgm:pt>
    <dgm:pt modelId="{EBF642D6-32D6-4614-A852-4B1516DEEBFE}" type="sibTrans" cxnId="{DA1DC675-183F-4C27-95D5-22FBD37CACB1}">
      <dgm:prSet/>
      <dgm:spPr/>
      <dgm:t>
        <a:bodyPr/>
        <a:lstStyle/>
        <a:p>
          <a:endParaRPr lang="ru-RU"/>
        </a:p>
      </dgm:t>
    </dgm:pt>
    <dgm:pt modelId="{86A31D61-510B-456A-89BE-A78927658429}" type="pres">
      <dgm:prSet presAssocID="{EECC11D3-3316-4307-B734-25F1E701F1A3}" presName="composite" presStyleCnt="0">
        <dgm:presLayoutVars>
          <dgm:chMax val="1"/>
          <dgm:dir/>
          <dgm:resizeHandles val="exact"/>
        </dgm:presLayoutVars>
      </dgm:prSet>
      <dgm:spPr/>
    </dgm:pt>
    <dgm:pt modelId="{9B5785DD-22AB-4413-B32B-5BDAD5CC9352}" type="pres">
      <dgm:prSet presAssocID="{DF07D16D-B23F-46A9-9870-7B2CAAEB4D64}" presName="roof" presStyleLbl="dkBgShp" presStyleIdx="0" presStyleCnt="2" custLinFactNeighborX="15017" custLinFactNeighborY="9068"/>
      <dgm:spPr/>
    </dgm:pt>
    <dgm:pt modelId="{F8A64915-F504-4CB2-BC30-8F6FB54F1118}" type="pres">
      <dgm:prSet presAssocID="{DF07D16D-B23F-46A9-9870-7B2CAAEB4D64}" presName="pillars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6042FD79-6055-4999-AB5A-A7241A161E9B}" type="pres">
      <dgm:prSet presAssocID="{DF07D16D-B23F-46A9-9870-7B2CAAEB4D64}" presName="pillar1" presStyleLbl="node1" presStyleIdx="0" presStyleCnt="2" custScaleY="83311" custLinFactNeighborY="-8831">
        <dgm:presLayoutVars>
          <dgm:bulletEnabled val="1"/>
        </dgm:presLayoutVars>
      </dgm:prSet>
      <dgm:spPr/>
    </dgm:pt>
    <dgm:pt modelId="{177338CC-FEDF-483F-9AA2-80671D8087A0}" type="pres">
      <dgm:prSet presAssocID="{6FF51B09-4038-45D5-BA11-7CA61EAB7500}" presName="pillarX" presStyleLbl="node1" presStyleIdx="1" presStyleCnt="2" custScaleX="94241" custScaleY="101283" custLinFactNeighborX="-600" custLinFactNeighborY="2046">
        <dgm:presLayoutVars>
          <dgm:bulletEnabled val="1"/>
        </dgm:presLayoutVars>
      </dgm:prSet>
      <dgm:spPr/>
    </dgm:pt>
    <dgm:pt modelId="{550759CC-74CB-49BD-B859-D29DEE0F18A7}" type="pres">
      <dgm:prSet presAssocID="{DF07D16D-B23F-46A9-9870-7B2CAAEB4D64}" presName="base" presStyleLbl="dkBgShp" presStyleIdx="1" presStyleCnt="2" custFlipVert="1" custScaleY="195547" custLinFactY="-8776" custLinFactNeighborY="-100000"/>
      <dgm:spPr>
        <a:solidFill>
          <a:schemeClr val="tx2">
            <a:lumMod val="25000"/>
            <a:lumOff val="75000"/>
          </a:schemeClr>
        </a:solidFill>
        <a:scene3d>
          <a:camera prst="orthographicFront"/>
          <a:lightRig rig="threePt" dir="t"/>
        </a:scene3d>
        <a:sp3d>
          <a:bevelT/>
        </a:sp3d>
      </dgm:spPr>
    </dgm:pt>
  </dgm:ptLst>
  <dgm:cxnLst>
    <dgm:cxn modelId="{DA1DC675-183F-4C27-95D5-22FBD37CACB1}" srcId="{DF07D16D-B23F-46A9-9870-7B2CAAEB4D64}" destId="{6FF51B09-4038-45D5-BA11-7CA61EAB7500}" srcOrd="1" destOrd="0" parTransId="{A423E8E5-6AEE-4F0E-B4FF-5150EEBFB68F}" sibTransId="{EBF642D6-32D6-4614-A852-4B1516DEEBFE}"/>
    <dgm:cxn modelId="{658B6582-72A0-461A-A40D-316017AC6691}" srcId="{EECC11D3-3316-4307-B734-25F1E701F1A3}" destId="{DF07D16D-B23F-46A9-9870-7B2CAAEB4D64}" srcOrd="0" destOrd="0" parTransId="{8A0BADCB-E97C-4DDA-9ECF-74EF01B2E696}" sibTransId="{5FF744E2-4DC0-4B9D-8391-E1B66FF5B0F5}"/>
    <dgm:cxn modelId="{4F206783-0B2D-42D5-B607-7BEA023521DD}" type="presOf" srcId="{EECC11D3-3316-4307-B734-25F1E701F1A3}" destId="{86A31D61-510B-456A-89BE-A78927658429}" srcOrd="0" destOrd="0" presId="urn:microsoft.com/office/officeart/2005/8/layout/hList3"/>
    <dgm:cxn modelId="{471F82AB-4C11-4D8D-8BF6-7FB6808D8CA3}" type="presOf" srcId="{DF07D16D-B23F-46A9-9870-7B2CAAEB4D64}" destId="{9B5785DD-22AB-4413-B32B-5BDAD5CC9352}" srcOrd="0" destOrd="0" presId="urn:microsoft.com/office/officeart/2005/8/layout/hList3"/>
    <dgm:cxn modelId="{ED78ACAF-00F7-447D-9C4A-F513DFD20BEB}" type="presOf" srcId="{6E4CBC95-D79C-400D-B86E-8A982E65B17B}" destId="{6042FD79-6055-4999-AB5A-A7241A161E9B}" srcOrd="0" destOrd="0" presId="urn:microsoft.com/office/officeart/2005/8/layout/hList3"/>
    <dgm:cxn modelId="{713792BB-2264-46DC-93D9-E9D7C4E9601C}" srcId="{DF07D16D-B23F-46A9-9870-7B2CAAEB4D64}" destId="{6E4CBC95-D79C-400D-B86E-8A982E65B17B}" srcOrd="0" destOrd="0" parTransId="{F2F62F6C-B749-4B44-B0D8-90E46234787D}" sibTransId="{E3C856ED-253A-47E0-A721-D3699FB1D7B5}"/>
    <dgm:cxn modelId="{34A444C9-3A81-41FF-BF6B-5AD818CD42B7}" type="presOf" srcId="{6FF51B09-4038-45D5-BA11-7CA61EAB7500}" destId="{177338CC-FEDF-483F-9AA2-80671D8087A0}" srcOrd="0" destOrd="0" presId="urn:microsoft.com/office/officeart/2005/8/layout/hList3"/>
    <dgm:cxn modelId="{5B40274C-0853-4EA8-A937-3354EEDCE1EF}" type="presParOf" srcId="{86A31D61-510B-456A-89BE-A78927658429}" destId="{9B5785DD-22AB-4413-B32B-5BDAD5CC9352}" srcOrd="0" destOrd="0" presId="urn:microsoft.com/office/officeart/2005/8/layout/hList3"/>
    <dgm:cxn modelId="{0B37866D-AB9A-448A-BB06-F712B23D5C45}" type="presParOf" srcId="{86A31D61-510B-456A-89BE-A78927658429}" destId="{F8A64915-F504-4CB2-BC30-8F6FB54F1118}" srcOrd="1" destOrd="0" presId="urn:microsoft.com/office/officeart/2005/8/layout/hList3"/>
    <dgm:cxn modelId="{063A88D8-5C55-46AA-AE3F-32188E10133C}" type="presParOf" srcId="{F8A64915-F504-4CB2-BC30-8F6FB54F1118}" destId="{6042FD79-6055-4999-AB5A-A7241A161E9B}" srcOrd="0" destOrd="0" presId="urn:microsoft.com/office/officeart/2005/8/layout/hList3"/>
    <dgm:cxn modelId="{CC9F0BF7-9CA8-4AD7-91D3-5FAC2AD10FE6}" type="presParOf" srcId="{F8A64915-F504-4CB2-BC30-8F6FB54F1118}" destId="{177338CC-FEDF-483F-9AA2-80671D8087A0}" srcOrd="1" destOrd="0" presId="urn:microsoft.com/office/officeart/2005/8/layout/hList3"/>
    <dgm:cxn modelId="{291D9796-CE96-406D-8E7A-36A040AB039C}" type="presParOf" srcId="{86A31D61-510B-456A-89BE-A78927658429}" destId="{550759CC-74CB-49BD-B859-D29DEE0F18A7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EABE657-2B19-4D57-ABB5-CF243A5555C9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171FCAF-CDEA-4739-8135-9DBA268DEF1A}">
      <dgm:prSet phldrT="[Текст]" custT="1"/>
      <dgm:spPr>
        <a:solidFill>
          <a:schemeClr val="tx2">
            <a:lumMod val="25000"/>
            <a:lumOff val="75000"/>
          </a:schemeClr>
        </a:solidFill>
        <a:ln>
          <a:noFill/>
        </a:ln>
      </dgm:spPr>
      <dgm:t>
        <a:bodyPr/>
        <a:lstStyle/>
        <a:p>
          <a:r>
            <a:rPr lang="ru-RU" sz="1200" dirty="0">
              <a:solidFill>
                <a:srgbClr val="0070C0"/>
              </a:solidFill>
            </a:rPr>
            <a:t>Проведены летний и зимний фестивали Всероссийского физкультурно-спортивного комплекса «ГТО» среди участников </a:t>
          </a:r>
          <a:r>
            <a:rPr lang="en-US" sz="1200" dirty="0">
              <a:solidFill>
                <a:srgbClr val="0070C0"/>
              </a:solidFill>
            </a:rPr>
            <a:t>VI-XI</a:t>
          </a:r>
          <a:r>
            <a:rPr lang="ru-RU" sz="1200" dirty="0">
              <a:solidFill>
                <a:srgbClr val="0070C0"/>
              </a:solidFill>
            </a:rPr>
            <a:t> ступеней</a:t>
          </a:r>
        </a:p>
      </dgm:t>
    </dgm:pt>
    <dgm:pt modelId="{EB873B8F-4130-4C0D-9D6A-2DDE741478B4}" type="parTrans" cxnId="{9F355322-A547-40D1-A361-460043998031}">
      <dgm:prSet/>
      <dgm:spPr/>
      <dgm:t>
        <a:bodyPr/>
        <a:lstStyle/>
        <a:p>
          <a:endParaRPr lang="ru-RU"/>
        </a:p>
      </dgm:t>
    </dgm:pt>
    <dgm:pt modelId="{9D6CEC52-BE17-473F-A671-60BA7B6DBAB3}" type="sibTrans" cxnId="{9F355322-A547-40D1-A361-460043998031}">
      <dgm:prSet/>
      <dgm:spPr/>
      <dgm:t>
        <a:bodyPr/>
        <a:lstStyle/>
        <a:p>
          <a:endParaRPr lang="ru-RU"/>
        </a:p>
      </dgm:t>
    </dgm:pt>
    <dgm:pt modelId="{32A3B9D4-47A6-40AD-90EE-E2EA93C3603E}">
      <dgm:prSet phldrT="[Текст]" custT="1"/>
      <dgm:spPr>
        <a:noFill/>
        <a:ln>
          <a:solidFill>
            <a:schemeClr val="tx2">
              <a:lumMod val="50000"/>
              <a:lumOff val="50000"/>
            </a:schemeClr>
          </a:solidFill>
        </a:ln>
      </dgm:spPr>
      <dgm:t>
        <a:bodyPr/>
        <a:lstStyle/>
        <a:p>
          <a:r>
            <a:rPr lang="ru-RU" sz="1200" b="1" dirty="0">
              <a:solidFill>
                <a:schemeClr val="accent3">
                  <a:lumMod val="50000"/>
                </a:schemeClr>
              </a:solidFill>
            </a:rPr>
            <a:t>В районе проведено 532 физкультурных и спортивно-массовых мероприятий, в которых приняло участие 28 600 человек</a:t>
          </a:r>
        </a:p>
      </dgm:t>
    </dgm:pt>
    <dgm:pt modelId="{A7926662-8702-40BA-A8DF-70B6857AA1E5}" type="parTrans" cxnId="{F0E36864-0387-4414-8A2A-E5D675BE998F}">
      <dgm:prSet/>
      <dgm:spPr/>
      <dgm:t>
        <a:bodyPr/>
        <a:lstStyle/>
        <a:p>
          <a:endParaRPr lang="ru-RU"/>
        </a:p>
      </dgm:t>
    </dgm:pt>
    <dgm:pt modelId="{A53920DB-962C-4CDC-BF55-1769BA96008C}" type="sibTrans" cxnId="{F0E36864-0387-4414-8A2A-E5D675BE998F}">
      <dgm:prSet/>
      <dgm:spPr/>
      <dgm:t>
        <a:bodyPr/>
        <a:lstStyle/>
        <a:p>
          <a:endParaRPr lang="ru-RU"/>
        </a:p>
      </dgm:t>
    </dgm:pt>
    <dgm:pt modelId="{2607A27E-4BC1-43B3-817E-F7622FF3D4B6}" type="pres">
      <dgm:prSet presAssocID="{9EABE657-2B19-4D57-ABB5-CF243A5555C9}" presName="Name0" presStyleCnt="0">
        <dgm:presLayoutVars>
          <dgm:dir/>
          <dgm:animLvl val="lvl"/>
          <dgm:resizeHandles val="exact"/>
        </dgm:presLayoutVars>
      </dgm:prSet>
      <dgm:spPr/>
    </dgm:pt>
    <dgm:pt modelId="{88FD23A3-ACC7-4D3C-9B82-6A9CFD1358E0}" type="pres">
      <dgm:prSet presAssocID="{0171FCAF-CDEA-4739-8135-9DBA268DEF1A}" presName="linNode" presStyleCnt="0"/>
      <dgm:spPr/>
    </dgm:pt>
    <dgm:pt modelId="{A2B3C51B-82CD-4CC4-8DC8-B52054156CB3}" type="pres">
      <dgm:prSet presAssocID="{0171FCAF-CDEA-4739-8135-9DBA268DEF1A}" presName="parentText" presStyleLbl="node1" presStyleIdx="0" presStyleCnt="1" custScaleX="99642" custLinFactNeighborX="-9034" custLinFactNeighborY="4170">
        <dgm:presLayoutVars>
          <dgm:chMax val="1"/>
          <dgm:bulletEnabled val="1"/>
        </dgm:presLayoutVars>
      </dgm:prSet>
      <dgm:spPr/>
    </dgm:pt>
    <dgm:pt modelId="{D8F3E649-562C-4CE6-B2FA-BF4F2B5EA804}" type="pres">
      <dgm:prSet presAssocID="{0171FCAF-CDEA-4739-8135-9DBA268DEF1A}" presName="descendantText" presStyleLbl="alignAccFollowNode1" presStyleIdx="0" presStyleCnt="1">
        <dgm:presLayoutVars>
          <dgm:bulletEnabled val="1"/>
        </dgm:presLayoutVars>
      </dgm:prSet>
      <dgm:spPr/>
    </dgm:pt>
  </dgm:ptLst>
  <dgm:cxnLst>
    <dgm:cxn modelId="{9F355322-A547-40D1-A361-460043998031}" srcId="{9EABE657-2B19-4D57-ABB5-CF243A5555C9}" destId="{0171FCAF-CDEA-4739-8135-9DBA268DEF1A}" srcOrd="0" destOrd="0" parTransId="{EB873B8F-4130-4C0D-9D6A-2DDE741478B4}" sibTransId="{9D6CEC52-BE17-473F-A671-60BA7B6DBAB3}"/>
    <dgm:cxn modelId="{F0E36864-0387-4414-8A2A-E5D675BE998F}" srcId="{0171FCAF-CDEA-4739-8135-9DBA268DEF1A}" destId="{32A3B9D4-47A6-40AD-90EE-E2EA93C3603E}" srcOrd="0" destOrd="0" parTransId="{A7926662-8702-40BA-A8DF-70B6857AA1E5}" sibTransId="{A53920DB-962C-4CDC-BF55-1769BA96008C}"/>
    <dgm:cxn modelId="{C1413C8C-DE9A-4EC8-A984-72962D3F3B1D}" type="presOf" srcId="{32A3B9D4-47A6-40AD-90EE-E2EA93C3603E}" destId="{D8F3E649-562C-4CE6-B2FA-BF4F2B5EA804}" srcOrd="0" destOrd="0" presId="urn:microsoft.com/office/officeart/2005/8/layout/vList5"/>
    <dgm:cxn modelId="{12925D9D-8A70-46B8-B61E-E266A755993C}" type="presOf" srcId="{9EABE657-2B19-4D57-ABB5-CF243A5555C9}" destId="{2607A27E-4BC1-43B3-817E-F7622FF3D4B6}" srcOrd="0" destOrd="0" presId="urn:microsoft.com/office/officeart/2005/8/layout/vList5"/>
    <dgm:cxn modelId="{5F0A82CF-51DC-476A-A943-E42CB8BB4558}" type="presOf" srcId="{0171FCAF-CDEA-4739-8135-9DBA268DEF1A}" destId="{A2B3C51B-82CD-4CC4-8DC8-B52054156CB3}" srcOrd="0" destOrd="0" presId="urn:microsoft.com/office/officeart/2005/8/layout/vList5"/>
    <dgm:cxn modelId="{4BB5855E-0938-4A40-ADDA-6D089D2F3948}" type="presParOf" srcId="{2607A27E-4BC1-43B3-817E-F7622FF3D4B6}" destId="{88FD23A3-ACC7-4D3C-9B82-6A9CFD1358E0}" srcOrd="0" destOrd="0" presId="urn:microsoft.com/office/officeart/2005/8/layout/vList5"/>
    <dgm:cxn modelId="{73920223-A82E-4720-8E57-7F21D51D4805}" type="presParOf" srcId="{88FD23A3-ACC7-4D3C-9B82-6A9CFD1358E0}" destId="{A2B3C51B-82CD-4CC4-8DC8-B52054156CB3}" srcOrd="0" destOrd="0" presId="urn:microsoft.com/office/officeart/2005/8/layout/vList5"/>
    <dgm:cxn modelId="{EE62D61F-11BD-4953-8E2E-71CA5A0823CC}" type="presParOf" srcId="{88FD23A3-ACC7-4D3C-9B82-6A9CFD1358E0}" destId="{D8F3E649-562C-4CE6-B2FA-BF4F2B5EA804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5B04F6-0885-48D9-A05F-9C6E6AECB3BB}">
      <dsp:nvSpPr>
        <dsp:cNvPr id="0" name=""/>
        <dsp:cNvSpPr/>
      </dsp:nvSpPr>
      <dsp:spPr>
        <a:xfrm rot="5400000">
          <a:off x="4957644" y="-2616744"/>
          <a:ext cx="921547" cy="6155551"/>
        </a:xfrm>
        <a:prstGeom prst="round2Same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just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200" b="1" kern="1200" dirty="0">
              <a:solidFill>
                <a:srgbClr val="164180"/>
              </a:solidFill>
              <a:latin typeface="Calibri" pitchFamily="34" charset="0"/>
              <a:cs typeface="Calibri" pitchFamily="34" charset="0"/>
            </a:rPr>
            <a:t>предоставление 16 квартир детям-сиротам и детям, оставшимся без попечения родителей, лицам из их числа по договорам найма специализированных жилых помещений</a:t>
          </a:r>
        </a:p>
      </dsp:txBody>
      <dsp:txXfrm rot="-5400000">
        <a:off x="2340642" y="45244"/>
        <a:ext cx="6110565" cy="831575"/>
      </dsp:txXfrm>
    </dsp:sp>
    <dsp:sp modelId="{01D76D55-0BB9-4996-9B30-5C9EBEE3D382}">
      <dsp:nvSpPr>
        <dsp:cNvPr id="0" name=""/>
        <dsp:cNvSpPr/>
      </dsp:nvSpPr>
      <dsp:spPr>
        <a:xfrm>
          <a:off x="158" y="14300"/>
          <a:ext cx="2340484" cy="893461"/>
        </a:xfrm>
        <a:prstGeom prst="roundRect">
          <a:avLst/>
        </a:prstGeom>
        <a:gradFill rotWithShape="0">
          <a:gsLst>
            <a:gs pos="0">
              <a:schemeClr val="accent3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latin typeface="Calibri" pitchFamily="34" charset="0"/>
              <a:cs typeface="Calibri" pitchFamily="34" charset="0"/>
            </a:rPr>
            <a:t>СОЦИАЛЬНАЯ ПОЛИТИКА</a:t>
          </a:r>
        </a:p>
      </dsp:txBody>
      <dsp:txXfrm>
        <a:off x="43773" y="57915"/>
        <a:ext cx="2253254" cy="806231"/>
      </dsp:txXfrm>
    </dsp:sp>
    <dsp:sp modelId="{5DBCFB85-61A1-4CD3-876D-0EB14016DF07}">
      <dsp:nvSpPr>
        <dsp:cNvPr id="0" name=""/>
        <dsp:cNvSpPr/>
      </dsp:nvSpPr>
      <dsp:spPr>
        <a:xfrm rot="5400000">
          <a:off x="4890313" y="-1464783"/>
          <a:ext cx="1059527" cy="6152566"/>
        </a:xfrm>
        <a:prstGeom prst="round2Same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just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200" b="1" kern="1200" dirty="0">
              <a:solidFill>
                <a:srgbClr val="164180"/>
              </a:solidFill>
              <a:latin typeface="Calibri" pitchFamily="34" charset="0"/>
              <a:cs typeface="Calibri" pitchFamily="34" charset="0"/>
            </a:rPr>
            <a:t>строительно-монтажные работы по объекту «Блочно-модульная котельная муниципального казенного учреждения «Хозяйственно-эксплуатационное подразделение» муниципального образования Выселковский район в станице Выселки»</a:t>
          </a:r>
        </a:p>
        <a:p>
          <a:pPr marL="114300" lvl="1" indent="-114300" algn="just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200" b="1" kern="1200" dirty="0">
              <a:solidFill>
                <a:srgbClr val="164180"/>
              </a:solidFill>
              <a:latin typeface="Calibri" pitchFamily="34" charset="0"/>
              <a:cs typeface="Calibri" pitchFamily="34" charset="0"/>
            </a:rPr>
            <a:t>приобретение двух квартир в муниципальную собственность </a:t>
          </a:r>
        </a:p>
      </dsp:txBody>
      <dsp:txXfrm rot="-5400000">
        <a:off x="2343794" y="1133458"/>
        <a:ext cx="6100844" cy="956083"/>
      </dsp:txXfrm>
    </dsp:sp>
    <dsp:sp modelId="{7FB4B6CB-52A6-479D-878F-2DE951BDE574}">
      <dsp:nvSpPr>
        <dsp:cNvPr id="0" name=""/>
        <dsp:cNvSpPr/>
      </dsp:nvSpPr>
      <dsp:spPr>
        <a:xfrm>
          <a:off x="158" y="1021894"/>
          <a:ext cx="2342841" cy="1072682"/>
        </a:xfrm>
        <a:prstGeom prst="roundRect">
          <a:avLst/>
        </a:prstGeom>
        <a:gradFill rotWithShape="0">
          <a:gsLst>
            <a:gs pos="0">
              <a:schemeClr val="accent3">
                <a:shade val="80000"/>
                <a:hueOff val="-104726"/>
                <a:satOff val="496"/>
                <a:lumOff val="6771"/>
                <a:alphaOff val="0"/>
                <a:shade val="51000"/>
                <a:satMod val="130000"/>
              </a:schemeClr>
            </a:gs>
            <a:gs pos="80000">
              <a:schemeClr val="accent3">
                <a:shade val="80000"/>
                <a:hueOff val="-104726"/>
                <a:satOff val="496"/>
                <a:lumOff val="6771"/>
                <a:alphaOff val="0"/>
                <a:shade val="93000"/>
                <a:satMod val="130000"/>
              </a:schemeClr>
            </a:gs>
            <a:gs pos="100000">
              <a:schemeClr val="accent3">
                <a:shade val="80000"/>
                <a:hueOff val="-104726"/>
                <a:satOff val="496"/>
                <a:lumOff val="6771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latin typeface="Calibri" pitchFamily="34" charset="0"/>
              <a:cs typeface="Calibri" pitchFamily="34" charset="0"/>
            </a:rPr>
            <a:t>ЖИЛИЩНО- КОММУНАЛЬНОЕ ХОЗЯЙСТВО</a:t>
          </a:r>
        </a:p>
      </dsp:txBody>
      <dsp:txXfrm>
        <a:off x="52522" y="1074258"/>
        <a:ext cx="2238113" cy="967954"/>
      </dsp:txXfrm>
    </dsp:sp>
    <dsp:sp modelId="{1B42E4D9-B32F-45F0-BD49-549F70600AC6}">
      <dsp:nvSpPr>
        <dsp:cNvPr id="0" name=""/>
        <dsp:cNvSpPr/>
      </dsp:nvSpPr>
      <dsp:spPr>
        <a:xfrm rot="5400000">
          <a:off x="5067741" y="-475224"/>
          <a:ext cx="699876" cy="6154075"/>
        </a:xfrm>
        <a:prstGeom prst="round2Same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just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200" b="1" kern="1200" dirty="0">
              <a:solidFill>
                <a:srgbClr val="164180"/>
              </a:solidFill>
              <a:latin typeface="Calibri" pitchFamily="34" charset="0"/>
              <a:cs typeface="Calibri" pitchFamily="34" charset="0"/>
            </a:rPr>
            <a:t>строительство малобюджетного спортивного комплекса в станице Крупской Выселковского района</a:t>
          </a:r>
        </a:p>
      </dsp:txBody>
      <dsp:txXfrm rot="-5400000">
        <a:off x="2340642" y="2286040"/>
        <a:ext cx="6119910" cy="631546"/>
      </dsp:txXfrm>
    </dsp:sp>
    <dsp:sp modelId="{679B718C-A312-4609-968B-C2A0FF45D5DB}">
      <dsp:nvSpPr>
        <dsp:cNvPr id="0" name=""/>
        <dsp:cNvSpPr/>
      </dsp:nvSpPr>
      <dsp:spPr>
        <a:xfrm>
          <a:off x="158" y="2194667"/>
          <a:ext cx="2340484" cy="814290"/>
        </a:xfrm>
        <a:prstGeom prst="roundRect">
          <a:avLst/>
        </a:prstGeom>
        <a:gradFill rotWithShape="0">
          <a:gsLst>
            <a:gs pos="0">
              <a:schemeClr val="accent3">
                <a:shade val="80000"/>
                <a:hueOff val="-209452"/>
                <a:satOff val="992"/>
                <a:lumOff val="13542"/>
                <a:alphaOff val="0"/>
                <a:shade val="51000"/>
                <a:satMod val="130000"/>
              </a:schemeClr>
            </a:gs>
            <a:gs pos="80000">
              <a:schemeClr val="accent3">
                <a:shade val="80000"/>
                <a:hueOff val="-209452"/>
                <a:satOff val="992"/>
                <a:lumOff val="13542"/>
                <a:alphaOff val="0"/>
                <a:shade val="93000"/>
                <a:satMod val="130000"/>
              </a:schemeClr>
            </a:gs>
            <a:gs pos="100000">
              <a:schemeClr val="accent3">
                <a:shade val="80000"/>
                <a:hueOff val="-209452"/>
                <a:satOff val="992"/>
                <a:lumOff val="13542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latin typeface="Calibri" pitchFamily="34" charset="0"/>
              <a:cs typeface="Calibri" pitchFamily="34" charset="0"/>
            </a:rPr>
            <a:t>ФИЗИЧЕСКАЯ КУЛЬТУРА И СПОРТ</a:t>
          </a:r>
        </a:p>
      </dsp:txBody>
      <dsp:txXfrm>
        <a:off x="39908" y="2234417"/>
        <a:ext cx="2260984" cy="734790"/>
      </dsp:txXfrm>
    </dsp:sp>
    <dsp:sp modelId="{53FE3FA2-B838-4164-93B5-E9CDC1EC7E2E}">
      <dsp:nvSpPr>
        <dsp:cNvPr id="0" name=""/>
        <dsp:cNvSpPr/>
      </dsp:nvSpPr>
      <dsp:spPr>
        <a:xfrm rot="5400000">
          <a:off x="4935412" y="659732"/>
          <a:ext cx="967796" cy="6154075"/>
        </a:xfrm>
        <a:prstGeom prst="round2Same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just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200" b="1" kern="1200" dirty="0">
              <a:solidFill>
                <a:srgbClr val="164180"/>
              </a:solidFill>
              <a:latin typeface="Calibri" pitchFamily="34" charset="0"/>
              <a:cs typeface="Calibri" pitchFamily="34" charset="0"/>
            </a:rPr>
            <a:t>строительство </a:t>
          </a:r>
          <a:r>
            <a:rPr lang="ru-RU" sz="1200" b="1" kern="1200" dirty="0" err="1">
              <a:solidFill>
                <a:srgbClr val="164180"/>
              </a:solidFill>
              <a:latin typeface="Calibri" pitchFamily="34" charset="0"/>
              <a:cs typeface="Calibri" pitchFamily="34" charset="0"/>
            </a:rPr>
            <a:t>блочно</a:t>
          </a:r>
          <a:r>
            <a:rPr lang="ru-RU" sz="1200" b="1" kern="1200" dirty="0">
              <a:solidFill>
                <a:srgbClr val="164180"/>
              </a:solidFill>
              <a:latin typeface="Calibri" pitchFamily="34" charset="0"/>
              <a:cs typeface="Calibri" pitchFamily="34" charset="0"/>
            </a:rPr>
            <a:t>-модульной котельной муниципального бюджетного образовательного учреждения (средняя школа № 13 в поселке Гражданский </a:t>
          </a:r>
          <a:r>
            <a:rPr lang="ru-RU" sz="1200" b="1" kern="1200" dirty="0" err="1">
              <a:solidFill>
                <a:srgbClr val="164180"/>
              </a:solidFill>
              <a:latin typeface="Calibri" pitchFamily="34" charset="0"/>
              <a:cs typeface="Calibri" pitchFamily="34" charset="0"/>
            </a:rPr>
            <a:t>Выселковского</a:t>
          </a:r>
          <a:r>
            <a:rPr lang="ru-RU" sz="1200" b="1" kern="1200" dirty="0">
              <a:solidFill>
                <a:srgbClr val="164180"/>
              </a:solidFill>
              <a:latin typeface="Calibri" pitchFamily="34" charset="0"/>
              <a:cs typeface="Calibri" pitchFamily="34" charset="0"/>
            </a:rPr>
            <a:t> района)</a:t>
          </a:r>
          <a:endParaRPr lang="ru-RU" sz="1200" b="1" kern="1200" dirty="0">
            <a:latin typeface="Calibri" pitchFamily="34" charset="0"/>
            <a:cs typeface="Calibri" pitchFamily="34" charset="0"/>
          </a:endParaRPr>
        </a:p>
      </dsp:txBody>
      <dsp:txXfrm rot="-5400000">
        <a:off x="2342273" y="3300115"/>
        <a:ext cx="6106831" cy="873308"/>
      </dsp:txXfrm>
    </dsp:sp>
    <dsp:sp modelId="{32478469-9457-48BC-8743-2C0CE31B4EC2}">
      <dsp:nvSpPr>
        <dsp:cNvPr id="0" name=""/>
        <dsp:cNvSpPr/>
      </dsp:nvSpPr>
      <dsp:spPr>
        <a:xfrm>
          <a:off x="158" y="3109048"/>
          <a:ext cx="2340484" cy="1330934"/>
        </a:xfrm>
        <a:prstGeom prst="roundRect">
          <a:avLst/>
        </a:prstGeom>
        <a:gradFill rotWithShape="0">
          <a:gsLst>
            <a:gs pos="0">
              <a:schemeClr val="accent3">
                <a:shade val="80000"/>
                <a:hueOff val="-314179"/>
                <a:satOff val="1488"/>
                <a:lumOff val="20313"/>
                <a:alphaOff val="0"/>
                <a:shade val="51000"/>
                <a:satMod val="130000"/>
              </a:schemeClr>
            </a:gs>
            <a:gs pos="80000">
              <a:schemeClr val="accent3">
                <a:shade val="80000"/>
                <a:hueOff val="-314179"/>
                <a:satOff val="1488"/>
                <a:lumOff val="20313"/>
                <a:alphaOff val="0"/>
                <a:shade val="93000"/>
                <a:satMod val="130000"/>
              </a:schemeClr>
            </a:gs>
            <a:gs pos="100000">
              <a:schemeClr val="accent3">
                <a:shade val="80000"/>
                <a:hueOff val="-314179"/>
                <a:satOff val="1488"/>
                <a:lumOff val="2031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latin typeface="Calibri" pitchFamily="34" charset="0"/>
              <a:cs typeface="Calibri" pitchFamily="34" charset="0"/>
            </a:rPr>
            <a:t>ОБРАЗОВАНИЕ</a:t>
          </a:r>
        </a:p>
      </dsp:txBody>
      <dsp:txXfrm>
        <a:off x="65129" y="3174019"/>
        <a:ext cx="2210542" cy="1200992"/>
      </dsp:txXfrm>
    </dsp:sp>
    <dsp:sp modelId="{50AB868A-C74B-4EB1-86FF-133CCD05E1E3}">
      <dsp:nvSpPr>
        <dsp:cNvPr id="0" name=""/>
        <dsp:cNvSpPr/>
      </dsp:nvSpPr>
      <dsp:spPr>
        <a:xfrm rot="5400000">
          <a:off x="4879666" y="1999207"/>
          <a:ext cx="1075669" cy="6157400"/>
        </a:xfrm>
        <a:prstGeom prst="round2Same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just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200" b="1" kern="1200" dirty="0">
              <a:solidFill>
                <a:srgbClr val="164180"/>
              </a:solidFill>
              <a:latin typeface="Calibri" pitchFamily="34" charset="0"/>
              <a:cs typeface="Calibri" pitchFamily="34" charset="0"/>
            </a:rPr>
            <a:t>установка модульного здания «Фельдшерско-акушерский пункт в хуторе Память Ленина»</a:t>
          </a:r>
        </a:p>
        <a:p>
          <a:pPr marL="114300" lvl="1" indent="-114300" algn="just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200" b="1" kern="1200" dirty="0">
              <a:solidFill>
                <a:srgbClr val="164180"/>
              </a:solidFill>
              <a:latin typeface="Calibri" pitchFamily="34" charset="0"/>
              <a:cs typeface="Calibri" pitchFamily="34" charset="0"/>
            </a:rPr>
            <a:t>приобретение медицинского оборудования для фельдшерско-акушерского пункта</a:t>
          </a:r>
        </a:p>
      </dsp:txBody>
      <dsp:txXfrm rot="-5400000">
        <a:off x="2338801" y="4592582"/>
        <a:ext cx="6104890" cy="970649"/>
      </dsp:txXfrm>
    </dsp:sp>
    <dsp:sp modelId="{37AA0FE7-4F86-43AD-B385-93F4CB69333D}">
      <dsp:nvSpPr>
        <dsp:cNvPr id="0" name=""/>
        <dsp:cNvSpPr/>
      </dsp:nvSpPr>
      <dsp:spPr>
        <a:xfrm>
          <a:off x="158" y="4707455"/>
          <a:ext cx="2338643" cy="740905"/>
        </a:xfrm>
        <a:prstGeom prst="roundRect">
          <a:avLst/>
        </a:prstGeom>
        <a:gradFill rotWithShape="0">
          <a:gsLst>
            <a:gs pos="0">
              <a:schemeClr val="accent3">
                <a:shade val="80000"/>
                <a:hueOff val="-418905"/>
                <a:satOff val="1984"/>
                <a:lumOff val="27084"/>
                <a:alphaOff val="0"/>
                <a:shade val="51000"/>
                <a:satMod val="130000"/>
              </a:schemeClr>
            </a:gs>
            <a:gs pos="80000">
              <a:schemeClr val="accent3">
                <a:shade val="80000"/>
                <a:hueOff val="-418905"/>
                <a:satOff val="1984"/>
                <a:lumOff val="27084"/>
                <a:alphaOff val="0"/>
                <a:shade val="93000"/>
                <a:satMod val="130000"/>
              </a:schemeClr>
            </a:gs>
            <a:gs pos="100000">
              <a:schemeClr val="accent3">
                <a:shade val="80000"/>
                <a:hueOff val="-418905"/>
                <a:satOff val="1984"/>
                <a:lumOff val="2708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b="1" kern="1200" dirty="0">
              <a:latin typeface="Calibri" pitchFamily="34" charset="0"/>
              <a:cs typeface="Calibri" pitchFamily="34" charset="0"/>
            </a:rPr>
            <a:t>ЗДРАВООХРАНЕНИЕ</a:t>
          </a:r>
        </a:p>
      </dsp:txBody>
      <dsp:txXfrm>
        <a:off x="36326" y="4743623"/>
        <a:ext cx="2266307" cy="66856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B5785DD-22AB-4413-B32B-5BDAD5CC9352}">
      <dsp:nvSpPr>
        <dsp:cNvPr id="0" name=""/>
        <dsp:cNvSpPr/>
      </dsp:nvSpPr>
      <dsp:spPr>
        <a:xfrm>
          <a:off x="0" y="16487"/>
          <a:ext cx="8345471" cy="471816"/>
        </a:xfrm>
        <a:prstGeom prst="rect">
          <a:avLst/>
        </a:prstGeom>
        <a:solidFill>
          <a:schemeClr val="tx2">
            <a:lumMod val="25000"/>
            <a:lumOff val="75000"/>
          </a:schemeClr>
        </a:solidFill>
        <a:ln>
          <a:noFill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i="1" kern="1200" dirty="0">
              <a:solidFill>
                <a:srgbClr val="0070C0"/>
              </a:solidFill>
            </a:rPr>
            <a:t>В 2022 году численность систематически занимающихся физической культурой и спортом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i="1" kern="1200" dirty="0">
              <a:solidFill>
                <a:srgbClr val="0070C0"/>
              </a:solidFill>
            </a:rPr>
            <a:t> более 30 000 человек</a:t>
          </a:r>
        </a:p>
      </dsp:txBody>
      <dsp:txXfrm>
        <a:off x="0" y="16487"/>
        <a:ext cx="8345471" cy="471816"/>
      </dsp:txXfrm>
    </dsp:sp>
    <dsp:sp modelId="{6042FD79-6055-4999-AB5A-A7241A161E9B}">
      <dsp:nvSpPr>
        <dsp:cNvPr id="0" name=""/>
        <dsp:cNvSpPr/>
      </dsp:nvSpPr>
      <dsp:spPr>
        <a:xfrm>
          <a:off x="1425" y="440698"/>
          <a:ext cx="4294983" cy="825456"/>
        </a:xfrm>
        <a:prstGeom prst="rect">
          <a:avLst/>
        </a:prstGeom>
        <a:noFill/>
        <a:ln w="25400" cap="flat" cmpd="sng" algn="ctr">
          <a:solidFill>
            <a:schemeClr val="tx2">
              <a:lumMod val="50000"/>
              <a:lumOff val="50000"/>
            </a:schemeClr>
          </a:solidFill>
          <a:prstDash val="solid"/>
          <a:miter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100" kern="1200" dirty="0">
            <a:solidFill>
              <a:schemeClr val="accent3">
                <a:lumMod val="50000"/>
              </a:schemeClr>
            </a:solidFill>
          </a:endParaRP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kern="1200" dirty="0">
              <a:solidFill>
                <a:schemeClr val="accent3">
                  <a:lumMod val="50000"/>
                </a:schemeClr>
              </a:solidFill>
            </a:rPr>
            <a:t>В детских спортивных школах Выселковского района культивируются 24 вида спорта 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100" kern="1200" dirty="0">
            <a:solidFill>
              <a:schemeClr val="accent3">
                <a:lumMod val="50000"/>
              </a:schemeClr>
            </a:solidFill>
          </a:endParaRPr>
        </a:p>
      </dsp:txBody>
      <dsp:txXfrm>
        <a:off x="1425" y="440698"/>
        <a:ext cx="4294983" cy="825456"/>
      </dsp:txXfrm>
    </dsp:sp>
    <dsp:sp modelId="{177338CC-FEDF-483F-9AA2-80671D8087A0}">
      <dsp:nvSpPr>
        <dsp:cNvPr id="0" name=""/>
        <dsp:cNvSpPr/>
      </dsp:nvSpPr>
      <dsp:spPr>
        <a:xfrm>
          <a:off x="4270639" y="459434"/>
          <a:ext cx="4047635" cy="1003525"/>
        </a:xfrm>
        <a:prstGeom prst="rect">
          <a:avLst/>
        </a:prstGeom>
        <a:noFill/>
        <a:ln w="25400" cap="flat" cmpd="sng" algn="ctr">
          <a:solidFill>
            <a:schemeClr val="tx2">
              <a:lumMod val="50000"/>
              <a:lumOff val="50000"/>
            </a:schemeClr>
          </a:solidFill>
          <a:prstDash val="solid"/>
          <a:miter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kern="1200" dirty="0">
              <a:solidFill>
                <a:schemeClr val="accent3">
                  <a:lumMod val="50000"/>
                </a:schemeClr>
              </a:solidFill>
            </a:rPr>
            <a:t>Численность детей, занимающихся в учреждениях дополнительного образования спортивной направленности 2 489 человек </a:t>
          </a:r>
        </a:p>
      </dsp:txBody>
      <dsp:txXfrm>
        <a:off x="4270639" y="459434"/>
        <a:ext cx="4047635" cy="1003525"/>
      </dsp:txXfrm>
    </dsp:sp>
    <dsp:sp modelId="{550759CC-74CB-49BD-B859-D29DEE0F18A7}">
      <dsp:nvSpPr>
        <dsp:cNvPr id="0" name=""/>
        <dsp:cNvSpPr/>
      </dsp:nvSpPr>
      <dsp:spPr>
        <a:xfrm flipV="1">
          <a:off x="0" y="1263986"/>
          <a:ext cx="8345471" cy="215278"/>
        </a:xfrm>
        <a:prstGeom prst="rect">
          <a:avLst/>
        </a:prstGeom>
        <a:solidFill>
          <a:schemeClr val="tx2">
            <a:lumMod val="25000"/>
            <a:lumOff val="75000"/>
          </a:schemeClr>
        </a:solidFill>
        <a:ln>
          <a:noFill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8F3E649-562C-4CE6-B2FA-BF4F2B5EA804}">
      <dsp:nvSpPr>
        <dsp:cNvPr id="0" name=""/>
        <dsp:cNvSpPr/>
      </dsp:nvSpPr>
      <dsp:spPr>
        <a:xfrm rot="5400000">
          <a:off x="4122417" y="-1577832"/>
          <a:ext cx="934492" cy="4323780"/>
        </a:xfrm>
        <a:prstGeom prst="round2SameRect">
          <a:avLst/>
        </a:prstGeom>
        <a:noFill/>
        <a:ln w="25400" cap="flat" cmpd="sng" algn="ctr">
          <a:solidFill>
            <a:schemeClr val="tx2">
              <a:lumMod val="50000"/>
              <a:lumOff val="50000"/>
            </a:schemeClr>
          </a:solidFill>
          <a:prstDash val="solid"/>
          <a:miter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200" b="1" kern="1200" dirty="0">
              <a:solidFill>
                <a:schemeClr val="accent3">
                  <a:lumMod val="50000"/>
                </a:schemeClr>
              </a:solidFill>
            </a:rPr>
            <a:t>В районе проведено 532 физкультурных и спортивно-массовых мероприятий, в которых приняло участие 28 600 человек</a:t>
          </a:r>
        </a:p>
      </dsp:txBody>
      <dsp:txXfrm rot="-5400000">
        <a:off x="2427773" y="162430"/>
        <a:ext cx="4278162" cy="843256"/>
      </dsp:txXfrm>
    </dsp:sp>
    <dsp:sp modelId="{A2B3C51B-82CD-4CC4-8DC8-B52054156CB3}">
      <dsp:nvSpPr>
        <dsp:cNvPr id="0" name=""/>
        <dsp:cNvSpPr/>
      </dsp:nvSpPr>
      <dsp:spPr>
        <a:xfrm>
          <a:off x="0" y="0"/>
          <a:ext cx="2423419" cy="1168115"/>
        </a:xfrm>
        <a:prstGeom prst="roundRect">
          <a:avLst/>
        </a:prstGeom>
        <a:solidFill>
          <a:schemeClr val="tx2">
            <a:lumMod val="25000"/>
            <a:lumOff val="75000"/>
          </a:schemeClr>
        </a:solidFill>
        <a:ln w="25400" cap="flat" cmpd="sng" algn="ctr">
          <a:noFill/>
          <a:prstDash val="solid"/>
          <a:miter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kern="1200" dirty="0">
              <a:solidFill>
                <a:srgbClr val="0070C0"/>
              </a:solidFill>
            </a:rPr>
            <a:t>Проведены летний и зимний фестивали Всероссийского физкультурно-спортивного комплекса «ГТО» среди участников </a:t>
          </a:r>
          <a:r>
            <a:rPr lang="en-US" sz="1200" kern="1200" dirty="0">
              <a:solidFill>
                <a:srgbClr val="0070C0"/>
              </a:solidFill>
            </a:rPr>
            <a:t>VI-XI</a:t>
          </a:r>
          <a:r>
            <a:rPr lang="ru-RU" sz="1200" kern="1200" dirty="0">
              <a:solidFill>
                <a:srgbClr val="0070C0"/>
              </a:solidFill>
            </a:rPr>
            <a:t> ступеней</a:t>
          </a:r>
        </a:p>
      </dsp:txBody>
      <dsp:txXfrm>
        <a:off x="57023" y="57023"/>
        <a:ext cx="2309373" cy="105406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0.02707</cdr:y>
    </cdr:from>
    <cdr:to>
      <cdr:x>0.14354</cdr:x>
      <cdr:y>0.08028</cdr:y>
    </cdr:to>
    <cdr:sp macro="" textlink="">
      <cdr:nvSpPr>
        <cdr:cNvPr id="296" name="TextBox 1"/>
        <cdr:cNvSpPr/>
      </cdr:nvSpPr>
      <cdr:spPr>
        <a:xfrm xmlns:a="http://schemas.openxmlformats.org/drawingml/2006/main">
          <a:off x="0" y="155880"/>
          <a:ext cx="1218960" cy="30636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0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/>
      </cdr:style>
      <cdr:txBody>
        <a:bodyPr xmlns:a="http://schemas.openxmlformats.org/drawingml/2006/main" lIns="90000" tIns="45000" rIns="90000" bIns="45000" anchor="t">
          <a:noAutofit/>
        </a:bodyPr>
        <a:lstStyle xmlns:a="http://schemas.openxmlformats.org/drawingml/2006/main"/>
        <a:p xmlns:a="http://schemas.openxmlformats.org/drawingml/2006/main">
          <a:pPr>
            <a:lnSpc>
              <a:spcPct val="100000"/>
            </a:lnSpc>
            <a:buNone/>
          </a:pPr>
          <a:r>
            <a:rPr lang="ru-RU" sz="1200" b="0" strike="noStrike" spc="-1">
              <a:solidFill>
                <a:srgbClr val="000000"/>
              </a:solidFill>
              <a:latin typeface="Calibri"/>
              <a:ea typeface="DejaVu Sans"/>
            </a:rPr>
            <a:t>м</a:t>
          </a:r>
          <a:r>
            <a:rPr lang="ru-RU" sz="1100" b="0" strike="noStrike" spc="-1">
              <a:solidFill>
                <a:srgbClr val="000000"/>
              </a:solidFill>
              <a:latin typeface="Calibri"/>
              <a:ea typeface="DejaVu Sans"/>
            </a:rPr>
            <a:t>лн. рублей</a:t>
          </a:r>
          <a:endParaRPr sz="1100" b="0" strike="noStrike" spc="-1">
            <a:latin typeface="Times New Roman"/>
          </a:endParaRPr>
        </a:p>
      </cdr:txBody>
    </cdr:sp>
  </cdr:relSizeAnchor>
  <cdr:relSizeAnchor xmlns:cdr="http://schemas.openxmlformats.org/drawingml/2006/chartDrawing">
    <cdr:from>
      <cdr:x>0.45061</cdr:x>
      <cdr:y>0.44786</cdr:y>
    </cdr:from>
    <cdr:to>
      <cdr:x>0.51747</cdr:x>
      <cdr:y>0.49212</cdr:y>
    </cdr:to>
    <cdr:sp macro="" textlink="">
      <cdr:nvSpPr>
        <cdr:cNvPr id="297" name="TextBox 3"/>
        <cdr:cNvSpPr/>
      </cdr:nvSpPr>
      <cdr:spPr>
        <a:xfrm xmlns:a="http://schemas.openxmlformats.org/drawingml/2006/main" rot="1192800">
          <a:off x="3826440" y="2578680"/>
          <a:ext cx="567720" cy="25488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0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/>
      </cdr:style>
      <cdr:txBody>
        <a:bodyPr xmlns:a="http://schemas.openxmlformats.org/drawingml/2006/main" lIns="90000" tIns="45000" rIns="90000" bIns="45000" anchor="t">
          <a:noAutofit/>
        </a:bodyPr>
        <a:lstStyle xmlns:a="http://schemas.openxmlformats.org/drawingml/2006/main"/>
        <a:p xmlns:a="http://schemas.openxmlformats.org/drawingml/2006/main">
          <a:pPr>
            <a:lnSpc>
              <a:spcPct val="100000"/>
            </a:lnSpc>
            <a:buNone/>
          </a:pPr>
          <a:r>
            <a:rPr lang="ru-RU" sz="1000" b="1" strike="noStrike" spc="-1">
              <a:solidFill>
                <a:srgbClr val="C00000"/>
              </a:solidFill>
              <a:latin typeface="Calibri"/>
              <a:ea typeface="DejaVu Sans"/>
            </a:rPr>
            <a:t>-6,2%</a:t>
          </a:r>
          <a:endParaRPr sz="1000" b="0" strike="noStrike" spc="-1">
            <a:latin typeface="Times New Roman"/>
          </a:endParaRPr>
        </a:p>
      </cdr:txBody>
    </cdr:sp>
  </cdr:relSizeAnchor>
  <cdr:relSizeAnchor xmlns:cdr="http://schemas.openxmlformats.org/drawingml/2006/chartDrawing">
    <cdr:from>
      <cdr:x>0.53921</cdr:x>
      <cdr:y>0.42422</cdr:y>
    </cdr:from>
    <cdr:to>
      <cdr:x>0.63001</cdr:x>
      <cdr:y>0.50631</cdr:y>
    </cdr:to>
    <cdr:sp macro="" textlink="">
      <cdr:nvSpPr>
        <cdr:cNvPr id="298" name="TextBox 4"/>
        <cdr:cNvSpPr/>
      </cdr:nvSpPr>
      <cdr:spPr>
        <a:xfrm xmlns:a="http://schemas.openxmlformats.org/drawingml/2006/main" rot="19200000">
          <a:off x="4579200" y="2442240"/>
          <a:ext cx="771120" cy="47268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0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/>
      </cdr:style>
      <cdr:txBody>
        <a:bodyPr xmlns:a="http://schemas.openxmlformats.org/drawingml/2006/main" lIns="90000" tIns="45000" rIns="90000" bIns="45000" anchor="t">
          <a:noAutofit/>
        </a:bodyPr>
        <a:lstStyle xmlns:a="http://schemas.openxmlformats.org/drawingml/2006/main"/>
        <a:p xmlns:a="http://schemas.openxmlformats.org/drawingml/2006/main">
          <a:pPr>
            <a:lnSpc>
              <a:spcPct val="100000"/>
            </a:lnSpc>
            <a:buNone/>
          </a:pPr>
          <a:r>
            <a:rPr lang="ru-RU" sz="1000" b="1" strike="noStrike" spc="-1">
              <a:solidFill>
                <a:srgbClr val="C00000"/>
              </a:solidFill>
              <a:latin typeface="Calibri"/>
              <a:ea typeface="DejaVu Sans"/>
            </a:rPr>
            <a:t>+12,8%</a:t>
          </a:r>
          <a:endParaRPr sz="1000" b="0" strike="noStrike" spc="-1">
            <a:latin typeface="Times New Roman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0.35332</cdr:x>
      <cdr:y>0.23017</cdr:y>
    </cdr:from>
    <cdr:to>
      <cdr:x>0.57364</cdr:x>
      <cdr:y>0.29411</cdr:y>
    </cdr:to>
    <cdr:sp macro="" textlink="">
      <cdr:nvSpPr>
        <cdr:cNvPr id="322" name="TextBox 1"/>
        <cdr:cNvSpPr/>
      </cdr:nvSpPr>
      <cdr:spPr>
        <a:xfrm xmlns:a="http://schemas.openxmlformats.org/drawingml/2006/main">
          <a:off x="1612440" y="1324440"/>
          <a:ext cx="1005480" cy="36792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0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/>
      </cdr:style>
    </cdr:sp>
  </cdr:relSizeAnchor>
  <cdr:relSizeAnchor xmlns:cdr="http://schemas.openxmlformats.org/drawingml/2006/chartDrawing">
    <cdr:from>
      <cdr:x>0</cdr:x>
      <cdr:y>0.10823</cdr:y>
    </cdr:from>
    <cdr:to>
      <cdr:x>0.17299</cdr:x>
      <cdr:y>0.15578</cdr:y>
    </cdr:to>
    <cdr:sp macro="" textlink="">
      <cdr:nvSpPr>
        <cdr:cNvPr id="323" name="TextBox 2"/>
        <cdr:cNvSpPr/>
      </cdr:nvSpPr>
      <cdr:spPr>
        <a:xfrm xmlns:a="http://schemas.openxmlformats.org/drawingml/2006/main">
          <a:off x="0" y="622800"/>
          <a:ext cx="789480" cy="27360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0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/>
      </cdr:style>
      <cdr:txBody>
        <a:bodyPr xmlns:a="http://schemas.openxmlformats.org/drawingml/2006/main" vertOverflow="clip" lIns="90000" tIns="45000" rIns="90000" bIns="45000" anchor="t">
          <a:noAutofit/>
        </a:bodyPr>
        <a:lstStyle xmlns:a="http://schemas.openxmlformats.org/drawingml/2006/main"/>
        <a:p xmlns:a="http://schemas.openxmlformats.org/drawingml/2006/main">
          <a:pPr>
            <a:lnSpc>
              <a:spcPct val="100000"/>
            </a:lnSpc>
            <a:buNone/>
          </a:pPr>
          <a:r>
            <a:rPr lang="ru-RU" sz="1000" b="0" strike="noStrike" spc="-1">
              <a:solidFill>
                <a:srgbClr val="000000"/>
              </a:solidFill>
              <a:latin typeface="Calibri"/>
              <a:ea typeface="DejaVu Sans"/>
            </a:rPr>
            <a:t>тыс.рублей</a:t>
          </a:r>
          <a:endParaRPr sz="1000" b="0" strike="noStrike" spc="-1">
            <a:latin typeface="Times New Roman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0.16823</cdr:x>
      <cdr:y>0.49311</cdr:y>
    </cdr:from>
    <cdr:to>
      <cdr:x>0.49308</cdr:x>
      <cdr:y>0.61339</cdr:y>
    </cdr:to>
    <cdr:sp macro="" textlink="">
      <cdr:nvSpPr>
        <cdr:cNvPr id="328" name="TextBox 1"/>
        <cdr:cNvSpPr/>
      </cdr:nvSpPr>
      <cdr:spPr>
        <a:xfrm xmlns:a="http://schemas.openxmlformats.org/drawingml/2006/main">
          <a:off x="792000" y="2872080"/>
          <a:ext cx="1529280" cy="70056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0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/>
      </cdr:style>
      <cdr:txBody>
        <a:bodyPr xmlns:a="http://schemas.openxmlformats.org/drawingml/2006/main" vertOverflow="clip" lIns="90000" tIns="45000" rIns="90000" bIns="45000" anchor="t">
          <a:noAutofit/>
        </a:bodyPr>
        <a:lstStyle xmlns:a="http://schemas.openxmlformats.org/drawingml/2006/main"/>
        <a:p xmlns:a="http://schemas.openxmlformats.org/drawingml/2006/main">
          <a:pPr algn="ctr">
            <a:lnSpc>
              <a:spcPct val="100000"/>
            </a:lnSpc>
            <a:buNone/>
          </a:pPr>
          <a:r>
            <a:rPr lang="ru-RU" sz="1400" b="1" strike="noStrike" spc="-1">
              <a:solidFill>
                <a:srgbClr val="000000"/>
              </a:solidFill>
              <a:latin typeface="Calibri"/>
              <a:ea typeface="DejaVu Sans"/>
            </a:rPr>
            <a:t>137 576,7</a:t>
          </a:r>
          <a:endParaRPr sz="1400" b="0" strike="noStrike" spc="-1">
            <a:latin typeface="Times New Roman"/>
          </a:endParaRPr>
        </a:p>
        <a:p xmlns:a="http://schemas.openxmlformats.org/drawingml/2006/main">
          <a:pPr algn="ctr">
            <a:lnSpc>
              <a:spcPct val="100000"/>
            </a:lnSpc>
            <a:buNone/>
          </a:pPr>
          <a:r>
            <a:rPr lang="ru-RU" sz="1400" b="1" strike="noStrike" spc="-1">
              <a:solidFill>
                <a:srgbClr val="000000"/>
              </a:solidFill>
              <a:latin typeface="Calibri"/>
              <a:ea typeface="DejaVu Sans"/>
            </a:rPr>
            <a:t> тыс. рублей</a:t>
          </a:r>
          <a:endParaRPr sz="1400" b="0" strike="noStrike" spc="-1">
            <a:latin typeface="Times New Roman"/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0.37181</cdr:x>
      <cdr:y>0.11065</cdr:y>
    </cdr:from>
    <cdr:to>
      <cdr:x>0.56161</cdr:x>
      <cdr:y>0.19265</cdr:y>
    </cdr:to>
    <cdr:sp macro="" textlink="">
      <cdr:nvSpPr>
        <cdr:cNvPr id="337" name="Поле 3"/>
        <cdr:cNvSpPr/>
      </cdr:nvSpPr>
      <cdr:spPr>
        <a:xfrm xmlns:a="http://schemas.openxmlformats.org/drawingml/2006/main">
          <a:off x="1751040" y="362880"/>
          <a:ext cx="893880" cy="268920"/>
        </a:xfrm>
        <a:prstGeom xmlns:a="http://schemas.openxmlformats.org/drawingml/2006/main" prst="rect">
          <a:avLst/>
        </a:prstGeom>
        <a:solidFill xmlns:a="http://schemas.openxmlformats.org/drawingml/2006/main">
          <a:schemeClr val="tx2">
            <a:lumMod val="25000"/>
            <a:lumOff val="75000"/>
          </a:schemeClr>
        </a:solidFill>
        <a:ln xmlns:a="http://schemas.openxmlformats.org/drawingml/2006/main" w="0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/>
      </cdr:style>
      <cdr:txBody>
        <a:bodyPr xmlns:a="http://schemas.openxmlformats.org/drawingml/2006/main" vertOverflow="clip" wrap="none" lIns="90000" tIns="45000" rIns="90000" bIns="45000" anchor="t">
          <a:noAutofit/>
        </a:bodyPr>
        <a:lstStyle xmlns:a="http://schemas.openxmlformats.org/drawingml/2006/main"/>
        <a:p xmlns:a="http://schemas.openxmlformats.org/drawingml/2006/main">
          <a:pPr algn="ctr">
            <a:lnSpc>
              <a:spcPct val="100000"/>
            </a:lnSpc>
            <a:buNone/>
          </a:pPr>
          <a:r>
            <a:rPr lang="ru-RU" sz="1100" b="1" strike="noStrike" spc="-1">
              <a:solidFill>
                <a:srgbClr val="000000"/>
              </a:solidFill>
              <a:latin typeface="Times New Roman"/>
              <a:ea typeface="DejaVu Sans"/>
            </a:rPr>
            <a:t>86,5%</a:t>
          </a:r>
          <a:endParaRPr sz="1100" b="0" strike="noStrike" spc="-1">
            <a:latin typeface="Times New Roman"/>
          </a:endParaRPr>
        </a:p>
      </cdr:txBody>
    </cdr:sp>
  </cdr:relSizeAnchor>
  <cdr:relSizeAnchor xmlns:cdr="http://schemas.openxmlformats.org/drawingml/2006/chartDrawing">
    <cdr:from>
      <cdr:x>0.37181</cdr:x>
      <cdr:y>0.39352</cdr:y>
    </cdr:from>
    <cdr:to>
      <cdr:x>0.56161</cdr:x>
      <cdr:y>0.47552</cdr:y>
    </cdr:to>
    <cdr:sp macro="" textlink="">
      <cdr:nvSpPr>
        <cdr:cNvPr id="338" name="Поле 3"/>
        <cdr:cNvSpPr/>
      </cdr:nvSpPr>
      <cdr:spPr>
        <a:xfrm xmlns:a="http://schemas.openxmlformats.org/drawingml/2006/main">
          <a:off x="1751040" y="1290600"/>
          <a:ext cx="893880" cy="268920"/>
        </a:xfrm>
        <a:prstGeom xmlns:a="http://schemas.openxmlformats.org/drawingml/2006/main" prst="rect">
          <a:avLst/>
        </a:prstGeom>
        <a:solidFill xmlns:a="http://schemas.openxmlformats.org/drawingml/2006/main">
          <a:schemeClr val="tx2">
            <a:lumMod val="25000"/>
            <a:lumOff val="75000"/>
          </a:schemeClr>
        </a:solidFill>
        <a:ln xmlns:a="http://schemas.openxmlformats.org/drawingml/2006/main" w="0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/>
      </cdr:style>
      <cdr:txBody>
        <a:bodyPr xmlns:a="http://schemas.openxmlformats.org/drawingml/2006/main" wrap="none" lIns="90000" tIns="45000" rIns="90000" bIns="45000" anchor="t">
          <a:noAutofit/>
        </a:bodyPr>
        <a:lstStyle xmlns:a="http://schemas.openxmlformats.org/drawingml/2006/main"/>
        <a:p xmlns:a="http://schemas.openxmlformats.org/drawingml/2006/main">
          <a:pPr algn="ctr">
            <a:lnSpc>
              <a:spcPct val="100000"/>
            </a:lnSpc>
            <a:buNone/>
            <a:tabLst>
              <a:tab pos="0" algn="l"/>
            </a:tabLst>
          </a:pPr>
          <a:r>
            <a:rPr lang="ru-RU" sz="1100" b="1" strike="noStrike" spc="-1">
              <a:solidFill>
                <a:srgbClr val="000000"/>
              </a:solidFill>
              <a:latin typeface="Calibri"/>
              <a:ea typeface="DejaVu Sans"/>
            </a:rPr>
            <a:t>88,7%</a:t>
          </a:r>
          <a:endParaRPr sz="1100" b="0" strike="noStrike" spc="-1">
            <a:latin typeface="Times New Roman"/>
          </a:endParaRPr>
        </a:p>
      </cdr:txBody>
    </cdr:sp>
  </cdr:relSizeAnchor>
  <cdr:relSizeAnchor xmlns:cdr="http://schemas.openxmlformats.org/drawingml/2006/chartDrawing">
    <cdr:from>
      <cdr:x>0.37181</cdr:x>
      <cdr:y>0.65697</cdr:y>
    </cdr:from>
    <cdr:to>
      <cdr:x>0.56161</cdr:x>
      <cdr:y>0.73897</cdr:y>
    </cdr:to>
    <cdr:sp macro="" textlink="">
      <cdr:nvSpPr>
        <cdr:cNvPr id="339" name="Поле 3"/>
        <cdr:cNvSpPr/>
      </cdr:nvSpPr>
      <cdr:spPr>
        <a:xfrm xmlns:a="http://schemas.openxmlformats.org/drawingml/2006/main">
          <a:off x="1751040" y="2154600"/>
          <a:ext cx="893880" cy="268920"/>
        </a:xfrm>
        <a:prstGeom xmlns:a="http://schemas.openxmlformats.org/drawingml/2006/main" prst="rect">
          <a:avLst/>
        </a:prstGeom>
        <a:solidFill xmlns:a="http://schemas.openxmlformats.org/drawingml/2006/main">
          <a:schemeClr val="tx2">
            <a:lumMod val="25000"/>
            <a:lumOff val="75000"/>
          </a:schemeClr>
        </a:solidFill>
        <a:ln xmlns:a="http://schemas.openxmlformats.org/drawingml/2006/main" w="0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/>
      </cdr:style>
      <cdr:txBody>
        <a:bodyPr xmlns:a="http://schemas.openxmlformats.org/drawingml/2006/main" wrap="none" lIns="90000" tIns="45000" rIns="90000" bIns="45000" anchor="t">
          <a:noAutofit/>
        </a:bodyPr>
        <a:lstStyle xmlns:a="http://schemas.openxmlformats.org/drawingml/2006/main"/>
        <a:p xmlns:a="http://schemas.openxmlformats.org/drawingml/2006/main">
          <a:pPr algn="ctr">
            <a:lnSpc>
              <a:spcPct val="100000"/>
            </a:lnSpc>
            <a:buNone/>
            <a:tabLst>
              <a:tab pos="0" algn="l"/>
            </a:tabLst>
          </a:pPr>
          <a:r>
            <a:rPr lang="ru-RU" sz="1100" b="1" strike="noStrike" spc="-1">
              <a:solidFill>
                <a:srgbClr val="000000"/>
              </a:solidFill>
              <a:latin typeface="Calibri"/>
              <a:ea typeface="DejaVu Sans"/>
            </a:rPr>
            <a:t>88,0%</a:t>
          </a:r>
          <a:endParaRPr sz="1100" b="0" strike="noStrike" spc="-1">
            <a:latin typeface="Times New Roman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r>
              <a:rPr lang="ru-RU" sz="4400" b="0" strike="noStrike" spc="-1">
                <a:latin typeface="XO Oriel"/>
              </a:rPr>
              <a:t>Для перемещения страницы щёлкните мышью</a:t>
            </a:r>
          </a:p>
        </p:txBody>
      </p:sp>
      <p:sp>
        <p:nvSpPr>
          <p:cNvPr id="262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r>
              <a:rPr lang="ru-RU" sz="2000" b="0" strike="noStrike" spc="-1">
                <a:latin typeface="XO Oriel"/>
              </a:rPr>
              <a:t>Для правки формата примечаний щёлкните мышью</a:t>
            </a:r>
          </a:p>
        </p:txBody>
      </p:sp>
      <p:sp>
        <p:nvSpPr>
          <p:cNvPr id="263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r>
              <a:rPr lang="ru-RU" sz="1400" b="0" strike="noStrike" spc="-1">
                <a:latin typeface="Times New Roman"/>
              </a:rPr>
              <a:t>&lt;верхний колонтитул&gt;</a:t>
            </a:r>
          </a:p>
        </p:txBody>
      </p:sp>
      <p:sp>
        <p:nvSpPr>
          <p:cNvPr id="264" name="PlaceHolder 4"/>
          <p:cNvSpPr>
            <a:spLocks noGrp="1"/>
          </p:cNvSpPr>
          <p:nvPr>
            <p:ph type="dt" idx="19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algn="r">
              <a:buNone/>
              <a:defRPr lang="ru-RU" sz="1400" b="0" strike="noStrike" spc="-1">
                <a:latin typeface="Times New Roman"/>
              </a:defRPr>
            </a:lvl1pPr>
          </a:lstStyle>
          <a:p>
            <a:pPr algn="r">
              <a:buNone/>
            </a:pPr>
            <a:r>
              <a:rPr lang="ru-RU" sz="1400" b="0" strike="noStrike" spc="-1">
                <a:latin typeface="Times New Roman"/>
              </a:rPr>
              <a:t>&lt;дата/время&gt;</a:t>
            </a:r>
          </a:p>
        </p:txBody>
      </p:sp>
      <p:sp>
        <p:nvSpPr>
          <p:cNvPr id="265" name="PlaceHolder 5"/>
          <p:cNvSpPr>
            <a:spLocks noGrp="1"/>
          </p:cNvSpPr>
          <p:nvPr>
            <p:ph type="ftr" idx="20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>
            <a:lvl1pPr>
              <a:defRPr lang="ru-RU" sz="1400" b="0" strike="noStrike" spc="-1">
                <a:latin typeface="Times New Roman"/>
              </a:defRPr>
            </a:lvl1pPr>
          </a:lstStyle>
          <a:p>
            <a:r>
              <a:rPr lang="ru-RU" sz="1400" b="0" strike="noStrike" spc="-1">
                <a:latin typeface="Times New Roman"/>
              </a:rPr>
              <a:t>&lt;нижний колонтитул&gt;</a:t>
            </a:r>
          </a:p>
        </p:txBody>
      </p:sp>
      <p:sp>
        <p:nvSpPr>
          <p:cNvPr id="266" name="PlaceHolder 6"/>
          <p:cNvSpPr>
            <a:spLocks noGrp="1"/>
          </p:cNvSpPr>
          <p:nvPr>
            <p:ph type="sldNum" idx="21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>
            <a:lvl1pPr algn="r">
              <a:buNone/>
              <a:defRPr lang="ru-RU" sz="1400" b="0" strike="noStrike" spc="-1">
                <a:latin typeface="Times New Roman"/>
              </a:defRPr>
            </a:lvl1pPr>
          </a:lstStyle>
          <a:p>
            <a:pPr algn="r">
              <a:buNone/>
            </a:pPr>
            <a:fld id="{ED780E21-0670-4BFA-91AF-5D6B8467A751}" type="slidenum">
              <a:rPr lang="ru-RU" sz="1400" b="0" strike="noStrike" spc="-1">
                <a:latin typeface="Times New Roman"/>
              </a:rPr>
              <a:t>‹#›</a:t>
            </a:fld>
            <a:endParaRPr lang="ru-RU" sz="14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54588" cy="3714750"/>
          </a:xfrm>
          <a:prstGeom prst="rect">
            <a:avLst/>
          </a:prstGeom>
          <a:ln w="0">
            <a:noFill/>
          </a:ln>
        </p:spPr>
      </p:sp>
      <p:sp>
        <p:nvSpPr>
          <p:cNvPr id="429" name="PlaceHolder 2"/>
          <p:cNvSpPr>
            <a:spLocks noGrp="1"/>
          </p:cNvSpPr>
          <p:nvPr>
            <p:ph type="body"/>
          </p:nvPr>
        </p:nvSpPr>
        <p:spPr>
          <a:xfrm>
            <a:off x="679680" y="4715280"/>
            <a:ext cx="5429520" cy="44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ru-RU" sz="2000" b="0" strike="noStrike" spc="-1">
              <a:latin typeface="XO Oriel"/>
            </a:endParaRPr>
          </a:p>
        </p:txBody>
      </p:sp>
      <p:sp>
        <p:nvSpPr>
          <p:cNvPr id="430" name="PlaceHolder 3"/>
          <p:cNvSpPr>
            <a:spLocks noGrp="1"/>
          </p:cNvSpPr>
          <p:nvPr>
            <p:ph type="sldNum" idx="22"/>
          </p:nvPr>
        </p:nvSpPr>
        <p:spPr>
          <a:xfrm>
            <a:off x="3850560" y="9428760"/>
            <a:ext cx="2936880" cy="487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>
            <a:lvl1pPr algn="r">
              <a:lnSpc>
                <a:spcPct val="100000"/>
              </a:lnSpc>
              <a:buNone/>
              <a:defRPr lang="ru-RU" sz="1200" b="0" strike="noStrike" spc="-1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719CFA44-44A9-4141-8001-FAB6603E0869}" type="slidenum">
              <a:rPr lang="ru-RU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6</a:t>
            </a:fld>
            <a:endParaRPr lang="ru-RU" sz="1200" b="0" strike="noStrike" spc="-1">
              <a:latin typeface="Times New Roman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54588" cy="3714750"/>
          </a:xfrm>
          <a:prstGeom prst="rect">
            <a:avLst/>
          </a:prstGeom>
          <a:ln w="0">
            <a:noFill/>
          </a:ln>
        </p:spPr>
      </p:sp>
      <p:sp>
        <p:nvSpPr>
          <p:cNvPr id="432" name="PlaceHolder 2"/>
          <p:cNvSpPr>
            <a:spLocks noGrp="1"/>
          </p:cNvSpPr>
          <p:nvPr>
            <p:ph type="body"/>
          </p:nvPr>
        </p:nvSpPr>
        <p:spPr>
          <a:xfrm>
            <a:off x="679680" y="4715280"/>
            <a:ext cx="5429520" cy="445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ru-RU" sz="2000" b="0" strike="noStrike" spc="-1">
              <a:latin typeface="XO Oriel"/>
            </a:endParaRPr>
          </a:p>
        </p:txBody>
      </p:sp>
      <p:sp>
        <p:nvSpPr>
          <p:cNvPr id="433" name="PlaceHolder 3"/>
          <p:cNvSpPr>
            <a:spLocks noGrp="1"/>
          </p:cNvSpPr>
          <p:nvPr>
            <p:ph type="sldNum" idx="23"/>
          </p:nvPr>
        </p:nvSpPr>
        <p:spPr>
          <a:xfrm>
            <a:off x="3850560" y="9428760"/>
            <a:ext cx="2936880" cy="487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>
            <a:lvl1pPr algn="r">
              <a:lnSpc>
                <a:spcPct val="100000"/>
              </a:lnSpc>
              <a:buNone/>
              <a:defRPr lang="ru-RU" sz="1200" b="0" strike="noStrike" spc="-1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CDB060DB-649E-4F79-B250-5C78318C8C0A}" type="slidenum">
              <a:rPr lang="ru-RU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31</a:t>
            </a:fld>
            <a:endParaRPr lang="ru-RU" sz="1200" b="0" strike="noStrike" spc="-1">
              <a:latin typeface="Times New Roman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BE9D0232-05DD-4D78-82BC-D626A60AF687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502920" y="4885200"/>
            <a:ext cx="8175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XO Orie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77EF7E21-70B0-4EB5-A7AA-C93D6A54DC20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502920" y="4885200"/>
            <a:ext cx="8175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XO Orie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8C713EA6-E66A-420B-A27F-F31F79190E32}" type="slidenum">
              <a:t>‹#›</a:t>
            </a:fld>
            <a:endParaRPr/>
          </a:p>
        </p:txBody>
      </p:sp>
      <p:sp>
        <p:nvSpPr>
          <p:cNvPr id="9" name="PlaceHolder 8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502920" y="4885200"/>
            <a:ext cx="8175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XO Orie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3000"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3000"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3000"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3000"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3000"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3000"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B6F3E8B2-DB89-44CA-8E71-5B92E121F87E}" type="slidenum">
              <a:t>‹#›</a:t>
            </a:fld>
            <a:endParaRPr/>
          </a:p>
        </p:txBody>
      </p:sp>
      <p:sp>
        <p:nvSpPr>
          <p:cNvPr id="11" name="PlaceHolder 10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59237F37-4B84-4001-A097-D08F8B7EF848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502920" y="4885200"/>
            <a:ext cx="8175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XO Orie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3200" b="0" strike="noStrike" spc="-1">
              <a:latin typeface="XO Orie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9F1E27A6-EBFC-42D2-A86C-79F102EB57A4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502920" y="4885200"/>
            <a:ext cx="8175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XO Orie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B5F9F4A4-4ABD-4DF7-BA71-D96EB8560B9A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502920" y="4885200"/>
            <a:ext cx="8175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XO Oriel"/>
            </a:endParaRPr>
          </a:p>
        </p:txBody>
      </p:sp>
      <p:sp>
        <p:nvSpPr>
          <p:cNvPr id="5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5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73B1F8CA-6871-49DB-BB3F-DD5B0DECC534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502920" y="4885200"/>
            <a:ext cx="8175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XO Orie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698D72B6-A5F7-483E-A6E1-86101597A750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subTitle"/>
          </p:nvPr>
        </p:nvSpPr>
        <p:spPr>
          <a:xfrm>
            <a:off x="502920" y="4885560"/>
            <a:ext cx="8175240" cy="57934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3200" b="0" strike="noStrike" spc="-1">
              <a:latin typeface="XO Orie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1776674F-4C84-4D5B-B5AF-C80597620137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502920" y="4885200"/>
            <a:ext cx="8175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XO Oriel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64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1290BFDF-CF6A-4441-B17C-6A5AD94FDA7E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02920" y="4885200"/>
            <a:ext cx="8175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XO Orie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3200" b="0" strike="noStrike" spc="-1">
              <a:latin typeface="XO Orie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BAE18326-DDE3-49BF-8B1F-A26482BE4800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/>
          </p:cNvSpPr>
          <p:nvPr>
            <p:ph type="title"/>
          </p:nvPr>
        </p:nvSpPr>
        <p:spPr>
          <a:xfrm>
            <a:off x="502920" y="4885200"/>
            <a:ext cx="8175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XO Oriel"/>
            </a:endParaRPr>
          </a:p>
        </p:txBody>
      </p:sp>
      <p:sp>
        <p:nvSpPr>
          <p:cNvPr id="66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67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68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ADCF41A0-001D-4A37-859D-9342C4746F1E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502920" y="4885200"/>
            <a:ext cx="8175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XO Oriel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72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DE603334-5275-4A00-ADA5-221E9690B17D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PlaceHolder 1"/>
          <p:cNvSpPr>
            <a:spLocks noGrp="1"/>
          </p:cNvSpPr>
          <p:nvPr>
            <p:ph type="title"/>
          </p:nvPr>
        </p:nvSpPr>
        <p:spPr>
          <a:xfrm>
            <a:off x="502920" y="4885200"/>
            <a:ext cx="8175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XO Oriel"/>
            </a:endParaRPr>
          </a:p>
        </p:txBody>
      </p:sp>
      <p:sp>
        <p:nvSpPr>
          <p:cNvPr id="7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75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A170CAFC-5C95-4A45-8A2E-60D4749ACAFB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502920" y="4885200"/>
            <a:ext cx="8175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XO Oriel"/>
            </a:endParaRPr>
          </a:p>
        </p:txBody>
      </p:sp>
      <p:sp>
        <p:nvSpPr>
          <p:cNvPr id="7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7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79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80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078B036F-085D-406E-AB54-7238631AC962}" type="slidenum">
              <a:t>‹#›</a:t>
            </a:fld>
            <a:endParaRPr/>
          </a:p>
        </p:txBody>
      </p:sp>
      <p:sp>
        <p:nvSpPr>
          <p:cNvPr id="9" name="PlaceHolder 8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PlaceHolder 1"/>
          <p:cNvSpPr>
            <a:spLocks noGrp="1"/>
          </p:cNvSpPr>
          <p:nvPr>
            <p:ph type="title"/>
          </p:nvPr>
        </p:nvSpPr>
        <p:spPr>
          <a:xfrm>
            <a:off x="502920" y="4885200"/>
            <a:ext cx="8175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XO Oriel"/>
            </a:endParaRPr>
          </a:p>
        </p:txBody>
      </p:sp>
      <p:sp>
        <p:nvSpPr>
          <p:cNvPr id="8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3000"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83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3000"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84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3000"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85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3000"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86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3000"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87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3000"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32AFDF60-EB24-4B6D-A994-BB177878B775}" type="slidenum">
              <a:t>‹#›</a:t>
            </a:fld>
            <a:endParaRPr/>
          </a:p>
        </p:txBody>
      </p:sp>
      <p:sp>
        <p:nvSpPr>
          <p:cNvPr id="11" name="PlaceHolder 10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7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8"/>
          </p:nvPr>
        </p:nvSpPr>
        <p:spPr/>
        <p:txBody>
          <a:bodyPr/>
          <a:lstStyle/>
          <a:p>
            <a:fld id="{EAA10CD6-C5D9-4486-9996-EE4BF36A9C53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9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502920" y="4885200"/>
            <a:ext cx="8175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XO Oriel"/>
            </a:endParaRPr>
          </a:p>
        </p:txBody>
      </p:sp>
      <p:sp>
        <p:nvSpPr>
          <p:cNvPr id="96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3200" b="0" strike="noStrike" spc="-1">
              <a:latin typeface="XO Orie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7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8"/>
          </p:nvPr>
        </p:nvSpPr>
        <p:spPr/>
        <p:txBody>
          <a:bodyPr/>
          <a:lstStyle/>
          <a:p>
            <a:fld id="{6C5A0880-F89A-497D-8EDB-40EC406AE1A7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9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laceHolder 1"/>
          <p:cNvSpPr>
            <a:spLocks noGrp="1"/>
          </p:cNvSpPr>
          <p:nvPr>
            <p:ph type="title"/>
          </p:nvPr>
        </p:nvSpPr>
        <p:spPr>
          <a:xfrm>
            <a:off x="502920" y="4885200"/>
            <a:ext cx="8175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XO Oriel"/>
            </a:endParaRPr>
          </a:p>
        </p:txBody>
      </p:sp>
      <p:sp>
        <p:nvSpPr>
          <p:cNvPr id="9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7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8"/>
          </p:nvPr>
        </p:nvSpPr>
        <p:spPr/>
        <p:txBody>
          <a:bodyPr/>
          <a:lstStyle/>
          <a:p>
            <a:fld id="{C5FD30AC-6791-4450-9251-06406A2537E5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9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PlaceHolder 1"/>
          <p:cNvSpPr>
            <a:spLocks noGrp="1"/>
          </p:cNvSpPr>
          <p:nvPr>
            <p:ph type="title"/>
          </p:nvPr>
        </p:nvSpPr>
        <p:spPr>
          <a:xfrm>
            <a:off x="502920" y="4885200"/>
            <a:ext cx="8175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XO Oriel"/>
            </a:endParaRPr>
          </a:p>
        </p:txBody>
      </p:sp>
      <p:sp>
        <p:nvSpPr>
          <p:cNvPr id="10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10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7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8"/>
          </p:nvPr>
        </p:nvSpPr>
        <p:spPr/>
        <p:txBody>
          <a:bodyPr/>
          <a:lstStyle/>
          <a:p>
            <a:fld id="{AAE1DE67-43F2-4C3F-A676-B9158DE77A67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9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PlaceHolder 1"/>
          <p:cNvSpPr>
            <a:spLocks noGrp="1"/>
          </p:cNvSpPr>
          <p:nvPr>
            <p:ph type="title"/>
          </p:nvPr>
        </p:nvSpPr>
        <p:spPr>
          <a:xfrm>
            <a:off x="502920" y="4885200"/>
            <a:ext cx="8175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XO Orie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7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8"/>
          </p:nvPr>
        </p:nvSpPr>
        <p:spPr/>
        <p:txBody>
          <a:bodyPr/>
          <a:lstStyle/>
          <a:p>
            <a:fld id="{C3A2CEF7-5734-4382-B8C9-4C6F3197C254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9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02920" y="4885200"/>
            <a:ext cx="8175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XO Orie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3B2995A1-D3D2-4684-ADB9-DD492A914926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PlaceHolder 1"/>
          <p:cNvSpPr>
            <a:spLocks noGrp="1"/>
          </p:cNvSpPr>
          <p:nvPr>
            <p:ph type="subTitle"/>
          </p:nvPr>
        </p:nvSpPr>
        <p:spPr>
          <a:xfrm>
            <a:off x="502920" y="4885560"/>
            <a:ext cx="8175240" cy="57934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3200" b="0" strike="noStrike" spc="-1">
              <a:latin typeface="XO Orie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7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8"/>
          </p:nvPr>
        </p:nvSpPr>
        <p:spPr/>
        <p:txBody>
          <a:bodyPr/>
          <a:lstStyle/>
          <a:p>
            <a:fld id="{44F3A596-6351-402D-A93F-03276BAD04DC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9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PlaceHolder 1"/>
          <p:cNvSpPr>
            <a:spLocks noGrp="1"/>
          </p:cNvSpPr>
          <p:nvPr>
            <p:ph type="title"/>
          </p:nvPr>
        </p:nvSpPr>
        <p:spPr>
          <a:xfrm>
            <a:off x="502920" y="4885200"/>
            <a:ext cx="8175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XO Oriel"/>
            </a:endParaRPr>
          </a:p>
        </p:txBody>
      </p:sp>
      <p:sp>
        <p:nvSpPr>
          <p:cNvPr id="10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10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10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7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8"/>
          </p:nvPr>
        </p:nvSpPr>
        <p:spPr/>
        <p:txBody>
          <a:bodyPr/>
          <a:lstStyle/>
          <a:p>
            <a:fld id="{69103884-EC09-4155-8B66-271B1D5BB50A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9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PlaceHolder 1"/>
          <p:cNvSpPr>
            <a:spLocks noGrp="1"/>
          </p:cNvSpPr>
          <p:nvPr>
            <p:ph type="title"/>
          </p:nvPr>
        </p:nvSpPr>
        <p:spPr>
          <a:xfrm>
            <a:off x="502920" y="4885200"/>
            <a:ext cx="8175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XO Oriel"/>
            </a:endParaRPr>
          </a:p>
        </p:txBody>
      </p:sp>
      <p:sp>
        <p:nvSpPr>
          <p:cNvPr id="10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110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111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7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8"/>
          </p:nvPr>
        </p:nvSpPr>
        <p:spPr/>
        <p:txBody>
          <a:bodyPr/>
          <a:lstStyle/>
          <a:p>
            <a:fld id="{4A1ABF33-187D-44C4-A31E-D88692B9A479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9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PlaceHolder 1"/>
          <p:cNvSpPr>
            <a:spLocks noGrp="1"/>
          </p:cNvSpPr>
          <p:nvPr>
            <p:ph type="title"/>
          </p:nvPr>
        </p:nvSpPr>
        <p:spPr>
          <a:xfrm>
            <a:off x="502920" y="4885200"/>
            <a:ext cx="8175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XO Oriel"/>
            </a:endParaRPr>
          </a:p>
        </p:txBody>
      </p:sp>
      <p:sp>
        <p:nvSpPr>
          <p:cNvPr id="11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114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115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7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8"/>
          </p:nvPr>
        </p:nvSpPr>
        <p:spPr/>
        <p:txBody>
          <a:bodyPr/>
          <a:lstStyle/>
          <a:p>
            <a:fld id="{96D7FF8A-A707-49E5-9A10-057C8E8BE098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9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PlaceHolder 1"/>
          <p:cNvSpPr>
            <a:spLocks noGrp="1"/>
          </p:cNvSpPr>
          <p:nvPr>
            <p:ph type="title"/>
          </p:nvPr>
        </p:nvSpPr>
        <p:spPr>
          <a:xfrm>
            <a:off x="502920" y="4885200"/>
            <a:ext cx="8175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XO Oriel"/>
            </a:endParaRPr>
          </a:p>
        </p:txBody>
      </p:sp>
      <p:sp>
        <p:nvSpPr>
          <p:cNvPr id="11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118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7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8"/>
          </p:nvPr>
        </p:nvSpPr>
        <p:spPr/>
        <p:txBody>
          <a:bodyPr/>
          <a:lstStyle/>
          <a:p>
            <a:fld id="{3C986176-702C-4B19-8015-C4F625AD9AB9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9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PlaceHolder 1"/>
          <p:cNvSpPr>
            <a:spLocks noGrp="1"/>
          </p:cNvSpPr>
          <p:nvPr>
            <p:ph type="title"/>
          </p:nvPr>
        </p:nvSpPr>
        <p:spPr>
          <a:xfrm>
            <a:off x="502920" y="4885200"/>
            <a:ext cx="8175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XO Oriel"/>
            </a:endParaRPr>
          </a:p>
        </p:txBody>
      </p:sp>
      <p:sp>
        <p:nvSpPr>
          <p:cNvPr id="12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12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122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123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7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8"/>
          </p:nvPr>
        </p:nvSpPr>
        <p:spPr/>
        <p:txBody>
          <a:bodyPr/>
          <a:lstStyle/>
          <a:p>
            <a:fld id="{B74C4E13-6398-4DF4-B8B4-0C5B352F0F9B}" type="slidenum">
              <a:t>‹#›</a:t>
            </a:fld>
            <a:endParaRPr/>
          </a:p>
        </p:txBody>
      </p:sp>
      <p:sp>
        <p:nvSpPr>
          <p:cNvPr id="9" name="PlaceHolder 8"/>
          <p:cNvSpPr>
            <a:spLocks noGrp="1"/>
          </p:cNvSpPr>
          <p:nvPr>
            <p:ph type="dt" idx="9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PlaceHolder 1"/>
          <p:cNvSpPr>
            <a:spLocks noGrp="1"/>
          </p:cNvSpPr>
          <p:nvPr>
            <p:ph type="title"/>
          </p:nvPr>
        </p:nvSpPr>
        <p:spPr>
          <a:xfrm>
            <a:off x="502920" y="4885200"/>
            <a:ext cx="8175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XO Oriel"/>
            </a:endParaRPr>
          </a:p>
        </p:txBody>
      </p:sp>
      <p:sp>
        <p:nvSpPr>
          <p:cNvPr id="12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3000"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126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3000"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127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3000"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128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3000"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129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3000"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130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3000"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7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8"/>
          </p:nvPr>
        </p:nvSpPr>
        <p:spPr/>
        <p:txBody>
          <a:bodyPr/>
          <a:lstStyle/>
          <a:p>
            <a:fld id="{92D3D977-1307-4B86-92EC-DE59300A0274}" type="slidenum">
              <a:t>‹#›</a:t>
            </a:fld>
            <a:endParaRPr/>
          </a:p>
        </p:txBody>
      </p:sp>
      <p:sp>
        <p:nvSpPr>
          <p:cNvPr id="11" name="PlaceHolder 10"/>
          <p:cNvSpPr>
            <a:spLocks noGrp="1"/>
          </p:cNvSpPr>
          <p:nvPr>
            <p:ph type="dt" idx="9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fld id="{672BE250-BD1A-4B98-866B-8BAC9A17817F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PlaceHolder 1"/>
          <p:cNvSpPr>
            <a:spLocks noGrp="1"/>
          </p:cNvSpPr>
          <p:nvPr>
            <p:ph type="title"/>
          </p:nvPr>
        </p:nvSpPr>
        <p:spPr>
          <a:xfrm>
            <a:off x="502920" y="4885200"/>
            <a:ext cx="8175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XO Oriel"/>
            </a:endParaRPr>
          </a:p>
        </p:txBody>
      </p:sp>
      <p:sp>
        <p:nvSpPr>
          <p:cNvPr id="139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3200" b="0" strike="noStrike" spc="-1">
              <a:latin typeface="XO Orie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fld id="{21B5DDC7-3427-48D1-8EC2-51E3ED7E2260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laceHolder 1"/>
          <p:cNvSpPr>
            <a:spLocks noGrp="1"/>
          </p:cNvSpPr>
          <p:nvPr>
            <p:ph type="title"/>
          </p:nvPr>
        </p:nvSpPr>
        <p:spPr>
          <a:xfrm>
            <a:off x="502920" y="4885200"/>
            <a:ext cx="8175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XO Oriel"/>
            </a:endParaRPr>
          </a:p>
        </p:txBody>
      </p:sp>
      <p:sp>
        <p:nvSpPr>
          <p:cNvPr id="14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fld id="{2829A3FF-22EC-4176-9208-F7F3942B7CE7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502920" y="4885200"/>
            <a:ext cx="8175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XO Orie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3554651B-0506-4FF6-BB3B-A1F3C118D8E0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PlaceHolder 1"/>
          <p:cNvSpPr>
            <a:spLocks noGrp="1"/>
          </p:cNvSpPr>
          <p:nvPr>
            <p:ph type="title"/>
          </p:nvPr>
        </p:nvSpPr>
        <p:spPr>
          <a:xfrm>
            <a:off x="502920" y="4885200"/>
            <a:ext cx="8175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XO Oriel"/>
            </a:endParaRPr>
          </a:p>
        </p:txBody>
      </p:sp>
      <p:sp>
        <p:nvSpPr>
          <p:cNvPr id="14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144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fld id="{2376E01A-8B75-4A49-B831-46633F5B96A4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PlaceHolder 1"/>
          <p:cNvSpPr>
            <a:spLocks noGrp="1"/>
          </p:cNvSpPr>
          <p:nvPr>
            <p:ph type="title"/>
          </p:nvPr>
        </p:nvSpPr>
        <p:spPr>
          <a:xfrm>
            <a:off x="502920" y="4885200"/>
            <a:ext cx="8175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XO Orie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fld id="{53F9374D-E680-4EE0-96B6-57933A93228C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PlaceHolder 1"/>
          <p:cNvSpPr>
            <a:spLocks noGrp="1"/>
          </p:cNvSpPr>
          <p:nvPr>
            <p:ph type="subTitle"/>
          </p:nvPr>
        </p:nvSpPr>
        <p:spPr>
          <a:xfrm>
            <a:off x="502920" y="4885560"/>
            <a:ext cx="8175240" cy="57934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3200" b="0" strike="noStrike" spc="-1">
              <a:latin typeface="XO Orie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fld id="{5D41D826-1C35-478B-BADF-3982FF6B575C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PlaceHolder 1"/>
          <p:cNvSpPr>
            <a:spLocks noGrp="1"/>
          </p:cNvSpPr>
          <p:nvPr>
            <p:ph type="title"/>
          </p:nvPr>
        </p:nvSpPr>
        <p:spPr>
          <a:xfrm>
            <a:off x="502920" y="4885200"/>
            <a:ext cx="8175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XO Oriel"/>
            </a:endParaRPr>
          </a:p>
        </p:txBody>
      </p:sp>
      <p:sp>
        <p:nvSpPr>
          <p:cNvPr id="14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14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150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fld id="{EBE18BD1-5BBC-4C78-A731-1302FC16023D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PlaceHolder 1"/>
          <p:cNvSpPr>
            <a:spLocks noGrp="1"/>
          </p:cNvSpPr>
          <p:nvPr>
            <p:ph type="title"/>
          </p:nvPr>
        </p:nvSpPr>
        <p:spPr>
          <a:xfrm>
            <a:off x="502920" y="4885200"/>
            <a:ext cx="8175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XO Oriel"/>
            </a:endParaRPr>
          </a:p>
        </p:txBody>
      </p:sp>
      <p:sp>
        <p:nvSpPr>
          <p:cNvPr id="15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15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154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fld id="{AAC7F784-A55F-4CDD-9968-C3B7394BD39B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PlaceHolder 1"/>
          <p:cNvSpPr>
            <a:spLocks noGrp="1"/>
          </p:cNvSpPr>
          <p:nvPr>
            <p:ph type="title"/>
          </p:nvPr>
        </p:nvSpPr>
        <p:spPr>
          <a:xfrm>
            <a:off x="502920" y="4885200"/>
            <a:ext cx="8175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XO Oriel"/>
            </a:endParaRPr>
          </a:p>
        </p:txBody>
      </p:sp>
      <p:sp>
        <p:nvSpPr>
          <p:cNvPr id="156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157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158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fld id="{CA4EACB7-9370-49BB-ACBE-61F2D9064008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PlaceHolder 1"/>
          <p:cNvSpPr>
            <a:spLocks noGrp="1"/>
          </p:cNvSpPr>
          <p:nvPr>
            <p:ph type="title"/>
          </p:nvPr>
        </p:nvSpPr>
        <p:spPr>
          <a:xfrm>
            <a:off x="502920" y="4885200"/>
            <a:ext cx="8175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XO Oriel"/>
            </a:endParaRPr>
          </a:p>
        </p:txBody>
      </p:sp>
      <p:sp>
        <p:nvSpPr>
          <p:cNvPr id="16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161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fld id="{699E12DC-E588-4539-B8DC-7E0AD8FC06B9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PlaceHolder 1"/>
          <p:cNvSpPr>
            <a:spLocks noGrp="1"/>
          </p:cNvSpPr>
          <p:nvPr>
            <p:ph type="title"/>
          </p:nvPr>
        </p:nvSpPr>
        <p:spPr>
          <a:xfrm>
            <a:off x="502920" y="4885200"/>
            <a:ext cx="8175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XO Oriel"/>
            </a:endParaRPr>
          </a:p>
        </p:txBody>
      </p:sp>
      <p:sp>
        <p:nvSpPr>
          <p:cNvPr id="16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164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165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166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fld id="{C2724665-187C-418B-935E-05A9D2B9BB7C}" type="slidenum">
              <a:t>‹#›</a:t>
            </a:fld>
            <a:endParaRPr/>
          </a:p>
        </p:txBody>
      </p:sp>
      <p:sp>
        <p:nvSpPr>
          <p:cNvPr id="9" name="PlaceHolder 8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PlaceHolder 1"/>
          <p:cNvSpPr>
            <a:spLocks noGrp="1"/>
          </p:cNvSpPr>
          <p:nvPr>
            <p:ph type="title"/>
          </p:nvPr>
        </p:nvSpPr>
        <p:spPr>
          <a:xfrm>
            <a:off x="502920" y="4885200"/>
            <a:ext cx="8175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XO Oriel"/>
            </a:endParaRPr>
          </a:p>
        </p:txBody>
      </p:sp>
      <p:sp>
        <p:nvSpPr>
          <p:cNvPr id="16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3000"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169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3000"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170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3000"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171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3000"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172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3000"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173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3000"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fld id="{63E08C66-5B8F-4E36-A40B-CDB096B2A2EE}" type="slidenum">
              <a:t>‹#›</a:t>
            </a:fld>
            <a:endParaRPr/>
          </a:p>
        </p:txBody>
      </p:sp>
      <p:sp>
        <p:nvSpPr>
          <p:cNvPr id="11" name="PlaceHolder 10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3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4"/>
          </p:nvPr>
        </p:nvSpPr>
        <p:spPr/>
        <p:txBody>
          <a:bodyPr/>
          <a:lstStyle/>
          <a:p>
            <a:fld id="{DEBCDB9B-C7FE-46CB-9602-48F225CE56E5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1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02920" y="4885200"/>
            <a:ext cx="8175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XO Orie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6D6652EB-16AC-4E92-BDA1-D0DA7AF983B0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PlaceHolder 1"/>
          <p:cNvSpPr>
            <a:spLocks noGrp="1"/>
          </p:cNvSpPr>
          <p:nvPr>
            <p:ph type="title"/>
          </p:nvPr>
        </p:nvSpPr>
        <p:spPr>
          <a:xfrm>
            <a:off x="502920" y="4885200"/>
            <a:ext cx="8175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XO Oriel"/>
            </a:endParaRPr>
          </a:p>
        </p:txBody>
      </p:sp>
      <p:sp>
        <p:nvSpPr>
          <p:cNvPr id="182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3200" b="0" strike="noStrike" spc="-1">
              <a:latin typeface="XO Orie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3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4"/>
          </p:nvPr>
        </p:nvSpPr>
        <p:spPr/>
        <p:txBody>
          <a:bodyPr/>
          <a:lstStyle/>
          <a:p>
            <a:fld id="{336115E1-EDD8-4523-B9C6-957FBE35976F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1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PlaceHolder 1"/>
          <p:cNvSpPr>
            <a:spLocks noGrp="1"/>
          </p:cNvSpPr>
          <p:nvPr>
            <p:ph type="title"/>
          </p:nvPr>
        </p:nvSpPr>
        <p:spPr>
          <a:xfrm>
            <a:off x="502920" y="4885200"/>
            <a:ext cx="8175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XO Oriel"/>
            </a:endParaRPr>
          </a:p>
        </p:txBody>
      </p:sp>
      <p:sp>
        <p:nvSpPr>
          <p:cNvPr id="18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3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4"/>
          </p:nvPr>
        </p:nvSpPr>
        <p:spPr/>
        <p:txBody>
          <a:bodyPr/>
          <a:lstStyle/>
          <a:p>
            <a:fld id="{34180D85-3510-4B4F-A7BC-0C2DCEAC9C38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1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PlaceHolder 1"/>
          <p:cNvSpPr>
            <a:spLocks noGrp="1"/>
          </p:cNvSpPr>
          <p:nvPr>
            <p:ph type="title"/>
          </p:nvPr>
        </p:nvSpPr>
        <p:spPr>
          <a:xfrm>
            <a:off x="502920" y="4885200"/>
            <a:ext cx="8175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XO Oriel"/>
            </a:endParaRPr>
          </a:p>
        </p:txBody>
      </p:sp>
      <p:sp>
        <p:nvSpPr>
          <p:cNvPr id="186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187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3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14"/>
          </p:nvPr>
        </p:nvSpPr>
        <p:spPr/>
        <p:txBody>
          <a:bodyPr/>
          <a:lstStyle/>
          <a:p>
            <a:fld id="{EFF56566-6A1D-4BBA-9632-DC2000C30DF5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1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PlaceHolder 1"/>
          <p:cNvSpPr>
            <a:spLocks noGrp="1"/>
          </p:cNvSpPr>
          <p:nvPr>
            <p:ph type="title"/>
          </p:nvPr>
        </p:nvSpPr>
        <p:spPr>
          <a:xfrm>
            <a:off x="502920" y="4885200"/>
            <a:ext cx="8175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XO Orie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3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14"/>
          </p:nvPr>
        </p:nvSpPr>
        <p:spPr/>
        <p:txBody>
          <a:bodyPr/>
          <a:lstStyle/>
          <a:p>
            <a:fld id="{FAB2DE6D-402D-409E-B4DB-A5AF8518CF7F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1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PlaceHolder 1"/>
          <p:cNvSpPr>
            <a:spLocks noGrp="1"/>
          </p:cNvSpPr>
          <p:nvPr>
            <p:ph type="subTitle"/>
          </p:nvPr>
        </p:nvSpPr>
        <p:spPr>
          <a:xfrm>
            <a:off x="502920" y="4885560"/>
            <a:ext cx="8175240" cy="57934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3200" b="0" strike="noStrike" spc="-1">
              <a:latin typeface="XO Orie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3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14"/>
          </p:nvPr>
        </p:nvSpPr>
        <p:spPr/>
        <p:txBody>
          <a:bodyPr/>
          <a:lstStyle/>
          <a:p>
            <a:fld id="{AD668F8E-FAA9-43C0-B7F1-65CA69DF78FE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1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PlaceHolder 1"/>
          <p:cNvSpPr>
            <a:spLocks noGrp="1"/>
          </p:cNvSpPr>
          <p:nvPr>
            <p:ph type="title"/>
          </p:nvPr>
        </p:nvSpPr>
        <p:spPr>
          <a:xfrm>
            <a:off x="502920" y="4885200"/>
            <a:ext cx="8175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XO Oriel"/>
            </a:endParaRPr>
          </a:p>
        </p:txBody>
      </p:sp>
      <p:sp>
        <p:nvSpPr>
          <p:cNvPr id="19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19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193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3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14"/>
          </p:nvPr>
        </p:nvSpPr>
        <p:spPr/>
        <p:txBody>
          <a:bodyPr/>
          <a:lstStyle/>
          <a:p>
            <a:fld id="{98F84691-6BF9-4F11-AC02-1A6FAA7FE05C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PlaceHolder 1"/>
          <p:cNvSpPr>
            <a:spLocks noGrp="1"/>
          </p:cNvSpPr>
          <p:nvPr>
            <p:ph type="title"/>
          </p:nvPr>
        </p:nvSpPr>
        <p:spPr>
          <a:xfrm>
            <a:off x="502920" y="4885200"/>
            <a:ext cx="8175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XO Oriel"/>
            </a:endParaRPr>
          </a:p>
        </p:txBody>
      </p:sp>
      <p:sp>
        <p:nvSpPr>
          <p:cNvPr id="19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19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197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3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14"/>
          </p:nvPr>
        </p:nvSpPr>
        <p:spPr/>
        <p:txBody>
          <a:bodyPr/>
          <a:lstStyle/>
          <a:p>
            <a:fld id="{5D0450A0-7253-4DF2-A47E-4D8C97E1851C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PlaceHolder 1"/>
          <p:cNvSpPr>
            <a:spLocks noGrp="1"/>
          </p:cNvSpPr>
          <p:nvPr>
            <p:ph type="title"/>
          </p:nvPr>
        </p:nvSpPr>
        <p:spPr>
          <a:xfrm>
            <a:off x="502920" y="4885200"/>
            <a:ext cx="8175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XO Oriel"/>
            </a:endParaRPr>
          </a:p>
        </p:txBody>
      </p:sp>
      <p:sp>
        <p:nvSpPr>
          <p:cNvPr id="19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200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201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3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14"/>
          </p:nvPr>
        </p:nvSpPr>
        <p:spPr/>
        <p:txBody>
          <a:bodyPr/>
          <a:lstStyle/>
          <a:p>
            <a:fld id="{6E7A6330-FA11-4460-A09E-FB9284793649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PlaceHolder 1"/>
          <p:cNvSpPr>
            <a:spLocks noGrp="1"/>
          </p:cNvSpPr>
          <p:nvPr>
            <p:ph type="title"/>
          </p:nvPr>
        </p:nvSpPr>
        <p:spPr>
          <a:xfrm>
            <a:off x="502920" y="4885200"/>
            <a:ext cx="8175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XO Oriel"/>
            </a:endParaRPr>
          </a:p>
        </p:txBody>
      </p:sp>
      <p:sp>
        <p:nvSpPr>
          <p:cNvPr id="20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204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3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14"/>
          </p:nvPr>
        </p:nvSpPr>
        <p:spPr/>
        <p:txBody>
          <a:bodyPr/>
          <a:lstStyle/>
          <a:p>
            <a:fld id="{8F698F41-5177-4ADA-9CD0-E08378D354E5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1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PlaceHolder 1"/>
          <p:cNvSpPr>
            <a:spLocks noGrp="1"/>
          </p:cNvSpPr>
          <p:nvPr>
            <p:ph type="title"/>
          </p:nvPr>
        </p:nvSpPr>
        <p:spPr>
          <a:xfrm>
            <a:off x="502920" y="4885200"/>
            <a:ext cx="8175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XO Oriel"/>
            </a:endParaRPr>
          </a:p>
        </p:txBody>
      </p:sp>
      <p:sp>
        <p:nvSpPr>
          <p:cNvPr id="206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207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208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209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13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14"/>
          </p:nvPr>
        </p:nvSpPr>
        <p:spPr/>
        <p:txBody>
          <a:bodyPr/>
          <a:lstStyle/>
          <a:p>
            <a:fld id="{76EB24DE-AD83-4937-B9C5-7BD9BF3BF990}" type="slidenum">
              <a:t>‹#›</a:t>
            </a:fld>
            <a:endParaRPr/>
          </a:p>
        </p:txBody>
      </p:sp>
      <p:sp>
        <p:nvSpPr>
          <p:cNvPr id="9" name="PlaceHolder 8"/>
          <p:cNvSpPr>
            <a:spLocks noGrp="1"/>
          </p:cNvSpPr>
          <p:nvPr>
            <p:ph type="dt" idx="1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502920" y="4885560"/>
            <a:ext cx="8175240" cy="57934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3200" b="0" strike="noStrike" spc="-1">
              <a:latin typeface="XO Orie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73A021D8-CF69-4B84-8560-29E0B1113E6C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PlaceHolder 1"/>
          <p:cNvSpPr>
            <a:spLocks noGrp="1"/>
          </p:cNvSpPr>
          <p:nvPr>
            <p:ph type="title"/>
          </p:nvPr>
        </p:nvSpPr>
        <p:spPr>
          <a:xfrm>
            <a:off x="502920" y="4885200"/>
            <a:ext cx="8175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XO Oriel"/>
            </a:endParaRPr>
          </a:p>
        </p:txBody>
      </p:sp>
      <p:sp>
        <p:nvSpPr>
          <p:cNvPr id="21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3000"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212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3000"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213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3000"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214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3000"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215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3000"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216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3000"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13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14"/>
          </p:nvPr>
        </p:nvSpPr>
        <p:spPr/>
        <p:txBody>
          <a:bodyPr/>
          <a:lstStyle/>
          <a:p>
            <a:fld id="{7F1AF715-534D-4A93-ACA1-B2B9C5A39AA8}" type="slidenum">
              <a:t>‹#›</a:t>
            </a:fld>
            <a:endParaRPr/>
          </a:p>
        </p:txBody>
      </p:sp>
      <p:sp>
        <p:nvSpPr>
          <p:cNvPr id="11" name="PlaceHolder 10"/>
          <p:cNvSpPr>
            <a:spLocks noGrp="1"/>
          </p:cNvSpPr>
          <p:nvPr>
            <p:ph type="dt" idx="1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6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7"/>
          </p:nvPr>
        </p:nvSpPr>
        <p:spPr/>
        <p:txBody>
          <a:bodyPr/>
          <a:lstStyle/>
          <a:p>
            <a:fld id="{0BD9F332-677A-4932-8319-34922F036689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18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PlaceHolder 1"/>
          <p:cNvSpPr>
            <a:spLocks noGrp="1"/>
          </p:cNvSpPr>
          <p:nvPr>
            <p:ph type="title"/>
          </p:nvPr>
        </p:nvSpPr>
        <p:spPr>
          <a:xfrm>
            <a:off x="502920" y="4885200"/>
            <a:ext cx="8175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XO Oriel"/>
            </a:endParaRPr>
          </a:p>
        </p:txBody>
      </p:sp>
      <p:sp>
        <p:nvSpPr>
          <p:cNvPr id="226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3200" b="0" strike="noStrike" spc="-1">
              <a:latin typeface="XO Orie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6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7"/>
          </p:nvPr>
        </p:nvSpPr>
        <p:spPr/>
        <p:txBody>
          <a:bodyPr/>
          <a:lstStyle/>
          <a:p>
            <a:fld id="{65BD6306-2630-453D-AAA0-C6212BA36CAA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18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PlaceHolder 1"/>
          <p:cNvSpPr>
            <a:spLocks noGrp="1"/>
          </p:cNvSpPr>
          <p:nvPr>
            <p:ph type="title"/>
          </p:nvPr>
        </p:nvSpPr>
        <p:spPr>
          <a:xfrm>
            <a:off x="502920" y="4885200"/>
            <a:ext cx="8175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XO Oriel"/>
            </a:endParaRPr>
          </a:p>
        </p:txBody>
      </p:sp>
      <p:sp>
        <p:nvSpPr>
          <p:cNvPr id="22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6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7"/>
          </p:nvPr>
        </p:nvSpPr>
        <p:spPr/>
        <p:txBody>
          <a:bodyPr/>
          <a:lstStyle/>
          <a:p>
            <a:fld id="{E94CD49C-61E5-423B-9135-A88DABFE1AFB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18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PlaceHolder 1"/>
          <p:cNvSpPr>
            <a:spLocks noGrp="1"/>
          </p:cNvSpPr>
          <p:nvPr>
            <p:ph type="title"/>
          </p:nvPr>
        </p:nvSpPr>
        <p:spPr>
          <a:xfrm>
            <a:off x="502920" y="4885200"/>
            <a:ext cx="8175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XO Oriel"/>
            </a:endParaRPr>
          </a:p>
        </p:txBody>
      </p:sp>
      <p:sp>
        <p:nvSpPr>
          <p:cNvPr id="23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23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6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17"/>
          </p:nvPr>
        </p:nvSpPr>
        <p:spPr/>
        <p:txBody>
          <a:bodyPr/>
          <a:lstStyle/>
          <a:p>
            <a:fld id="{E78D9807-CC5E-4B48-A603-5494D99F5F49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18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PlaceHolder 1"/>
          <p:cNvSpPr>
            <a:spLocks noGrp="1"/>
          </p:cNvSpPr>
          <p:nvPr>
            <p:ph type="title"/>
          </p:nvPr>
        </p:nvSpPr>
        <p:spPr>
          <a:xfrm>
            <a:off x="502920" y="4885200"/>
            <a:ext cx="8175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XO Orie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6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17"/>
          </p:nvPr>
        </p:nvSpPr>
        <p:spPr/>
        <p:txBody>
          <a:bodyPr/>
          <a:lstStyle/>
          <a:p>
            <a:fld id="{E25B0767-0C20-46A3-AA47-EA24B0900F7A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18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PlaceHolder 1"/>
          <p:cNvSpPr>
            <a:spLocks noGrp="1"/>
          </p:cNvSpPr>
          <p:nvPr>
            <p:ph type="subTitle"/>
          </p:nvPr>
        </p:nvSpPr>
        <p:spPr>
          <a:xfrm>
            <a:off x="502920" y="4885560"/>
            <a:ext cx="8175240" cy="57934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3200" b="0" strike="noStrike" spc="-1">
              <a:latin typeface="XO Orie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6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17"/>
          </p:nvPr>
        </p:nvSpPr>
        <p:spPr/>
        <p:txBody>
          <a:bodyPr/>
          <a:lstStyle/>
          <a:p>
            <a:fld id="{42B70610-D53F-4F90-8C74-5CCB2E588E0B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18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PlaceHolder 1"/>
          <p:cNvSpPr>
            <a:spLocks noGrp="1"/>
          </p:cNvSpPr>
          <p:nvPr>
            <p:ph type="title"/>
          </p:nvPr>
        </p:nvSpPr>
        <p:spPr>
          <a:xfrm>
            <a:off x="502920" y="4885200"/>
            <a:ext cx="8175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XO Oriel"/>
            </a:endParaRPr>
          </a:p>
        </p:txBody>
      </p:sp>
      <p:sp>
        <p:nvSpPr>
          <p:cNvPr id="23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23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23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6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17"/>
          </p:nvPr>
        </p:nvSpPr>
        <p:spPr/>
        <p:txBody>
          <a:bodyPr/>
          <a:lstStyle/>
          <a:p>
            <a:fld id="{A0494705-7308-4D24-9DC5-8ABAFC54401D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8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PlaceHolder 1"/>
          <p:cNvSpPr>
            <a:spLocks noGrp="1"/>
          </p:cNvSpPr>
          <p:nvPr>
            <p:ph type="title"/>
          </p:nvPr>
        </p:nvSpPr>
        <p:spPr>
          <a:xfrm>
            <a:off x="502920" y="4885200"/>
            <a:ext cx="8175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XO Oriel"/>
            </a:endParaRPr>
          </a:p>
        </p:txBody>
      </p:sp>
      <p:sp>
        <p:nvSpPr>
          <p:cNvPr id="23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240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241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6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17"/>
          </p:nvPr>
        </p:nvSpPr>
        <p:spPr/>
        <p:txBody>
          <a:bodyPr/>
          <a:lstStyle/>
          <a:p>
            <a:fld id="{F65C4A30-91A4-45B0-9A3A-17BE71500483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8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PlaceHolder 1"/>
          <p:cNvSpPr>
            <a:spLocks noGrp="1"/>
          </p:cNvSpPr>
          <p:nvPr>
            <p:ph type="title"/>
          </p:nvPr>
        </p:nvSpPr>
        <p:spPr>
          <a:xfrm>
            <a:off x="502920" y="4885200"/>
            <a:ext cx="8175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XO Oriel"/>
            </a:endParaRPr>
          </a:p>
        </p:txBody>
      </p:sp>
      <p:sp>
        <p:nvSpPr>
          <p:cNvPr id="24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244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245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6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17"/>
          </p:nvPr>
        </p:nvSpPr>
        <p:spPr/>
        <p:txBody>
          <a:bodyPr/>
          <a:lstStyle/>
          <a:p>
            <a:fld id="{E77C0804-6C65-43F0-872D-DE7703619C80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8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502920" y="4885200"/>
            <a:ext cx="8175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XO Orie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A4B4CBAC-4DBF-4690-83C4-0D0CC78634B6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PlaceHolder 1"/>
          <p:cNvSpPr>
            <a:spLocks noGrp="1"/>
          </p:cNvSpPr>
          <p:nvPr>
            <p:ph type="title"/>
          </p:nvPr>
        </p:nvSpPr>
        <p:spPr>
          <a:xfrm>
            <a:off x="502920" y="4885200"/>
            <a:ext cx="8175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XO Oriel"/>
            </a:endParaRPr>
          </a:p>
        </p:txBody>
      </p:sp>
      <p:sp>
        <p:nvSpPr>
          <p:cNvPr id="24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248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6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17"/>
          </p:nvPr>
        </p:nvSpPr>
        <p:spPr/>
        <p:txBody>
          <a:bodyPr/>
          <a:lstStyle/>
          <a:p>
            <a:fld id="{C1F551A2-AB7D-452A-BCAC-59282C3A0B0F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18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PlaceHolder 1"/>
          <p:cNvSpPr>
            <a:spLocks noGrp="1"/>
          </p:cNvSpPr>
          <p:nvPr>
            <p:ph type="title"/>
          </p:nvPr>
        </p:nvSpPr>
        <p:spPr>
          <a:xfrm>
            <a:off x="502920" y="4885200"/>
            <a:ext cx="8175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XO Oriel"/>
            </a:endParaRPr>
          </a:p>
        </p:txBody>
      </p:sp>
      <p:sp>
        <p:nvSpPr>
          <p:cNvPr id="25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25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252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253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16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17"/>
          </p:nvPr>
        </p:nvSpPr>
        <p:spPr/>
        <p:txBody>
          <a:bodyPr/>
          <a:lstStyle/>
          <a:p>
            <a:fld id="{34062B3E-D48C-45B7-9744-E3F96BBE9834}" type="slidenum">
              <a:t>‹#›</a:t>
            </a:fld>
            <a:endParaRPr/>
          </a:p>
        </p:txBody>
      </p:sp>
      <p:sp>
        <p:nvSpPr>
          <p:cNvPr id="9" name="PlaceHolder 8"/>
          <p:cNvSpPr>
            <a:spLocks noGrp="1"/>
          </p:cNvSpPr>
          <p:nvPr>
            <p:ph type="dt" idx="18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PlaceHolder 1"/>
          <p:cNvSpPr>
            <a:spLocks noGrp="1"/>
          </p:cNvSpPr>
          <p:nvPr>
            <p:ph type="title"/>
          </p:nvPr>
        </p:nvSpPr>
        <p:spPr>
          <a:xfrm>
            <a:off x="502920" y="4885200"/>
            <a:ext cx="8175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XO Oriel"/>
            </a:endParaRPr>
          </a:p>
        </p:txBody>
      </p:sp>
      <p:sp>
        <p:nvSpPr>
          <p:cNvPr id="25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3000"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256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3000"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257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3000"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258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3000"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259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3000"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260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3000"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16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17"/>
          </p:nvPr>
        </p:nvSpPr>
        <p:spPr/>
        <p:txBody>
          <a:bodyPr/>
          <a:lstStyle/>
          <a:p>
            <a:fld id="{AD6515F2-E3F2-4176-B374-0BDA4B0DA4AA}" type="slidenum">
              <a:t>‹#›</a:t>
            </a:fld>
            <a:endParaRPr/>
          </a:p>
        </p:txBody>
      </p:sp>
      <p:sp>
        <p:nvSpPr>
          <p:cNvPr id="11" name="PlaceHolder 10"/>
          <p:cNvSpPr>
            <a:spLocks noGrp="1"/>
          </p:cNvSpPr>
          <p:nvPr>
            <p:ph type="dt" idx="18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502920" y="4885200"/>
            <a:ext cx="8175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XO Orie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80CD2EF8-E715-4247-9000-BB8CDDC93A8C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502920" y="4885200"/>
            <a:ext cx="8175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4400" b="0" strike="noStrike" spc="-1">
              <a:latin typeface="XO Orie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latin typeface="XO Orie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A94FBB78-AAC6-427D-A32B-7EE6CC269FDC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slideLayout" Target="../slideLayouts/slideLayout72.xml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0" Type="http://schemas.openxmlformats.org/officeDocument/2006/relationships/slideLayout" Target="../slideLayouts/slideLayout70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7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920" y="329040"/>
            <a:ext cx="8523360" cy="6188040"/>
          </a:xfrm>
          <a:prstGeom prst="roundRect">
            <a:avLst>
              <a:gd name="adj" fmla="val 2081"/>
            </a:avLst>
          </a:prstGeom>
          <a:gradFill rotWithShape="0">
            <a:gsLst>
              <a:gs pos="98000">
                <a:srgbClr val="FFFFFF"/>
              </a:gs>
              <a:gs pos="100000">
                <a:srgbClr val="F7F7F7"/>
              </a:gs>
            </a:gsLst>
            <a:lin ang="5400000"/>
          </a:gradFill>
          <a:ln w="2000" cap="rnd">
            <a:solidFill>
              <a:srgbClr val="A4A4A3"/>
            </a:solidFill>
            <a:round/>
          </a:ln>
          <a:effectLst>
            <a:outerShdw blurRad="76320" dist="5076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8" name="Скругленный прямоугольник 8"/>
          <p:cNvSpPr/>
          <p:nvPr/>
        </p:nvSpPr>
        <p:spPr>
          <a:xfrm>
            <a:off x="418680" y="434160"/>
            <a:ext cx="8298000" cy="5477760"/>
          </a:xfrm>
          <a:prstGeom prst="roundRect">
            <a:avLst>
              <a:gd name="adj" fmla="val 2127"/>
            </a:avLst>
          </a:prstGeom>
          <a:gradFill rotWithShape="0">
            <a:gsLst>
              <a:gs pos="0">
                <a:srgbClr val="FFFFFF"/>
              </a:gs>
              <a:gs pos="100000">
                <a:srgbClr val="A1A1A1"/>
              </a:gs>
            </a:gsLst>
            <a:path path="circle">
              <a:fillToRect l="50000" t="100000" r="50000"/>
            </a:path>
          </a:gradFill>
          <a:ln w="8890">
            <a:noFill/>
          </a:ln>
          <a:effectLst>
            <a:outerShdw blurRad="65520" dist="38160" dir="5400000" rotWithShape="0">
              <a:srgbClr val="000000">
                <a:alpha val="4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2" name="PlaceHolder 1"/>
          <p:cNvSpPr>
            <a:spLocks noGrp="1"/>
          </p:cNvSpPr>
          <p:nvPr>
            <p:ph type="ftr" idx="1"/>
          </p:nvPr>
        </p:nvSpPr>
        <p:spPr>
          <a:xfrm>
            <a:off x="6062400" y="6111720"/>
            <a:ext cx="2277360" cy="356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b">
            <a:noAutofit/>
          </a:bodyPr>
          <a:lstStyle>
            <a:lvl1pPr algn="ctr">
              <a:lnSpc>
                <a:spcPct val="100000"/>
              </a:lnSpc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  <a:ea typeface="DejaVu Sans"/>
              </a:defRPr>
            </a:lvl1pPr>
          </a:lstStyle>
          <a:p>
            <a:pPr algn="ctr">
              <a:lnSpc>
                <a:spcPct val="100000"/>
              </a:lnSpc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&lt;нижний колонтитул&gt;</a:t>
            </a:r>
            <a:endParaRPr lang="ru-RU" sz="1400" b="0" strike="noStrike" spc="-1">
              <a:latin typeface="Times New Roman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ldNum" idx="2"/>
          </p:nvPr>
        </p:nvSpPr>
        <p:spPr>
          <a:xfrm>
            <a:off x="8348400" y="6111720"/>
            <a:ext cx="448560" cy="356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b">
            <a:noAutofit/>
          </a:bodyPr>
          <a:lstStyle>
            <a:lvl1pPr algn="r">
              <a:lnSpc>
                <a:spcPct val="100000"/>
              </a:lnSpc>
              <a:buNone/>
              <a:defRPr lang="ru-RU" sz="1000" b="0" strike="noStrike" spc="-1">
                <a:solidFill>
                  <a:srgbClr val="8B8B8B"/>
                </a:solidFill>
                <a:latin typeface="Verdana"/>
                <a:ea typeface="DejaVu Sans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4ED2809C-F756-4262-9AE3-010D4C5E8A00}" type="slidenum">
              <a:rPr lang="ru-RU" sz="1000" b="0" strike="noStrike" spc="-1">
                <a:solidFill>
                  <a:srgbClr val="8B8B8B"/>
                </a:solidFill>
                <a:latin typeface="Verdana"/>
                <a:ea typeface="DejaVu Sans"/>
              </a:rPr>
              <a:t>‹#›</a:t>
            </a:fld>
            <a:endParaRPr lang="ru-RU" sz="1000" b="0" strike="noStrike" spc="-1">
              <a:latin typeface="Times New Roman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dt" idx="3"/>
          </p:nvPr>
        </p:nvSpPr>
        <p:spPr>
          <a:xfrm>
            <a:off x="3776400" y="6111720"/>
            <a:ext cx="2277360" cy="356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b">
            <a:noAutofit/>
          </a:bodyPr>
          <a:lstStyle>
            <a:lvl1pPr>
              <a:defRPr lang="ru-RU" sz="1400" b="0" strike="noStrike" spc="-1">
                <a:latin typeface="Times New Roman"/>
              </a:defRPr>
            </a:lvl1pPr>
          </a:lstStyle>
          <a:p>
            <a:r>
              <a:rPr lang="ru-RU" sz="1400" b="0" strike="noStrike" spc="-1">
                <a:latin typeface="Times New Roman"/>
              </a:rPr>
              <a:t>&lt;дата/время&gt;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r>
              <a:rPr lang="ru-RU" sz="4400" b="0" strike="noStrike" spc="-1">
                <a:latin typeface="XO Oriel"/>
              </a:rPr>
              <a:t>Для правки текста заглавия щёлкните мышью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latin typeface="XO Orie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latin typeface="XO Orie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latin typeface="XO Orie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latin typeface="XO Orie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XO Orie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XO Orie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XO Orie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7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Скругленный прямоугольник 6" hidden="1"/>
          <p:cNvSpPr/>
          <p:nvPr/>
        </p:nvSpPr>
        <p:spPr>
          <a:xfrm>
            <a:off x="304920" y="329040"/>
            <a:ext cx="8523360" cy="6188040"/>
          </a:xfrm>
          <a:prstGeom prst="roundRect">
            <a:avLst>
              <a:gd name="adj" fmla="val 2081"/>
            </a:avLst>
          </a:prstGeom>
          <a:gradFill rotWithShape="0">
            <a:gsLst>
              <a:gs pos="98000">
                <a:srgbClr val="FFFFFF"/>
              </a:gs>
              <a:gs pos="100000">
                <a:srgbClr val="F7F7F7"/>
              </a:gs>
            </a:gsLst>
            <a:lin ang="5400000"/>
          </a:gradFill>
          <a:ln w="2000" cap="rnd">
            <a:solidFill>
              <a:srgbClr val="A4A4A3"/>
            </a:solidFill>
            <a:round/>
          </a:ln>
          <a:effectLst>
            <a:outerShdw blurRad="76320" dist="5076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44" name="Скругленный прямоугольник 8" hidden="1"/>
          <p:cNvSpPr/>
          <p:nvPr/>
        </p:nvSpPr>
        <p:spPr>
          <a:xfrm>
            <a:off x="418680" y="434160"/>
            <a:ext cx="8298000" cy="5477760"/>
          </a:xfrm>
          <a:prstGeom prst="roundRect">
            <a:avLst>
              <a:gd name="adj" fmla="val 2127"/>
            </a:avLst>
          </a:prstGeom>
          <a:gradFill rotWithShape="0">
            <a:gsLst>
              <a:gs pos="0">
                <a:srgbClr val="FFFFFF"/>
              </a:gs>
              <a:gs pos="100000">
                <a:srgbClr val="A1A1A1"/>
              </a:gs>
            </a:gsLst>
            <a:path path="circle">
              <a:fillToRect l="50000" t="100000" r="50000"/>
            </a:path>
          </a:gradFill>
          <a:ln w="8890">
            <a:noFill/>
          </a:ln>
          <a:effectLst>
            <a:outerShdw blurRad="65520" dist="38160" dir="5400000" rotWithShape="0">
              <a:srgbClr val="000000">
                <a:alpha val="4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45" name="Скругленный прямоугольник 14"/>
          <p:cNvSpPr/>
          <p:nvPr/>
        </p:nvSpPr>
        <p:spPr>
          <a:xfrm>
            <a:off x="304920" y="329040"/>
            <a:ext cx="8523360" cy="6188040"/>
          </a:xfrm>
          <a:prstGeom prst="roundRect">
            <a:avLst>
              <a:gd name="adj" fmla="val 2081"/>
            </a:avLst>
          </a:prstGeom>
          <a:gradFill rotWithShape="0">
            <a:gsLst>
              <a:gs pos="98000">
                <a:srgbClr val="FFFFFF"/>
              </a:gs>
              <a:gs pos="100000">
                <a:srgbClr val="F7F7F7"/>
              </a:gs>
            </a:gsLst>
            <a:lin ang="5400000"/>
          </a:gradFill>
          <a:ln w="2000" cap="rnd">
            <a:solidFill>
              <a:srgbClr val="A4A4A3"/>
            </a:solidFill>
            <a:round/>
          </a:ln>
          <a:effectLst>
            <a:outerShdw blurRad="76320" dist="5076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46" name="Скругленный прямоугольник 9"/>
          <p:cNvSpPr/>
          <p:nvPr/>
        </p:nvSpPr>
        <p:spPr>
          <a:xfrm>
            <a:off x="418680" y="434160"/>
            <a:ext cx="8298000" cy="3100320"/>
          </a:xfrm>
          <a:prstGeom prst="roundRect">
            <a:avLst>
              <a:gd name="adj" fmla="val 4578"/>
            </a:avLst>
          </a:prstGeom>
          <a:gradFill rotWithShape="0">
            <a:gsLst>
              <a:gs pos="0">
                <a:srgbClr val="FFFFFF"/>
              </a:gs>
              <a:gs pos="100000">
                <a:srgbClr val="A1A1A1"/>
              </a:gs>
            </a:gsLst>
            <a:path path="circle">
              <a:fillToRect l="50000" t="100000" r="50000"/>
            </a:path>
          </a:gradFill>
          <a:ln w="8890">
            <a:noFill/>
          </a:ln>
          <a:effectLst>
            <a:outerShdw blurRad="65520" dist="38160" dir="5400000" rotWithShape="0">
              <a:srgbClr val="000000">
                <a:alpha val="4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47" name="PlaceHolder 1"/>
          <p:cNvSpPr>
            <a:spLocks noGrp="1"/>
          </p:cNvSpPr>
          <p:nvPr>
            <p:ph type="ftr" idx="4"/>
          </p:nvPr>
        </p:nvSpPr>
        <p:spPr>
          <a:xfrm>
            <a:off x="6062400" y="6111720"/>
            <a:ext cx="2277360" cy="356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b">
            <a:noAutofit/>
          </a:bodyPr>
          <a:lstStyle>
            <a:lvl1pPr algn="ctr">
              <a:lnSpc>
                <a:spcPct val="100000"/>
              </a:lnSpc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  <a:ea typeface="DejaVu Sans"/>
              </a:defRPr>
            </a:lvl1pPr>
          </a:lstStyle>
          <a:p>
            <a:pPr algn="ctr">
              <a:lnSpc>
                <a:spcPct val="100000"/>
              </a:lnSpc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&lt;нижний колонтитул&gt;</a:t>
            </a:r>
            <a:endParaRPr lang="ru-RU" sz="1400" b="0" strike="noStrike" spc="-1">
              <a:latin typeface="Times New Roman"/>
            </a:endParaRPr>
          </a:p>
        </p:txBody>
      </p:sp>
      <p:sp>
        <p:nvSpPr>
          <p:cNvPr id="48" name="PlaceHolder 2"/>
          <p:cNvSpPr>
            <a:spLocks noGrp="1"/>
          </p:cNvSpPr>
          <p:nvPr>
            <p:ph type="sldNum" idx="5"/>
          </p:nvPr>
        </p:nvSpPr>
        <p:spPr>
          <a:xfrm>
            <a:off x="8348400" y="6111720"/>
            <a:ext cx="448560" cy="356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b">
            <a:noAutofit/>
          </a:bodyPr>
          <a:lstStyle>
            <a:lvl1pPr algn="r">
              <a:lnSpc>
                <a:spcPct val="100000"/>
              </a:lnSpc>
              <a:buNone/>
              <a:defRPr lang="ru-RU" sz="1000" b="0" strike="noStrike" spc="-1">
                <a:solidFill>
                  <a:srgbClr val="8B8B8B"/>
                </a:solidFill>
                <a:latin typeface="Verdana"/>
                <a:ea typeface="DejaVu Sans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DA4BDF3C-16A2-4FB5-B835-23DFCF831A75}" type="slidenum">
              <a:rPr lang="ru-RU" sz="1000" b="0" strike="noStrike" spc="-1">
                <a:solidFill>
                  <a:srgbClr val="8B8B8B"/>
                </a:solidFill>
                <a:latin typeface="Verdana"/>
                <a:ea typeface="DejaVu Sans"/>
              </a:rPr>
              <a:t>‹#›</a:t>
            </a:fld>
            <a:endParaRPr lang="ru-RU" sz="1000" b="0" strike="noStrike" spc="-1">
              <a:latin typeface="Times New Roman"/>
            </a:endParaRPr>
          </a:p>
        </p:txBody>
      </p:sp>
      <p:sp>
        <p:nvSpPr>
          <p:cNvPr id="49" name="PlaceHolder 3"/>
          <p:cNvSpPr>
            <a:spLocks noGrp="1"/>
          </p:cNvSpPr>
          <p:nvPr>
            <p:ph type="dt" idx="6"/>
          </p:nvPr>
        </p:nvSpPr>
        <p:spPr>
          <a:xfrm>
            <a:off x="3776400" y="6111720"/>
            <a:ext cx="2277360" cy="356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b">
            <a:noAutofit/>
          </a:bodyPr>
          <a:lstStyle>
            <a:lvl1pPr>
              <a:defRPr lang="ru-RU" sz="1400" b="0" strike="noStrike" spc="-1">
                <a:latin typeface="Times New Roman"/>
              </a:defRPr>
            </a:lvl1pPr>
          </a:lstStyle>
          <a:p>
            <a:r>
              <a:rPr lang="ru-RU" sz="1400" b="0" strike="noStrike" spc="-1">
                <a:latin typeface="Times New Roman"/>
              </a:rPr>
              <a:t>&lt;дата/время&gt;</a:t>
            </a:r>
          </a:p>
        </p:txBody>
      </p:sp>
      <p:sp>
        <p:nvSpPr>
          <p:cNvPr id="50" name="PlaceHolder 4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r>
              <a:rPr lang="ru-RU" sz="4400" b="0" strike="noStrike" spc="-1">
                <a:latin typeface="XO Oriel"/>
              </a:rPr>
              <a:t>Для правки текста заглавия щёлкните мышью</a:t>
            </a:r>
          </a:p>
        </p:txBody>
      </p:sp>
      <p:sp>
        <p:nvSpPr>
          <p:cNvPr id="51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latin typeface="XO Orie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latin typeface="XO Orie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latin typeface="XO Orie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latin typeface="XO Orie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XO Orie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XO Orie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XO Orie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7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Скругленный прямоугольник 6"/>
          <p:cNvSpPr/>
          <p:nvPr/>
        </p:nvSpPr>
        <p:spPr>
          <a:xfrm>
            <a:off x="304920" y="329040"/>
            <a:ext cx="8526960" cy="6191640"/>
          </a:xfrm>
          <a:prstGeom prst="roundRect">
            <a:avLst>
              <a:gd name="adj" fmla="val 2081"/>
            </a:avLst>
          </a:prstGeom>
          <a:gradFill rotWithShape="0">
            <a:gsLst>
              <a:gs pos="98000">
                <a:srgbClr val="FFFFFF"/>
              </a:gs>
              <a:gs pos="100000">
                <a:srgbClr val="F7F7F7"/>
              </a:gs>
            </a:gsLst>
            <a:lin ang="5400000"/>
          </a:gradFill>
          <a:ln w="2000" cap="rnd">
            <a:solidFill>
              <a:srgbClr val="A4A4A3"/>
            </a:solidFill>
            <a:round/>
          </a:ln>
          <a:effectLst>
            <a:outerShdw blurRad="76320" dist="5076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89" name="Скругленный прямоугольник 8"/>
          <p:cNvSpPr/>
          <p:nvPr/>
        </p:nvSpPr>
        <p:spPr>
          <a:xfrm>
            <a:off x="418680" y="434160"/>
            <a:ext cx="8301600" cy="5481360"/>
          </a:xfrm>
          <a:prstGeom prst="roundRect">
            <a:avLst>
              <a:gd name="adj" fmla="val 2127"/>
            </a:avLst>
          </a:prstGeom>
          <a:gradFill rotWithShape="0">
            <a:gsLst>
              <a:gs pos="0">
                <a:srgbClr val="FFFFFF"/>
              </a:gs>
              <a:gs pos="100000">
                <a:srgbClr val="A1A1A1"/>
              </a:gs>
            </a:gsLst>
            <a:path path="circle">
              <a:fillToRect l="50000" t="100000" r="50000"/>
            </a:path>
          </a:gradFill>
          <a:ln w="8890">
            <a:noFill/>
          </a:ln>
          <a:effectLst>
            <a:outerShdw blurRad="65520" dist="38160" dir="5400000" rotWithShape="0">
              <a:srgbClr val="000000">
                <a:alpha val="4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90" name="PlaceHolder 1"/>
          <p:cNvSpPr>
            <a:spLocks noGrp="1"/>
          </p:cNvSpPr>
          <p:nvPr>
            <p:ph type="ftr" idx="7"/>
          </p:nvPr>
        </p:nvSpPr>
        <p:spPr>
          <a:xfrm>
            <a:off x="6062400" y="6111720"/>
            <a:ext cx="2280960" cy="3600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b">
            <a:noAutofit/>
          </a:bodyPr>
          <a:lstStyle>
            <a:lvl1pPr algn="ctr">
              <a:lnSpc>
                <a:spcPct val="100000"/>
              </a:lnSpc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  <a:ea typeface="DejaVu Sans"/>
              </a:defRPr>
            </a:lvl1pPr>
          </a:lstStyle>
          <a:p>
            <a:pPr algn="ctr">
              <a:lnSpc>
                <a:spcPct val="100000"/>
              </a:lnSpc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&lt;нижний колонтитул&gt;</a:t>
            </a:r>
            <a:endParaRPr lang="ru-RU" sz="1400" b="0" strike="noStrike" spc="-1">
              <a:latin typeface="Times New Roman"/>
            </a:endParaRPr>
          </a:p>
        </p:txBody>
      </p:sp>
      <p:sp>
        <p:nvSpPr>
          <p:cNvPr id="91" name="PlaceHolder 2"/>
          <p:cNvSpPr>
            <a:spLocks noGrp="1"/>
          </p:cNvSpPr>
          <p:nvPr>
            <p:ph type="sldNum" idx="8"/>
          </p:nvPr>
        </p:nvSpPr>
        <p:spPr>
          <a:xfrm>
            <a:off x="8348400" y="6111720"/>
            <a:ext cx="452160" cy="3600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b">
            <a:noAutofit/>
          </a:bodyPr>
          <a:lstStyle>
            <a:lvl1pPr algn="r">
              <a:lnSpc>
                <a:spcPct val="100000"/>
              </a:lnSpc>
              <a:buNone/>
              <a:defRPr lang="ru-RU" sz="1000" b="0" strike="noStrike" spc="-1">
                <a:solidFill>
                  <a:srgbClr val="8B8B8B"/>
                </a:solidFill>
                <a:latin typeface="Verdana"/>
                <a:ea typeface="DejaVu Sans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BD8202B9-72FD-42EA-9CE9-080AAC82F21F}" type="slidenum">
              <a:rPr lang="ru-RU" sz="1000" b="0" strike="noStrike" spc="-1">
                <a:solidFill>
                  <a:srgbClr val="8B8B8B"/>
                </a:solidFill>
                <a:latin typeface="Verdana"/>
                <a:ea typeface="DejaVu Sans"/>
              </a:rPr>
              <a:t>‹#›</a:t>
            </a:fld>
            <a:endParaRPr lang="ru-RU" sz="1000" b="0" strike="noStrike" spc="-1">
              <a:latin typeface="Times New Roman"/>
            </a:endParaRPr>
          </a:p>
        </p:txBody>
      </p:sp>
      <p:sp>
        <p:nvSpPr>
          <p:cNvPr id="92" name="PlaceHolder 3"/>
          <p:cNvSpPr>
            <a:spLocks noGrp="1"/>
          </p:cNvSpPr>
          <p:nvPr>
            <p:ph type="dt" idx="9"/>
          </p:nvPr>
        </p:nvSpPr>
        <p:spPr>
          <a:xfrm>
            <a:off x="3776400" y="6111720"/>
            <a:ext cx="2280960" cy="3600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b">
            <a:noAutofit/>
          </a:bodyPr>
          <a:lstStyle>
            <a:lvl1pPr>
              <a:defRPr lang="ru-RU" sz="1400" b="0" strike="noStrike" spc="-1">
                <a:latin typeface="Times New Roman"/>
              </a:defRPr>
            </a:lvl1pPr>
          </a:lstStyle>
          <a:p>
            <a:r>
              <a:rPr lang="ru-RU" sz="1400" b="0" strike="noStrike" spc="-1">
                <a:latin typeface="Times New Roman"/>
              </a:rPr>
              <a:t>&lt;дата/время&gt;</a:t>
            </a:r>
          </a:p>
        </p:txBody>
      </p:sp>
      <p:sp>
        <p:nvSpPr>
          <p:cNvPr id="93" name="PlaceHolder 4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r>
              <a:rPr lang="ru-RU" sz="4400" b="0" strike="noStrike" spc="-1">
                <a:latin typeface="XO Oriel"/>
              </a:rPr>
              <a:t>Для правки текста заглавия щёлкните мышью</a:t>
            </a:r>
          </a:p>
        </p:txBody>
      </p:sp>
      <p:sp>
        <p:nvSpPr>
          <p:cNvPr id="94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latin typeface="XO Orie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latin typeface="XO Orie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latin typeface="XO Orie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latin typeface="XO Orie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XO Orie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XO Orie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XO Orie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7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Скругленный прямоугольник 6"/>
          <p:cNvSpPr/>
          <p:nvPr/>
        </p:nvSpPr>
        <p:spPr>
          <a:xfrm>
            <a:off x="304920" y="329040"/>
            <a:ext cx="8523360" cy="6188040"/>
          </a:xfrm>
          <a:prstGeom prst="roundRect">
            <a:avLst>
              <a:gd name="adj" fmla="val 2081"/>
            </a:avLst>
          </a:prstGeom>
          <a:gradFill rotWithShape="0">
            <a:gsLst>
              <a:gs pos="98000">
                <a:srgbClr val="FFFFFF"/>
              </a:gs>
              <a:gs pos="100000">
                <a:srgbClr val="F7F7F7"/>
              </a:gs>
            </a:gsLst>
            <a:lin ang="5400000"/>
          </a:gradFill>
          <a:ln w="2000" cap="rnd">
            <a:solidFill>
              <a:srgbClr val="A4A4A3"/>
            </a:solidFill>
            <a:round/>
          </a:ln>
          <a:effectLst>
            <a:outerShdw blurRad="76320" dist="5076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132" name="Скругленный прямоугольник 8"/>
          <p:cNvSpPr/>
          <p:nvPr/>
        </p:nvSpPr>
        <p:spPr>
          <a:xfrm>
            <a:off x="418680" y="434160"/>
            <a:ext cx="8298000" cy="5477760"/>
          </a:xfrm>
          <a:prstGeom prst="roundRect">
            <a:avLst>
              <a:gd name="adj" fmla="val 2127"/>
            </a:avLst>
          </a:prstGeom>
          <a:gradFill rotWithShape="0">
            <a:gsLst>
              <a:gs pos="0">
                <a:srgbClr val="FFFFFF"/>
              </a:gs>
              <a:gs pos="100000">
                <a:srgbClr val="A1A1A1"/>
              </a:gs>
            </a:gsLst>
            <a:path path="circle">
              <a:fillToRect l="50000" t="100000" r="50000"/>
            </a:path>
          </a:gradFill>
          <a:ln w="8890">
            <a:noFill/>
          </a:ln>
          <a:effectLst>
            <a:outerShdw blurRad="65520" dist="38160" dir="5400000" rotWithShape="0">
              <a:srgbClr val="000000">
                <a:alpha val="4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133" name="PlaceHolder 1"/>
          <p:cNvSpPr>
            <a:spLocks noGrp="1"/>
          </p:cNvSpPr>
          <p:nvPr>
            <p:ph type="title"/>
          </p:nvPr>
        </p:nvSpPr>
        <p:spPr>
          <a:xfrm>
            <a:off x="502920" y="4885560"/>
            <a:ext cx="8175240" cy="1249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r>
              <a:rPr lang="ru-RU" sz="1800" b="0" strike="noStrike" spc="-1">
                <a:latin typeface="XO Oriel"/>
              </a:rPr>
              <a:t>Для правки текста заглавия щёлкните мышью</a:t>
            </a:r>
          </a:p>
        </p:txBody>
      </p:sp>
      <p:sp>
        <p:nvSpPr>
          <p:cNvPr id="134" name="PlaceHolder 2"/>
          <p:cNvSpPr>
            <a:spLocks noGrp="1"/>
          </p:cNvSpPr>
          <p:nvPr>
            <p:ph type="ftr" idx="10"/>
          </p:nvPr>
        </p:nvSpPr>
        <p:spPr>
          <a:xfrm>
            <a:off x="6062400" y="6111720"/>
            <a:ext cx="2277360" cy="356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b">
            <a:noAutofit/>
          </a:bodyPr>
          <a:lstStyle>
            <a:lvl1pPr algn="ctr">
              <a:lnSpc>
                <a:spcPct val="100000"/>
              </a:lnSpc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  <a:ea typeface="DejaVu Sans"/>
              </a:defRPr>
            </a:lvl1pPr>
          </a:lstStyle>
          <a:p>
            <a:pPr algn="ctr">
              <a:lnSpc>
                <a:spcPct val="100000"/>
              </a:lnSpc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&lt;нижний колонтитул&gt;</a:t>
            </a:r>
            <a:endParaRPr lang="ru-RU" sz="1400" b="0" strike="noStrike" spc="-1">
              <a:latin typeface="Times New Roman"/>
            </a:endParaRPr>
          </a:p>
        </p:txBody>
      </p:sp>
      <p:sp>
        <p:nvSpPr>
          <p:cNvPr id="135" name="PlaceHolder 3"/>
          <p:cNvSpPr>
            <a:spLocks noGrp="1"/>
          </p:cNvSpPr>
          <p:nvPr>
            <p:ph type="sldNum" idx="11"/>
          </p:nvPr>
        </p:nvSpPr>
        <p:spPr>
          <a:xfrm>
            <a:off x="8348400" y="6111720"/>
            <a:ext cx="448560" cy="356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b">
            <a:noAutofit/>
          </a:bodyPr>
          <a:lstStyle>
            <a:lvl1pPr algn="r">
              <a:lnSpc>
                <a:spcPct val="100000"/>
              </a:lnSpc>
              <a:buNone/>
              <a:defRPr lang="ru-RU" sz="1000" b="0" strike="noStrike" spc="-1">
                <a:solidFill>
                  <a:srgbClr val="8B8B8B"/>
                </a:solidFill>
                <a:latin typeface="Verdana"/>
                <a:ea typeface="DejaVu Sans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C05A6DDC-A7F8-4B68-B16E-9FF54A22AAEE}" type="slidenum">
              <a:rPr lang="ru-RU" sz="1000" b="0" strike="noStrike" spc="-1">
                <a:solidFill>
                  <a:srgbClr val="8B8B8B"/>
                </a:solidFill>
                <a:latin typeface="Verdana"/>
                <a:ea typeface="DejaVu Sans"/>
              </a:rPr>
              <a:t>‹#›</a:t>
            </a:fld>
            <a:endParaRPr lang="ru-RU" sz="1000" b="0" strike="noStrike" spc="-1">
              <a:latin typeface="Times New Roman"/>
            </a:endParaRPr>
          </a:p>
        </p:txBody>
      </p:sp>
      <p:sp>
        <p:nvSpPr>
          <p:cNvPr id="136" name="PlaceHolder 4"/>
          <p:cNvSpPr>
            <a:spLocks noGrp="1"/>
          </p:cNvSpPr>
          <p:nvPr>
            <p:ph type="dt" idx="12"/>
          </p:nvPr>
        </p:nvSpPr>
        <p:spPr>
          <a:xfrm>
            <a:off x="3776400" y="6111720"/>
            <a:ext cx="2277360" cy="356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b">
            <a:noAutofit/>
          </a:bodyPr>
          <a:lstStyle>
            <a:lvl1pPr>
              <a:defRPr lang="ru-RU" sz="1400" b="0" strike="noStrike" spc="-1">
                <a:latin typeface="Times New Roman"/>
              </a:defRPr>
            </a:lvl1pPr>
          </a:lstStyle>
          <a:p>
            <a:r>
              <a:rPr lang="ru-RU" sz="1400" b="0" strike="noStrike" spc="-1">
                <a:latin typeface="Times New Roman"/>
              </a:rPr>
              <a:t>&lt;дата/время&gt;</a:t>
            </a:r>
          </a:p>
        </p:txBody>
      </p:sp>
      <p:sp>
        <p:nvSpPr>
          <p:cNvPr id="137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latin typeface="XO Orie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latin typeface="XO Orie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latin typeface="XO Orie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latin typeface="XO Orie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XO Orie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XO Orie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XO Orie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7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Скругленный прямоугольник 6"/>
          <p:cNvSpPr/>
          <p:nvPr/>
        </p:nvSpPr>
        <p:spPr>
          <a:xfrm>
            <a:off x="304920" y="329040"/>
            <a:ext cx="8523360" cy="6188040"/>
          </a:xfrm>
          <a:prstGeom prst="roundRect">
            <a:avLst>
              <a:gd name="adj" fmla="val 2081"/>
            </a:avLst>
          </a:prstGeom>
          <a:gradFill rotWithShape="0">
            <a:gsLst>
              <a:gs pos="98000">
                <a:srgbClr val="FFFFFF"/>
              </a:gs>
              <a:gs pos="100000">
                <a:srgbClr val="F7F7F7"/>
              </a:gs>
            </a:gsLst>
            <a:lin ang="5400000"/>
          </a:gradFill>
          <a:ln w="2000" cap="rnd">
            <a:solidFill>
              <a:srgbClr val="A4A4A3"/>
            </a:solidFill>
            <a:round/>
          </a:ln>
          <a:effectLst>
            <a:outerShdw blurRad="76320" dist="5076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175" name="Скругленный прямоугольник 8"/>
          <p:cNvSpPr/>
          <p:nvPr/>
        </p:nvSpPr>
        <p:spPr>
          <a:xfrm>
            <a:off x="418680" y="434160"/>
            <a:ext cx="8298000" cy="5477760"/>
          </a:xfrm>
          <a:prstGeom prst="roundRect">
            <a:avLst>
              <a:gd name="adj" fmla="val 2127"/>
            </a:avLst>
          </a:prstGeom>
          <a:gradFill rotWithShape="0">
            <a:gsLst>
              <a:gs pos="0">
                <a:srgbClr val="FFFFFF"/>
              </a:gs>
              <a:gs pos="100000">
                <a:srgbClr val="A1A1A1"/>
              </a:gs>
            </a:gsLst>
            <a:path path="circle">
              <a:fillToRect l="50000" t="100000" r="50000"/>
            </a:path>
          </a:gradFill>
          <a:ln w="8890">
            <a:noFill/>
          </a:ln>
          <a:effectLst>
            <a:outerShdw blurRad="65520" dist="38160" dir="5400000" rotWithShape="0">
              <a:srgbClr val="000000">
                <a:alpha val="4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176" name="PlaceHolder 1"/>
          <p:cNvSpPr>
            <a:spLocks noGrp="1"/>
          </p:cNvSpPr>
          <p:nvPr>
            <p:ph type="ftr" idx="13"/>
          </p:nvPr>
        </p:nvSpPr>
        <p:spPr>
          <a:xfrm>
            <a:off x="6062400" y="6111720"/>
            <a:ext cx="2277360" cy="356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b">
            <a:noAutofit/>
          </a:bodyPr>
          <a:lstStyle>
            <a:lvl1pPr algn="ctr">
              <a:lnSpc>
                <a:spcPct val="100000"/>
              </a:lnSpc>
              <a:buNone/>
              <a:defRPr lang="ru-RU" sz="1400" b="0" strike="noStrike" spc="-1">
                <a:latin typeface="Times New Roman"/>
              </a:defRPr>
            </a:lvl1pPr>
          </a:lstStyle>
          <a:p>
            <a:pPr algn="ctr">
              <a:lnSpc>
                <a:spcPct val="100000"/>
              </a:lnSpc>
              <a:buNone/>
            </a:pPr>
            <a:r>
              <a:rPr lang="ru-RU" sz="1400" b="0" strike="noStrike" spc="-1">
                <a:latin typeface="Times New Roman"/>
              </a:rPr>
              <a:t>&lt;нижний колонтитул&gt;</a:t>
            </a:r>
          </a:p>
        </p:txBody>
      </p:sp>
      <p:sp>
        <p:nvSpPr>
          <p:cNvPr id="177" name="PlaceHolder 2"/>
          <p:cNvSpPr>
            <a:spLocks noGrp="1"/>
          </p:cNvSpPr>
          <p:nvPr>
            <p:ph type="sldNum" idx="14"/>
          </p:nvPr>
        </p:nvSpPr>
        <p:spPr>
          <a:xfrm>
            <a:off x="8348400" y="6111720"/>
            <a:ext cx="448560" cy="356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b">
            <a:noAutofit/>
          </a:bodyPr>
          <a:lstStyle>
            <a:lvl1pPr algn="r">
              <a:lnSpc>
                <a:spcPct val="100000"/>
              </a:lnSpc>
              <a:buNone/>
              <a:defRPr lang="ru-RU" sz="1000" b="0" strike="noStrike" spc="-1">
                <a:solidFill>
                  <a:srgbClr val="8B8B8B"/>
                </a:solidFill>
                <a:latin typeface="Verdana"/>
                <a:ea typeface="DejaVu Sans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2C851883-84CA-4CA6-8216-796FEBC4BB59}" type="slidenum">
              <a:rPr lang="ru-RU" sz="1000" b="0" strike="noStrike" spc="-1">
                <a:solidFill>
                  <a:srgbClr val="8B8B8B"/>
                </a:solidFill>
                <a:latin typeface="Verdana"/>
                <a:ea typeface="DejaVu Sans"/>
              </a:rPr>
              <a:t>‹#›</a:t>
            </a:fld>
            <a:endParaRPr lang="ru-RU" sz="1000" b="0" strike="noStrike" spc="-1">
              <a:latin typeface="Times New Roman"/>
            </a:endParaRPr>
          </a:p>
        </p:txBody>
      </p:sp>
      <p:sp>
        <p:nvSpPr>
          <p:cNvPr id="178" name="PlaceHolder 3"/>
          <p:cNvSpPr>
            <a:spLocks noGrp="1"/>
          </p:cNvSpPr>
          <p:nvPr>
            <p:ph type="dt" idx="15"/>
          </p:nvPr>
        </p:nvSpPr>
        <p:spPr>
          <a:xfrm>
            <a:off x="3776400" y="6111720"/>
            <a:ext cx="2277360" cy="356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b">
            <a:noAutofit/>
          </a:bodyPr>
          <a:lstStyle>
            <a:lvl1pPr>
              <a:defRPr lang="ru-RU" sz="1400" b="0" strike="noStrike" spc="-1">
                <a:latin typeface="Times New Roman"/>
              </a:defRPr>
            </a:lvl1pPr>
          </a:lstStyle>
          <a:p>
            <a:r>
              <a:rPr lang="ru-RU" sz="1400" b="0" strike="noStrike" spc="-1">
                <a:latin typeface="Times New Roman"/>
              </a:rPr>
              <a:t>&lt;дата/время&gt;</a:t>
            </a:r>
          </a:p>
        </p:txBody>
      </p:sp>
      <p:sp>
        <p:nvSpPr>
          <p:cNvPr id="179" name="PlaceHolder 4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r>
              <a:rPr lang="ru-RU" sz="4400" b="0" strike="noStrike" spc="-1">
                <a:latin typeface="XO Oriel"/>
              </a:rPr>
              <a:t>Для правки текста заглавия щёлкните мышью</a:t>
            </a:r>
          </a:p>
        </p:txBody>
      </p:sp>
      <p:sp>
        <p:nvSpPr>
          <p:cNvPr id="180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latin typeface="XO Orie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latin typeface="XO Orie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latin typeface="XO Orie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latin typeface="XO Orie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XO Orie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XO Orie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XO Orie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7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Скругленный прямоугольник 6"/>
          <p:cNvSpPr/>
          <p:nvPr/>
        </p:nvSpPr>
        <p:spPr>
          <a:xfrm>
            <a:off x="304920" y="329040"/>
            <a:ext cx="8523360" cy="6188040"/>
          </a:xfrm>
          <a:prstGeom prst="roundRect">
            <a:avLst>
              <a:gd name="adj" fmla="val 2081"/>
            </a:avLst>
          </a:prstGeom>
          <a:gradFill rotWithShape="0">
            <a:gsLst>
              <a:gs pos="98000">
                <a:srgbClr val="FFFFFF"/>
              </a:gs>
              <a:gs pos="100000">
                <a:srgbClr val="F7F7F7"/>
              </a:gs>
            </a:gsLst>
            <a:lin ang="5400000"/>
          </a:gradFill>
          <a:ln w="2000" cap="rnd">
            <a:solidFill>
              <a:srgbClr val="A4A4A3"/>
            </a:solidFill>
            <a:round/>
          </a:ln>
          <a:effectLst>
            <a:outerShdw blurRad="76320" dist="5076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218" name="Скругленный прямоугольник 8"/>
          <p:cNvSpPr/>
          <p:nvPr/>
        </p:nvSpPr>
        <p:spPr>
          <a:xfrm>
            <a:off x="418680" y="434160"/>
            <a:ext cx="8298000" cy="5477760"/>
          </a:xfrm>
          <a:prstGeom prst="roundRect">
            <a:avLst>
              <a:gd name="adj" fmla="val 2127"/>
            </a:avLst>
          </a:prstGeom>
          <a:gradFill rotWithShape="0">
            <a:gsLst>
              <a:gs pos="0">
                <a:srgbClr val="FFFFFF"/>
              </a:gs>
              <a:gs pos="100000">
                <a:srgbClr val="A1A1A1"/>
              </a:gs>
            </a:gsLst>
            <a:path path="circle">
              <a:fillToRect l="50000" t="100000" r="50000"/>
            </a:path>
          </a:gradFill>
          <a:ln w="8890">
            <a:noFill/>
          </a:ln>
          <a:effectLst>
            <a:outerShdw blurRad="65520" dist="38160" dir="5400000" rotWithShape="0">
              <a:srgbClr val="000000">
                <a:alpha val="4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219" name="PlaceHolder 1"/>
          <p:cNvSpPr>
            <a:spLocks noGrp="1"/>
          </p:cNvSpPr>
          <p:nvPr>
            <p:ph type="title"/>
          </p:nvPr>
        </p:nvSpPr>
        <p:spPr>
          <a:xfrm>
            <a:off x="502920" y="4885560"/>
            <a:ext cx="8175240" cy="1249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r>
              <a:rPr lang="ru-RU" sz="1800" b="0" strike="noStrike" spc="-1">
                <a:latin typeface="XO Oriel"/>
              </a:rPr>
              <a:t>Для правки текста заглавия щёлкните мышью</a:t>
            </a:r>
          </a:p>
        </p:txBody>
      </p:sp>
      <p:sp>
        <p:nvSpPr>
          <p:cNvPr id="22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3976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3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XO Orie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latin typeface="XO Orie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XO Orie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latin typeface="XO Orie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XO Orie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XO Orie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XO Oriel"/>
              </a:rPr>
              <a:t>Седьмой уровень структуры</a:t>
            </a:r>
          </a:p>
        </p:txBody>
      </p:sp>
      <p:sp>
        <p:nvSpPr>
          <p:cNvPr id="22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440" cy="3976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3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XO Orie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latin typeface="XO Orie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XO Orie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latin typeface="XO Orie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XO Orie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XO Orie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XO Oriel"/>
              </a:rPr>
              <a:t>Седьмой уровень структуры</a:t>
            </a:r>
          </a:p>
        </p:txBody>
      </p:sp>
      <p:sp>
        <p:nvSpPr>
          <p:cNvPr id="222" name="PlaceHolder 4"/>
          <p:cNvSpPr>
            <a:spLocks noGrp="1"/>
          </p:cNvSpPr>
          <p:nvPr>
            <p:ph type="ftr" idx="16"/>
          </p:nvPr>
        </p:nvSpPr>
        <p:spPr>
          <a:xfrm>
            <a:off x="6062400" y="6111720"/>
            <a:ext cx="2277360" cy="356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b">
            <a:noAutofit/>
          </a:bodyPr>
          <a:lstStyle>
            <a:lvl1pPr algn="ctr">
              <a:lnSpc>
                <a:spcPct val="100000"/>
              </a:lnSpc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  <a:ea typeface="DejaVu Sans"/>
              </a:defRPr>
            </a:lvl1pPr>
          </a:lstStyle>
          <a:p>
            <a:pPr algn="ctr">
              <a:lnSpc>
                <a:spcPct val="100000"/>
              </a:lnSpc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&lt;нижний колонтитул&gt;</a:t>
            </a:r>
            <a:endParaRPr lang="ru-RU" sz="1400" b="0" strike="noStrike" spc="-1">
              <a:latin typeface="Times New Roman"/>
            </a:endParaRPr>
          </a:p>
        </p:txBody>
      </p:sp>
      <p:sp>
        <p:nvSpPr>
          <p:cNvPr id="223" name="PlaceHolder 5"/>
          <p:cNvSpPr>
            <a:spLocks noGrp="1"/>
          </p:cNvSpPr>
          <p:nvPr>
            <p:ph type="sldNum" idx="17"/>
          </p:nvPr>
        </p:nvSpPr>
        <p:spPr>
          <a:xfrm>
            <a:off x="8348400" y="6111720"/>
            <a:ext cx="448560" cy="356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b">
            <a:noAutofit/>
          </a:bodyPr>
          <a:lstStyle>
            <a:lvl1pPr algn="r">
              <a:lnSpc>
                <a:spcPct val="100000"/>
              </a:lnSpc>
              <a:buNone/>
              <a:defRPr lang="ru-RU" sz="1000" b="0" strike="noStrike" spc="-1">
                <a:solidFill>
                  <a:srgbClr val="8B8B8B"/>
                </a:solidFill>
                <a:latin typeface="Verdana"/>
                <a:ea typeface="DejaVu Sans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6F3139F6-7123-482F-88FC-B9E74F9B5D73}" type="slidenum">
              <a:rPr lang="ru-RU" sz="1000" b="0" strike="noStrike" spc="-1">
                <a:solidFill>
                  <a:srgbClr val="8B8B8B"/>
                </a:solidFill>
                <a:latin typeface="Verdana"/>
                <a:ea typeface="DejaVu Sans"/>
              </a:rPr>
              <a:t>‹#›</a:t>
            </a:fld>
            <a:endParaRPr lang="ru-RU" sz="1000" b="0" strike="noStrike" spc="-1">
              <a:latin typeface="Times New Roman"/>
            </a:endParaRPr>
          </a:p>
        </p:txBody>
      </p:sp>
      <p:sp>
        <p:nvSpPr>
          <p:cNvPr id="224" name="PlaceHolder 6"/>
          <p:cNvSpPr>
            <a:spLocks noGrp="1"/>
          </p:cNvSpPr>
          <p:nvPr>
            <p:ph type="dt" idx="18"/>
          </p:nvPr>
        </p:nvSpPr>
        <p:spPr>
          <a:xfrm>
            <a:off x="3776400" y="6111720"/>
            <a:ext cx="2277360" cy="356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b">
            <a:noAutofit/>
          </a:bodyPr>
          <a:lstStyle>
            <a:lvl1pPr>
              <a:defRPr lang="ru-RU" sz="1400" b="0" strike="noStrike" spc="-1">
                <a:latin typeface="Times New Roman"/>
              </a:defRPr>
            </a:lvl1pPr>
          </a:lstStyle>
          <a:p>
            <a:r>
              <a:rPr lang="ru-RU" sz="1400" b="0" strike="noStrike" spc="-1">
                <a:latin typeface="Times New Roman"/>
              </a:rPr>
              <a:t>&lt;дата/время&gt;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2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4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9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41.xml"/><Relationship Id="rId4" Type="http://schemas.openxmlformats.org/officeDocument/2006/relationships/image" Target="../media/image4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41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41.xml"/><Relationship Id="rId4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3" Type="http://schemas.openxmlformats.org/officeDocument/2006/relationships/diagramLayout" Target="../diagrams/layout2.xml"/><Relationship Id="rId7" Type="http://schemas.openxmlformats.org/officeDocument/2006/relationships/diagramData" Target="../diagrams/data3.xml"/><Relationship Id="rId12" Type="http://schemas.openxmlformats.org/officeDocument/2006/relationships/image" Target="../media/image8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41.xml"/><Relationship Id="rId6" Type="http://schemas.microsoft.com/office/2007/relationships/diagramDrawing" Target="../diagrams/drawing2.xml"/><Relationship Id="rId11" Type="http://schemas.microsoft.com/office/2007/relationships/diagramDrawing" Target="../diagrams/drawing3.xml"/><Relationship Id="rId5" Type="http://schemas.openxmlformats.org/officeDocument/2006/relationships/diagramColors" Target="../diagrams/colors2.xml"/><Relationship Id="rId10" Type="http://schemas.openxmlformats.org/officeDocument/2006/relationships/diagramColors" Target="../diagrams/colors3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3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8.xml"/><Relationship Id="rId4" Type="http://schemas.openxmlformats.org/officeDocument/2006/relationships/chart" Target="../charts/char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TextBox 2"/>
          <p:cNvSpPr/>
          <p:nvPr/>
        </p:nvSpPr>
        <p:spPr>
          <a:xfrm>
            <a:off x="3636000" y="638640"/>
            <a:ext cx="5176080" cy="353797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2800" b="1" i="1" strike="noStrike" spc="-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/>
                <a:ea typeface="DejaVu Sans"/>
              </a:rPr>
              <a:t>БЮДЖЕТ </a:t>
            </a:r>
            <a:endParaRPr lang="ru-RU" sz="2800" b="0" strike="noStrike" spc="-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XO Orie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2800" b="1" i="1" strike="noStrike" spc="-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/>
                <a:ea typeface="DejaVu Sans"/>
              </a:rPr>
              <a:t>МУНИЦИПАЛЬНОГО ОБРАЗОВАНИЯ ВЫСЕЛКОВСКИЙ РАЙОН</a:t>
            </a:r>
            <a:endParaRPr lang="ru-RU" sz="2800" b="0" strike="noStrike" spc="-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XO Orie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2800" b="1" i="1" strike="noStrike" spc="-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/>
                <a:ea typeface="DejaVu Sans"/>
              </a:rPr>
              <a:t>КРАСНОДАРСКОГО  КРАЯ</a:t>
            </a:r>
            <a:endParaRPr lang="ru-RU" sz="2800" b="0" strike="noStrike" spc="-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XO Orie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2800" b="1" i="1" strike="noStrike" spc="-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/>
                <a:ea typeface="DejaVu Sans"/>
              </a:rPr>
              <a:t> </a:t>
            </a:r>
            <a:endParaRPr lang="ru-RU" sz="2800" b="0" strike="noStrike" spc="-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XO Orie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2800" b="1" i="1" strike="noStrike" spc="-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/>
                <a:ea typeface="DejaVu Sans"/>
              </a:rPr>
              <a:t>ДЛЯ ЕГО ЖИТЕЛЕЙ</a:t>
            </a:r>
            <a:endParaRPr lang="ru-RU" sz="2800" b="0" strike="noStrike" spc="-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XO Oriel"/>
            </a:endParaRPr>
          </a:p>
        </p:txBody>
      </p:sp>
      <p:sp>
        <p:nvSpPr>
          <p:cNvPr id="268" name="TextBox 3"/>
          <p:cNvSpPr/>
          <p:nvPr/>
        </p:nvSpPr>
        <p:spPr>
          <a:xfrm>
            <a:off x="755640" y="4542120"/>
            <a:ext cx="7840080" cy="952653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endParaRPr lang="ru-RU" sz="2800" b="0" strike="noStrike" spc="-1" dirty="0">
              <a:latin typeface="XO Orie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2800" b="1" i="1" strike="noStrike" spc="-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/>
                <a:ea typeface="DejaVu Sans"/>
              </a:rPr>
              <a:t>ИСПОЛНЕНИЕ ЗА 2022 ГОД</a:t>
            </a:r>
            <a:endParaRPr lang="ru-RU" sz="2800" b="0" strike="noStrike" spc="-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XO Oriel"/>
            </a:endParaRPr>
          </a:p>
        </p:txBody>
      </p:sp>
      <p:pic>
        <p:nvPicPr>
          <p:cNvPr id="269" name="Picture 2"/>
          <p:cNvPicPr/>
          <p:nvPr/>
        </p:nvPicPr>
        <p:blipFill>
          <a:blip r:embed="rId2"/>
          <a:stretch/>
        </p:blipFill>
        <p:spPr>
          <a:xfrm>
            <a:off x="755640" y="764640"/>
            <a:ext cx="2607120" cy="32234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TextBox 19"/>
          <p:cNvSpPr/>
          <p:nvPr/>
        </p:nvSpPr>
        <p:spPr>
          <a:xfrm>
            <a:off x="107640" y="44640"/>
            <a:ext cx="8924040" cy="867240"/>
          </a:xfrm>
          <a:prstGeom prst="rect">
            <a:avLst/>
          </a:prstGeom>
          <a:gradFill rotWithShape="0">
            <a:gsLst>
              <a:gs pos="0">
                <a:srgbClr val="F2AEC3"/>
              </a:gs>
              <a:gs pos="100000">
                <a:srgbClr val="F6CCD9"/>
              </a:gs>
            </a:gsLst>
            <a:path path="circle">
              <a:fillToRect l="50000" r="50000" b="100000"/>
            </a:path>
          </a:gradFill>
          <a:ln>
            <a:solidFill>
              <a:srgbClr val="FF6015"/>
            </a:solidFill>
            <a:round/>
          </a:ln>
          <a:effectLst>
            <a:outerShdw blurRad="65520" dist="38160" dir="5400000" rotWithShape="0">
              <a:srgbClr val="000000">
                <a:alpha val="40000"/>
              </a:srgb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3"/>
          </a:lnRef>
          <a:fillRef idx="1002">
            <a:schemeClr val="lt2"/>
          </a:fillRef>
          <a:effectRef idx="1">
            <a:schemeClr val="accent3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700" b="1" strike="noStrike" spc="-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/>
                <a:ea typeface="DejaVu Sans"/>
              </a:rPr>
              <a:t>ИСПОЛНЕНИЕ РАЙОННОГО БЮДЖЕТА ПО НАЛОГОВЫМ И НЕНАЛОГОВЫМ ДОХОДАМ В РАЗРЕЗЕ ДОХОДНЫХ ИСТОЧНИКОВ</a:t>
            </a:r>
            <a:endParaRPr lang="ru-RU" sz="1700" b="0" strike="noStrike" spc="-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XO Orie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1700" b="1" strike="noStrike" spc="-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/>
                <a:ea typeface="DejaVu Sans"/>
              </a:rPr>
              <a:t>за 202</a:t>
            </a:r>
            <a:r>
              <a:rPr lang="en-US" sz="1700" b="1" strike="noStrike" spc="-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/>
                <a:ea typeface="DejaVu Sans"/>
              </a:rPr>
              <a:t>2</a:t>
            </a:r>
            <a:r>
              <a:rPr lang="ru-RU" sz="1700" b="1" strike="noStrike" spc="-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/>
                <a:ea typeface="DejaVu Sans"/>
              </a:rPr>
              <a:t> год </a:t>
            </a:r>
            <a:r>
              <a:rPr lang="ru-RU" sz="1400" b="1" strike="noStrike" spc="-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/>
                <a:ea typeface="DejaVu Sans"/>
              </a:rPr>
              <a:t>(тыс. рублей)</a:t>
            </a:r>
            <a:endParaRPr lang="ru-RU" sz="1400" b="0" strike="noStrike" spc="-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XO Oriel"/>
            </a:endParaRPr>
          </a:p>
        </p:txBody>
      </p:sp>
      <p:graphicFrame>
        <p:nvGraphicFramePr>
          <p:cNvPr id="293" name="Диаграмма 2"/>
          <p:cNvGraphicFramePr/>
          <p:nvPr/>
        </p:nvGraphicFramePr>
        <p:xfrm>
          <a:off x="0" y="1340640"/>
          <a:ext cx="9031320" cy="5512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TextBox 19"/>
          <p:cNvSpPr/>
          <p:nvPr/>
        </p:nvSpPr>
        <p:spPr>
          <a:xfrm>
            <a:off x="323640" y="188640"/>
            <a:ext cx="8492040" cy="64487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FF6015"/>
            </a:solidFill>
            <a:round/>
          </a:ln>
          <a:effectLst>
            <a:outerShdw blurRad="65520" dist="38160" dir="5400000" rotWithShape="0">
              <a:srgbClr val="000000">
                <a:alpha val="40000"/>
              </a:srgb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3"/>
          </a:lnRef>
          <a:fillRef idx="1002">
            <a:schemeClr val="lt2"/>
          </a:fillRef>
          <a:effectRef idx="1">
            <a:schemeClr val="accent3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800" b="1" strike="noStrike" spc="-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/>
                <a:ea typeface="DejaVu Sans"/>
              </a:rPr>
              <a:t>ДИНАМИКА НАЛОГОВЫХ И НЕНАЛОГОВЫХ ДОХОДОВ РАЙОННОГО БЮДЖЕТА</a:t>
            </a:r>
            <a:endParaRPr lang="ru-RU" sz="1800" b="0" strike="noStrike" spc="-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XO Oriel"/>
            </a:endParaRPr>
          </a:p>
        </p:txBody>
      </p:sp>
      <p:graphicFrame>
        <p:nvGraphicFramePr>
          <p:cNvPr id="295" name="Диаграмма 2"/>
          <p:cNvGraphicFramePr/>
          <p:nvPr>
            <p:extLst>
              <p:ext uri="{D42A27DB-BD31-4B8C-83A1-F6EECF244321}">
                <p14:modId xmlns:p14="http://schemas.microsoft.com/office/powerpoint/2010/main" val="2342351670"/>
              </p:ext>
            </p:extLst>
          </p:nvPr>
        </p:nvGraphicFramePr>
        <p:xfrm>
          <a:off x="360000" y="900000"/>
          <a:ext cx="8492040" cy="5757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99" name="Прямоугольник 25"/>
          <p:cNvSpPr/>
          <p:nvPr/>
        </p:nvSpPr>
        <p:spPr>
          <a:xfrm rot="12088011">
            <a:off x="1358280" y="3833640"/>
            <a:ext cx="592200" cy="808920"/>
          </a:xfrm>
          <a:prstGeom prst="rect">
            <a:avLst/>
          </a:prstGeom>
          <a:noFill/>
          <a:ln>
            <a:noFill/>
          </a:ln>
          <a:scene3d>
            <a:camera prst="orthographicFront">
              <a:rot lat="0" lon="0" rev="30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rot="5400000" vert="vert" lIns="45000" tIns="90000" rIns="45000" bIns="90000" anchor="ctr">
            <a:no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000" b="1" strike="noStrike" spc="-1" dirty="0">
                <a:solidFill>
                  <a:srgbClr val="C00000"/>
                </a:solidFill>
                <a:latin typeface="Calibri"/>
                <a:ea typeface="DejaVu Sans"/>
              </a:rPr>
              <a:t>+9,9%</a:t>
            </a:r>
            <a:endParaRPr lang="ru-RU" sz="1000" b="0" strike="noStrike" spc="-1" dirty="0">
              <a:latin typeface="XO Oriel"/>
            </a:endParaRPr>
          </a:p>
        </p:txBody>
      </p:sp>
      <p:sp>
        <p:nvSpPr>
          <p:cNvPr id="300" name="TextBox 31"/>
          <p:cNvSpPr/>
          <p:nvPr/>
        </p:nvSpPr>
        <p:spPr>
          <a:xfrm rot="19836000">
            <a:off x="2148120" y="3735984"/>
            <a:ext cx="762480" cy="24476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ru-RU" sz="1000" b="1" strike="noStrike" spc="-1" dirty="0">
                <a:solidFill>
                  <a:srgbClr val="C00000"/>
                </a:solidFill>
                <a:latin typeface="Calibri"/>
                <a:ea typeface="DejaVu Sans"/>
              </a:rPr>
              <a:t>+32,0%</a:t>
            </a:r>
            <a:endParaRPr lang="ru-RU" sz="1000" b="0" strike="noStrike" spc="-1" dirty="0">
              <a:latin typeface="XO Oriel"/>
            </a:endParaRPr>
          </a:p>
        </p:txBody>
      </p:sp>
      <p:sp>
        <p:nvSpPr>
          <p:cNvPr id="301" name="Прямая со стрелкой 43"/>
          <p:cNvSpPr/>
          <p:nvPr/>
        </p:nvSpPr>
        <p:spPr>
          <a:xfrm flipV="1">
            <a:off x="3240000" y="3520080"/>
            <a:ext cx="356040" cy="1760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12700">
            <a:solidFill>
              <a:srgbClr val="C00000"/>
            </a:solidFill>
            <a:round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02" name="TextBox 44"/>
          <p:cNvSpPr/>
          <p:nvPr/>
        </p:nvSpPr>
        <p:spPr>
          <a:xfrm rot="594000">
            <a:off x="3094560" y="3242880"/>
            <a:ext cx="1041840" cy="241920"/>
          </a:xfrm>
          <a:prstGeom prst="rect">
            <a:avLst/>
          </a:prstGeom>
          <a:noFill/>
          <a:ln w="14400">
            <a:noFill/>
          </a:ln>
          <a:scene3d>
            <a:camera prst="orthographicFront">
              <a:rot lat="0" lon="0" rev="2160000"/>
            </a:camera>
            <a:lightRig rig="threePt" dir="t"/>
          </a:scene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ru-RU" sz="1000" b="1" strike="noStrike" spc="-1">
                <a:solidFill>
                  <a:srgbClr val="C00000"/>
                </a:solidFill>
                <a:latin typeface="Calibri"/>
                <a:ea typeface="DejaVu Sans"/>
              </a:rPr>
              <a:t>+0,6%</a:t>
            </a:r>
            <a:endParaRPr lang="ru-RU" sz="1000" b="0" strike="noStrike" spc="-1">
              <a:latin typeface="XO Oriel"/>
            </a:endParaRPr>
          </a:p>
        </p:txBody>
      </p:sp>
      <p:sp>
        <p:nvSpPr>
          <p:cNvPr id="303" name="Прямая со стрелкой 58"/>
          <p:cNvSpPr/>
          <p:nvPr/>
        </p:nvSpPr>
        <p:spPr>
          <a:xfrm rot="685800" flipV="1">
            <a:off x="5037120" y="3414600"/>
            <a:ext cx="356040" cy="35712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12700">
            <a:solidFill>
              <a:srgbClr val="C00000"/>
            </a:solidFill>
            <a:round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04" name="TextBox 4"/>
          <p:cNvSpPr/>
          <p:nvPr/>
        </p:nvSpPr>
        <p:spPr>
          <a:xfrm rot="-10900200" flipV="1">
            <a:off x="6637320" y="2624760"/>
            <a:ext cx="741240" cy="241920"/>
          </a:xfrm>
          <a:prstGeom prst="rect">
            <a:avLst/>
          </a:prstGeom>
          <a:noFill/>
          <a:ln w="0">
            <a:noFill/>
          </a:ln>
          <a:scene3d>
            <a:camera prst="orthographicFront">
              <a:rot lat="0" lon="0" rev="1800000"/>
            </a:camera>
            <a:lightRig rig="threePt" dir="t"/>
          </a:scene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ru-RU" sz="1000" b="1" strike="noStrike" spc="-1">
                <a:solidFill>
                  <a:srgbClr val="C00000"/>
                </a:solidFill>
                <a:latin typeface="Calibri"/>
                <a:ea typeface="DejaVu Sans"/>
              </a:rPr>
              <a:t>+12,0%</a:t>
            </a:r>
            <a:endParaRPr lang="ru-RU" sz="1000" b="0" strike="noStrike" spc="-1">
              <a:latin typeface="XO Oriel"/>
            </a:endParaRPr>
          </a:p>
        </p:txBody>
      </p:sp>
      <p:sp>
        <p:nvSpPr>
          <p:cNvPr id="305" name="Прямая соединительная линия 261"/>
          <p:cNvSpPr/>
          <p:nvPr/>
        </p:nvSpPr>
        <p:spPr>
          <a:xfrm flipV="1">
            <a:off x="1544489" y="4264200"/>
            <a:ext cx="360000" cy="180000"/>
          </a:xfrm>
          <a:prstGeom prst="line">
            <a:avLst/>
          </a:prstGeom>
          <a:ln w="14400">
            <a:solidFill>
              <a:srgbClr val="C00000"/>
            </a:solidFill>
            <a:round/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06" name="Прямая соединительная линия 262"/>
          <p:cNvSpPr/>
          <p:nvPr/>
        </p:nvSpPr>
        <p:spPr>
          <a:xfrm flipV="1">
            <a:off x="2340000" y="3894840"/>
            <a:ext cx="360000" cy="180000"/>
          </a:xfrm>
          <a:prstGeom prst="line">
            <a:avLst/>
          </a:prstGeom>
          <a:ln w="14400">
            <a:solidFill>
              <a:srgbClr val="C00000"/>
            </a:solidFill>
            <a:round/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07" name="Прямая соединительная линия 263"/>
          <p:cNvSpPr/>
          <p:nvPr/>
        </p:nvSpPr>
        <p:spPr>
          <a:xfrm>
            <a:off x="4187520" y="3544560"/>
            <a:ext cx="360000" cy="180000"/>
          </a:xfrm>
          <a:prstGeom prst="line">
            <a:avLst/>
          </a:prstGeom>
          <a:ln w="14400">
            <a:solidFill>
              <a:srgbClr val="C00000"/>
            </a:solidFill>
            <a:round/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08" name="Прямая соединительная линия 264"/>
          <p:cNvSpPr/>
          <p:nvPr/>
        </p:nvSpPr>
        <p:spPr>
          <a:xfrm flipV="1">
            <a:off x="5871240" y="3123360"/>
            <a:ext cx="424080" cy="281520"/>
          </a:xfrm>
          <a:prstGeom prst="line">
            <a:avLst/>
          </a:prstGeom>
          <a:ln w="14400">
            <a:solidFill>
              <a:srgbClr val="C00000"/>
            </a:solidFill>
            <a:round/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09" name="Прямоугольник 265"/>
          <p:cNvSpPr/>
          <p:nvPr/>
        </p:nvSpPr>
        <p:spPr>
          <a:xfrm rot="19581600">
            <a:off x="5728680" y="2994120"/>
            <a:ext cx="658800" cy="213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ru-RU" sz="1000" b="1" strike="noStrike" spc="-1">
                <a:solidFill>
                  <a:srgbClr val="C00000"/>
                </a:solidFill>
                <a:latin typeface="Calibri"/>
                <a:ea typeface="DejaVu Sans"/>
              </a:rPr>
              <a:t>+14,6%</a:t>
            </a:r>
            <a:endParaRPr lang="ru-RU" sz="1000" b="0" strike="noStrike" spc="-1">
              <a:latin typeface="XO Oriel"/>
            </a:endParaRPr>
          </a:p>
        </p:txBody>
      </p:sp>
      <p:sp>
        <p:nvSpPr>
          <p:cNvPr id="310" name="Прямая соединительная линия 266"/>
          <p:cNvSpPr/>
          <p:nvPr/>
        </p:nvSpPr>
        <p:spPr>
          <a:xfrm flipV="1">
            <a:off x="6765840" y="2794320"/>
            <a:ext cx="434160" cy="265680"/>
          </a:xfrm>
          <a:prstGeom prst="line">
            <a:avLst/>
          </a:prstGeom>
          <a:ln w="14400">
            <a:solidFill>
              <a:srgbClr val="C00000"/>
            </a:solidFill>
            <a:round/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11" name="Прямая соединительная линия 267"/>
          <p:cNvSpPr/>
          <p:nvPr/>
        </p:nvSpPr>
        <p:spPr>
          <a:xfrm flipV="1">
            <a:off x="7560000" y="2160000"/>
            <a:ext cx="360000" cy="360000"/>
          </a:xfrm>
          <a:prstGeom prst="line">
            <a:avLst/>
          </a:prstGeom>
          <a:ln w="14400">
            <a:solidFill>
              <a:srgbClr val="C00000"/>
            </a:solidFill>
            <a:round/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12" name="Прямоугольник 268"/>
          <p:cNvSpPr/>
          <p:nvPr/>
        </p:nvSpPr>
        <p:spPr>
          <a:xfrm>
            <a:off x="7560000" y="2340000"/>
            <a:ext cx="177120" cy="342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13" name="Прямоугольник 269"/>
          <p:cNvSpPr/>
          <p:nvPr/>
        </p:nvSpPr>
        <p:spPr>
          <a:xfrm rot="18663000">
            <a:off x="7389360" y="1992600"/>
            <a:ext cx="823320" cy="378720"/>
          </a:xfrm>
          <a:prstGeom prst="rect">
            <a:avLst/>
          </a:prstGeom>
          <a:noFill/>
          <a:ln w="144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ru-RU" sz="1000" b="1" strike="noStrike" spc="-1">
                <a:solidFill>
                  <a:srgbClr val="C00000"/>
                </a:solidFill>
                <a:latin typeface="Calibri"/>
                <a:ea typeface="DejaVu Sans"/>
              </a:rPr>
              <a:t>+47,1%</a:t>
            </a:r>
            <a:endParaRPr lang="ru-RU" sz="1000" b="0" strike="noStrike" spc="-1">
              <a:latin typeface="XO Orie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E5D56DF-AEFF-4C30-8D6C-DB9C5066FF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896" y="219721"/>
            <a:ext cx="8540141" cy="6365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4531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PlaceHolder 1"/>
          <p:cNvSpPr>
            <a:spLocks noGrp="1"/>
          </p:cNvSpPr>
          <p:nvPr>
            <p:ph type="title"/>
          </p:nvPr>
        </p:nvSpPr>
        <p:spPr>
          <a:xfrm>
            <a:off x="323640" y="116640"/>
            <a:ext cx="8488440" cy="567360"/>
          </a:xfrm>
          <a:prstGeom prst="rect">
            <a:avLst/>
          </a:prstGeom>
          <a:solidFill>
            <a:srgbClr val="D788A3"/>
          </a:solidFill>
          <a:ln w="0">
            <a:noFill/>
          </a:ln>
        </p:spPr>
        <p:txBody>
          <a:bodyPr lIns="90000" tIns="45000" rIns="90000" bIns="45000" anchor="b">
            <a:no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600" b="1" strike="noStrike" spc="-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/>
                <a:ea typeface="DejaVu Sans"/>
              </a:rPr>
              <a:t>Показатели исполнения расходной части бюджета муниципального образования Выселковский район за 2022 год </a:t>
            </a:r>
            <a:r>
              <a:rPr lang="ru-RU" sz="1200" b="1" strike="noStrike" spc="-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/>
                <a:ea typeface="DejaVu Sans"/>
              </a:rPr>
              <a:t>(тыс. рублей)</a:t>
            </a:r>
            <a:endParaRPr lang="ru-RU" sz="1200" b="0" strike="noStrike" spc="-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XO Oriel"/>
            </a:endParaRPr>
          </a:p>
        </p:txBody>
      </p:sp>
      <p:graphicFrame>
        <p:nvGraphicFramePr>
          <p:cNvPr id="315" name="Диаграмма 3"/>
          <p:cNvGraphicFramePr/>
          <p:nvPr>
            <p:extLst>
              <p:ext uri="{D42A27DB-BD31-4B8C-83A1-F6EECF244321}">
                <p14:modId xmlns:p14="http://schemas.microsoft.com/office/powerpoint/2010/main" val="2181140331"/>
              </p:ext>
            </p:extLst>
          </p:nvPr>
        </p:nvGraphicFramePr>
        <p:xfrm>
          <a:off x="9360" y="692640"/>
          <a:ext cx="9018360" cy="6153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16" name="Прямоугольник 24"/>
          <p:cNvSpPr/>
          <p:nvPr/>
        </p:nvSpPr>
        <p:spPr>
          <a:xfrm rot="10800000" flipV="1">
            <a:off x="692280" y="722880"/>
            <a:ext cx="4599720" cy="279360"/>
          </a:xfrm>
          <a:prstGeom prst="rect">
            <a:avLst/>
          </a:prstGeom>
          <a:noFill/>
          <a:ln>
            <a:solidFill>
              <a:srgbClr val="882D4C"/>
            </a:solidFill>
            <a:round/>
          </a:ln>
          <a:effectLst>
            <a:softEdge rad="3168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b="1" strike="noStrike" spc="-1" dirty="0">
                <a:solidFill>
                  <a:srgbClr val="B24D1D"/>
                </a:solidFill>
                <a:latin typeface="Verdana"/>
                <a:ea typeface="DejaVu Sans"/>
              </a:rPr>
              <a:t>Доля расходов в разрезе уровней бюджета:</a:t>
            </a:r>
            <a:endParaRPr lang="ru-RU" sz="1200" b="0" strike="noStrike" spc="-1" dirty="0">
              <a:latin typeface="XO Oriel"/>
            </a:endParaRPr>
          </a:p>
        </p:txBody>
      </p:sp>
      <p:graphicFrame>
        <p:nvGraphicFramePr>
          <p:cNvPr id="317" name="Диаграмма 1057"/>
          <p:cNvGraphicFramePr/>
          <p:nvPr>
            <p:extLst>
              <p:ext uri="{D42A27DB-BD31-4B8C-83A1-F6EECF244321}">
                <p14:modId xmlns:p14="http://schemas.microsoft.com/office/powerpoint/2010/main" val="503224872"/>
              </p:ext>
            </p:extLst>
          </p:nvPr>
        </p:nvGraphicFramePr>
        <p:xfrm>
          <a:off x="251640" y="1076400"/>
          <a:ext cx="5392080" cy="952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Прямоугольник 2"/>
          <p:cNvSpPr/>
          <p:nvPr/>
        </p:nvSpPr>
        <p:spPr>
          <a:xfrm>
            <a:off x="467640" y="181080"/>
            <a:ext cx="8200440" cy="644877"/>
          </a:xfrm>
          <a:prstGeom prst="rect">
            <a:avLst/>
          </a:prstGeom>
          <a:gradFill rotWithShape="0">
            <a:gsLst>
              <a:gs pos="0">
                <a:srgbClr val="98897D"/>
              </a:gs>
              <a:gs pos="100000">
                <a:srgbClr val="D8C3B4"/>
              </a:gs>
            </a:gsLst>
            <a:lin ang="16200000"/>
          </a:gradFill>
          <a:ln w="0">
            <a:noFill/>
          </a:ln>
          <a:scene3d>
            <a:camera prst="orthographicFront"/>
            <a:lightRig rig="threePt" dir="t"/>
          </a:scene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800" b="1" strike="noStrike" spc="-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/>
                <a:ea typeface="Times New Roman"/>
              </a:rPr>
              <a:t>Показатели исполнения расходной части  районного бюджета в сравнении с прошлым годом </a:t>
            </a:r>
            <a:r>
              <a:rPr lang="ru-RU" sz="1100" b="1" strike="noStrike" spc="-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/>
                <a:ea typeface="Times New Roman"/>
              </a:rPr>
              <a:t>(ТЫС.РУБЛЕЙ)</a:t>
            </a:r>
            <a:endParaRPr lang="ru-RU" sz="1100" b="0" strike="noStrike" spc="-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XO Oriel"/>
            </a:endParaRPr>
          </a:p>
        </p:txBody>
      </p:sp>
      <p:graphicFrame>
        <p:nvGraphicFramePr>
          <p:cNvPr id="319" name="Таблица 7"/>
          <p:cNvGraphicFramePr/>
          <p:nvPr>
            <p:extLst>
              <p:ext uri="{D42A27DB-BD31-4B8C-83A1-F6EECF244321}">
                <p14:modId xmlns:p14="http://schemas.microsoft.com/office/powerpoint/2010/main" val="637354561"/>
              </p:ext>
            </p:extLst>
          </p:nvPr>
        </p:nvGraphicFramePr>
        <p:xfrm>
          <a:off x="482040" y="980640"/>
          <a:ext cx="8280720" cy="6168915"/>
        </p:xfrm>
        <a:graphic>
          <a:graphicData uri="http://schemas.openxmlformats.org/drawingml/2006/table">
            <a:tbl>
              <a:tblPr/>
              <a:tblGrid>
                <a:gridCol w="705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340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99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9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3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0872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16800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1" strike="noStrike" spc="-1" dirty="0">
                          <a:solidFill>
                            <a:srgbClr val="0070C0"/>
                          </a:solidFill>
                          <a:latin typeface="Calibri"/>
                          <a:ea typeface="DejaVu Sans"/>
                        </a:rPr>
                        <a:t>Раздел</a:t>
                      </a:r>
                      <a:endParaRPr lang="ru-RU" sz="1200" b="0" strike="noStrike" spc="-1" dirty="0">
                        <a:solidFill>
                          <a:srgbClr val="0070C0"/>
                        </a:solidFill>
                        <a:latin typeface="XO Oriel"/>
                      </a:endParaRPr>
                    </a:p>
                  </a:txBody>
                  <a:tcPr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38160">
                      <a:noFill/>
                    </a:lnB>
                    <a:solidFill>
                      <a:srgbClr val="FDD1B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400" b="1" strike="noStrike" spc="-1" dirty="0">
                          <a:solidFill>
                            <a:srgbClr val="0070C0"/>
                          </a:solidFill>
                          <a:latin typeface="Calibri"/>
                          <a:ea typeface="DejaVu Sans"/>
                        </a:rPr>
                        <a:t>Наименование</a:t>
                      </a:r>
                      <a:endParaRPr lang="ru-RU" sz="1400" b="0" strike="noStrike" spc="-1" dirty="0">
                        <a:solidFill>
                          <a:srgbClr val="0070C0"/>
                        </a:solidFill>
                        <a:latin typeface="XO Oriel"/>
                      </a:endParaRPr>
                    </a:p>
                  </a:txBody>
                  <a:tcPr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38160">
                      <a:noFill/>
                    </a:lnB>
                    <a:solidFill>
                      <a:srgbClr val="FDD1B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400" b="1" strike="noStrike" spc="-1" dirty="0">
                          <a:solidFill>
                            <a:srgbClr val="0070C0"/>
                          </a:solidFill>
                          <a:latin typeface="Calibri"/>
                          <a:ea typeface="DejaVu Sans"/>
                        </a:rPr>
                        <a:t>2021 год</a:t>
                      </a:r>
                      <a:endParaRPr lang="ru-RU" sz="1400" b="0" strike="noStrike" spc="-1" dirty="0">
                        <a:solidFill>
                          <a:srgbClr val="0070C0"/>
                        </a:solidFill>
                        <a:latin typeface="XO Oriel"/>
                      </a:endParaRPr>
                    </a:p>
                  </a:txBody>
                  <a:tcPr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38160">
                      <a:noFill/>
                    </a:lnB>
                    <a:solidFill>
                      <a:srgbClr val="FDD1B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400" b="1" strike="noStrike" spc="-1" dirty="0">
                          <a:solidFill>
                            <a:srgbClr val="0070C0"/>
                          </a:solidFill>
                          <a:latin typeface="Calibri"/>
                          <a:ea typeface="DejaVu Sans"/>
                        </a:rPr>
                        <a:t>2022 год</a:t>
                      </a:r>
                      <a:endParaRPr lang="ru-RU" sz="1400" b="0" strike="noStrike" spc="-1" dirty="0">
                        <a:solidFill>
                          <a:srgbClr val="0070C0"/>
                        </a:solidFill>
                        <a:latin typeface="XO Oriel"/>
                      </a:endParaRPr>
                    </a:p>
                  </a:txBody>
                  <a:tcPr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556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Исполнено</a:t>
                      </a:r>
                      <a:endParaRPr lang="ru-RU" sz="1200" b="0" strike="noStrike" spc="-1" dirty="0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3816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Доля в общих расходах, %</a:t>
                      </a:r>
                      <a:endParaRPr lang="ru-RU" sz="1200" b="0" strike="noStrike" spc="-1" dirty="0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 dirty="0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Исполнено</a:t>
                      </a:r>
                      <a:endParaRPr lang="ru-RU" sz="1200" b="0" strike="noStrike" spc="-1" dirty="0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Доля в общих расходах, %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2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01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7560" marR="7560">
                    <a:lnL w="12240">
                      <a:noFill/>
                    </a:lnL>
                    <a:lnR w="12240">
                      <a:noFill/>
                    </a:lnR>
                    <a:lnT w="3816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ru-RU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Общегосударственные вопросы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>
                    <a:lnL w="12240">
                      <a:noFill/>
                    </a:lnL>
                    <a:lnR w="12240">
                      <a:noFill/>
                    </a:lnR>
                    <a:lnT w="3816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126 604,9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3816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8</a:t>
                      </a:r>
                      <a:r>
                        <a:rPr lang="en-US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,</a:t>
                      </a:r>
                      <a:r>
                        <a:rPr lang="ru-RU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4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1</a:t>
                      </a:r>
                      <a:r>
                        <a:rPr lang="ru-RU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41</a:t>
                      </a:r>
                      <a:r>
                        <a:rPr lang="en-US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 913</a:t>
                      </a:r>
                      <a:r>
                        <a:rPr lang="ru-RU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,3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8</a:t>
                      </a:r>
                      <a:r>
                        <a:rPr lang="en-US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,</a:t>
                      </a:r>
                      <a:r>
                        <a:rPr lang="ru-RU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2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32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02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7560" marR="7560">
                    <a:lnL w="12240">
                      <a:noFill/>
                    </a:lnL>
                    <a:lnR w="12240">
                      <a:noFill/>
                    </a:lnR>
                    <a:lnT w="3816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ru-RU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Национальная оборона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>
                    <a:lnL w="12240">
                      <a:noFill/>
                    </a:lnL>
                    <a:lnR w="12240">
                      <a:noFill/>
                    </a:lnR>
                    <a:lnT w="3816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39,5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3816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83,3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70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03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7560" marR="7560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ru-RU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Национальная безопасность и правоохранительная деятельность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14 077,1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1,0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20</a:t>
                      </a:r>
                      <a:r>
                        <a:rPr lang="en-US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 </a:t>
                      </a:r>
                      <a:r>
                        <a:rPr lang="ru-RU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463</a:t>
                      </a:r>
                      <a:r>
                        <a:rPr lang="en-US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,</a:t>
                      </a:r>
                      <a:r>
                        <a:rPr lang="ru-RU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8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1</a:t>
                      </a:r>
                      <a:r>
                        <a:rPr lang="en-US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,</a:t>
                      </a:r>
                      <a:r>
                        <a:rPr lang="ru-RU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2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892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04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7560" marR="7560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ru-RU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Национальная экономика</a:t>
                      </a:r>
                      <a:r>
                        <a:rPr lang="en-US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 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9 248,4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0</a:t>
                      </a:r>
                      <a:r>
                        <a:rPr lang="en-US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,</a:t>
                      </a:r>
                      <a:r>
                        <a:rPr lang="ru-RU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6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14</a:t>
                      </a:r>
                      <a:r>
                        <a:rPr lang="en-US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 </a:t>
                      </a:r>
                      <a:r>
                        <a:rPr lang="ru-RU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613</a:t>
                      </a:r>
                      <a:r>
                        <a:rPr lang="en-US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,</a:t>
                      </a:r>
                      <a:r>
                        <a:rPr lang="ru-RU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8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0</a:t>
                      </a:r>
                      <a:r>
                        <a:rPr lang="en-US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,</a:t>
                      </a:r>
                      <a:r>
                        <a:rPr lang="ru-RU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8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64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05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7560" marR="7560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ru-RU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Жилищно-коммунальное хозяйство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4 310,1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0,3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21 715</a:t>
                      </a:r>
                      <a:r>
                        <a:rPr lang="en-US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,</a:t>
                      </a:r>
                      <a:r>
                        <a:rPr lang="ru-RU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8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en-US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1,</a:t>
                      </a:r>
                      <a:r>
                        <a:rPr lang="ru-RU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3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916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07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7560" marR="7560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ru-RU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Образование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1 212 187,2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80,0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1 330 068,3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77,1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916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08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7560" marR="7560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ru-RU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Культура, кинематография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5 443,7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0</a:t>
                      </a:r>
                      <a:r>
                        <a:rPr lang="en-US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,</a:t>
                      </a:r>
                      <a:r>
                        <a:rPr lang="ru-RU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4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7 493,5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0</a:t>
                      </a:r>
                      <a:r>
                        <a:rPr lang="en-US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,</a:t>
                      </a:r>
                      <a:r>
                        <a:rPr lang="ru-RU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4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2428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09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7560" marR="7560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ru-RU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Здравоохранение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18 730,6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1,</a:t>
                      </a:r>
                      <a:r>
                        <a:rPr lang="ru-RU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2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10 664,5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0</a:t>
                      </a:r>
                      <a:r>
                        <a:rPr lang="en-US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,</a:t>
                      </a:r>
                      <a:r>
                        <a:rPr lang="ru-RU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6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476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10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7560" marR="7560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ru-RU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Социальная политика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85 335,9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5,6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94 349,3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5</a:t>
                      </a:r>
                      <a:r>
                        <a:rPr lang="en-US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,</a:t>
                      </a:r>
                      <a:r>
                        <a:rPr lang="ru-RU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5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11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7560" marR="7560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ru-RU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Физическая культура и спорт 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22 764,7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1</a:t>
                      </a:r>
                      <a:r>
                        <a:rPr lang="en-US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,</a:t>
                      </a:r>
                      <a:r>
                        <a:rPr lang="ru-RU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5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49 650,2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2</a:t>
                      </a:r>
                      <a:r>
                        <a:rPr lang="en-US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,9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12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7560" marR="7560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ru-RU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Средства массовой информации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2 095,4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0,1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2 536,8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0,1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4370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13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7560" marR="7560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ru-RU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Обслуживание государственного (муниципального) долга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1,5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0,0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65556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14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7560" marR="7560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ru-RU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Межбюджетные трансферты общего характера бюджетам бюджетной системы Российской Федерации 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14 615,3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en-US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1</a:t>
                      </a:r>
                      <a:r>
                        <a:rPr lang="ru-RU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,0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31 </a:t>
                      </a:r>
                      <a:r>
                        <a:rPr lang="ru-RU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767</a:t>
                      </a:r>
                      <a:r>
                        <a:rPr lang="en-US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,</a:t>
                      </a:r>
                      <a:r>
                        <a:rPr lang="ru-RU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6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1200" b="0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1,0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42012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560" marR="7560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ru-RU" sz="1200" b="1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ВСЕГО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1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1 515 454,3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en-US" sz="1200" b="1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100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200" b="1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1 72</a:t>
                      </a:r>
                      <a:r>
                        <a:rPr lang="ru-RU" sz="1200" b="1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5</a:t>
                      </a:r>
                      <a:r>
                        <a:rPr lang="en-US" sz="1200" b="1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 </a:t>
                      </a:r>
                      <a:r>
                        <a:rPr lang="ru-RU" sz="1200" b="1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320</a:t>
                      </a:r>
                      <a:r>
                        <a:rPr lang="en-US" sz="1200" b="1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,</a:t>
                      </a:r>
                      <a:r>
                        <a:rPr lang="ru-RU" sz="1200" b="1" strike="noStrike" spc="-1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2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en-US" sz="1200" b="1" strike="noStrike" spc="-1" dirty="0">
                          <a:solidFill>
                            <a:srgbClr val="101240"/>
                          </a:solidFill>
                          <a:latin typeface="Calibri"/>
                          <a:ea typeface="Arial Unicode MS"/>
                        </a:rPr>
                        <a:t>100</a:t>
                      </a:r>
                      <a:endParaRPr lang="ru-RU" sz="1200" b="0" strike="noStrike" spc="-1" dirty="0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320" name="TextBox 4"/>
          <p:cNvSpPr/>
          <p:nvPr/>
        </p:nvSpPr>
        <p:spPr>
          <a:xfrm>
            <a:off x="7597080" y="1104480"/>
            <a:ext cx="1287360" cy="272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ru-RU" sz="1200" b="0" strike="noStrike" spc="-1">
                <a:solidFill>
                  <a:srgbClr val="B24D1D"/>
                </a:solidFill>
                <a:latin typeface="Times New Roman"/>
                <a:ea typeface="Times New Roman"/>
              </a:rPr>
              <a:t>    </a:t>
            </a:r>
            <a:endParaRPr lang="ru-RU" sz="1200" b="0" strike="noStrike" spc="-1">
              <a:latin typeface="XO Orie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1" name="Диаграмма 4"/>
          <p:cNvGraphicFramePr/>
          <p:nvPr>
            <p:extLst>
              <p:ext uri="{D42A27DB-BD31-4B8C-83A1-F6EECF244321}">
                <p14:modId xmlns:p14="http://schemas.microsoft.com/office/powerpoint/2010/main" val="3453487979"/>
              </p:ext>
            </p:extLst>
          </p:nvPr>
        </p:nvGraphicFramePr>
        <p:xfrm>
          <a:off x="0" y="1053962"/>
          <a:ext cx="4646880" cy="58040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24" name="TextBox 19"/>
          <p:cNvSpPr/>
          <p:nvPr/>
        </p:nvSpPr>
        <p:spPr>
          <a:xfrm>
            <a:off x="323640" y="188640"/>
            <a:ext cx="8488440" cy="644877"/>
          </a:xfrm>
          <a:prstGeom prst="rect">
            <a:avLst/>
          </a:prstGeom>
          <a:gradFill rotWithShape="0">
            <a:gsLst>
              <a:gs pos="0">
                <a:srgbClr val="F8E9F5"/>
              </a:gs>
              <a:gs pos="100000">
                <a:srgbClr val="DEC2E4"/>
              </a:gs>
            </a:gsLst>
            <a:path path="circle">
              <a:fillToRect l="50000" r="50000" b="100000"/>
            </a:path>
          </a:gradFill>
          <a:ln>
            <a:solidFill>
              <a:srgbClr val="FF6015"/>
            </a:solidFill>
            <a:round/>
          </a:ln>
          <a:effectLst>
            <a:outerShdw blurRad="65520" dist="38160" dir="5400000" rotWithShape="0">
              <a:srgbClr val="000000">
                <a:alpha val="40000"/>
              </a:srgb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3"/>
          </a:lnRef>
          <a:fillRef idx="1002">
            <a:schemeClr val="lt2"/>
          </a:fillRef>
          <a:effectRef idx="1">
            <a:schemeClr val="accent3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800" b="1" strike="noStrike" spc="-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/>
                <a:ea typeface="DejaVu Sans"/>
              </a:rPr>
              <a:t>КАПИТАЛЬНЫЕ ВЛОЖЕНИЯ В ОБЪЕКТЫ МУНИЦИПАЛЬНОЙ СОБСТВЕННОСТИ  </a:t>
            </a:r>
            <a:endParaRPr lang="ru-RU" sz="1800" b="0" strike="noStrike" spc="-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XO Oriel"/>
            </a:endParaRPr>
          </a:p>
        </p:txBody>
      </p:sp>
      <p:sp>
        <p:nvSpPr>
          <p:cNvPr id="325" name="TextBox 5"/>
          <p:cNvSpPr/>
          <p:nvPr/>
        </p:nvSpPr>
        <p:spPr>
          <a:xfrm>
            <a:off x="723096" y="4063968"/>
            <a:ext cx="952920" cy="303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400" b="1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39 962,5</a:t>
            </a:r>
            <a:endParaRPr lang="ru-RU" sz="1400" b="0" strike="noStrike" spc="-1" dirty="0">
              <a:latin typeface="XO Oriel"/>
            </a:endParaRPr>
          </a:p>
        </p:txBody>
      </p:sp>
      <p:sp>
        <p:nvSpPr>
          <p:cNvPr id="326" name="TextBox 6"/>
          <p:cNvSpPr/>
          <p:nvPr/>
        </p:nvSpPr>
        <p:spPr>
          <a:xfrm>
            <a:off x="2365200" y="2487709"/>
            <a:ext cx="952920" cy="306323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400" b="1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137 576,7</a:t>
            </a:r>
            <a:endParaRPr lang="ru-RU" sz="1400" b="0" strike="noStrike" spc="-1" dirty="0">
              <a:latin typeface="XO Oriel"/>
            </a:endParaRPr>
          </a:p>
        </p:txBody>
      </p:sp>
      <p:graphicFrame>
        <p:nvGraphicFramePr>
          <p:cNvPr id="327" name="Диаграмма 7"/>
          <p:cNvGraphicFramePr/>
          <p:nvPr>
            <p:extLst>
              <p:ext uri="{D42A27DB-BD31-4B8C-83A1-F6EECF244321}">
                <p14:modId xmlns:p14="http://schemas.microsoft.com/office/powerpoint/2010/main" val="2285115946"/>
              </p:ext>
            </p:extLst>
          </p:nvPr>
        </p:nvGraphicFramePr>
        <p:xfrm>
          <a:off x="4428000" y="908639"/>
          <a:ext cx="4707360" cy="59493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29" name="TextBox 1"/>
          <p:cNvSpPr/>
          <p:nvPr/>
        </p:nvSpPr>
        <p:spPr>
          <a:xfrm>
            <a:off x="1554264" y="3277440"/>
            <a:ext cx="952920" cy="303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400" b="1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61 961,1</a:t>
            </a:r>
            <a:endParaRPr lang="ru-RU" sz="1400" b="0" strike="noStrike" spc="-1" dirty="0">
              <a:latin typeface="XO Oriel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TextBox 19"/>
          <p:cNvSpPr/>
          <p:nvPr/>
        </p:nvSpPr>
        <p:spPr>
          <a:xfrm>
            <a:off x="323640" y="188640"/>
            <a:ext cx="8496360" cy="638640"/>
          </a:xfrm>
          <a:prstGeom prst="rect">
            <a:avLst/>
          </a:prstGeom>
          <a:gradFill rotWithShape="0">
            <a:gsLst>
              <a:gs pos="0">
                <a:srgbClr val="F8E9F5"/>
              </a:gs>
              <a:gs pos="100000">
                <a:srgbClr val="DEC2E4"/>
              </a:gs>
            </a:gsLst>
            <a:path path="circle">
              <a:fillToRect l="50000" r="50000" b="100000"/>
            </a:path>
          </a:gradFill>
          <a:ln>
            <a:solidFill>
              <a:srgbClr val="DD6830"/>
            </a:solidFill>
          </a:ln>
          <a:effectLst>
            <a:outerShdw blurRad="39960" dist="20160" dir="5400000" rotWithShape="0">
              <a:srgbClr val="000000">
                <a:alpha val="38000"/>
              </a:srgbClr>
            </a:outerShdw>
          </a:effectLst>
          <a:scene3d>
            <a:camera prst="orthographicFront"/>
            <a:lightRig rig="threePt" dir="t"/>
          </a:scene3d>
        </p:spPr>
        <p:style>
          <a:lnRef idx="1">
            <a:schemeClr val="accent3"/>
          </a:lnRef>
          <a:fillRef idx="1002">
            <a:schemeClr val="lt2"/>
          </a:fillRef>
          <a:effectRef idx="1">
            <a:schemeClr val="accent3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800" b="1" strike="noStrike" spc="-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DejaVu Sans"/>
              </a:rPr>
              <a:t>КАПИТАЛЬНЫЕ ВЛОЖЕНИЯ В ОБЪЕКТЫ МУНИЦИПАЛЬНОЙ СОБСТВЕННОСТИ ЗА 2022 ГОД</a:t>
            </a:r>
            <a:endParaRPr lang="ru-RU" sz="1800" b="0" strike="noStrike" spc="-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XO Oriel"/>
            </a:endParaRPr>
          </a:p>
        </p:txBody>
      </p:sp>
      <p:graphicFrame>
        <p:nvGraphicFramePr>
          <p:cNvPr id="2" name="Diagram1"/>
          <p:cNvGraphicFramePr/>
          <p:nvPr>
            <p:extLst>
              <p:ext uri="{D42A27DB-BD31-4B8C-83A1-F6EECF244321}">
                <p14:modId xmlns:p14="http://schemas.microsoft.com/office/powerpoint/2010/main" val="1832439785"/>
              </p:ext>
            </p:extLst>
          </p:nvPr>
        </p:nvGraphicFramePr>
        <p:xfrm>
          <a:off x="323640" y="1052640"/>
          <a:ext cx="8496360" cy="5616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1" name="Диаграмма 3"/>
          <p:cNvGraphicFramePr/>
          <p:nvPr>
            <p:extLst>
              <p:ext uri="{D42A27DB-BD31-4B8C-83A1-F6EECF244321}">
                <p14:modId xmlns:p14="http://schemas.microsoft.com/office/powerpoint/2010/main" val="1356440783"/>
              </p:ext>
            </p:extLst>
          </p:nvPr>
        </p:nvGraphicFramePr>
        <p:xfrm>
          <a:off x="4356000" y="2853000"/>
          <a:ext cx="4671720" cy="38797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32" name="TextBox 4"/>
          <p:cNvSpPr/>
          <p:nvPr/>
        </p:nvSpPr>
        <p:spPr>
          <a:xfrm>
            <a:off x="3420000" y="764640"/>
            <a:ext cx="176040" cy="360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33" name="Прямоугольник 6"/>
          <p:cNvSpPr/>
          <p:nvPr/>
        </p:nvSpPr>
        <p:spPr>
          <a:xfrm>
            <a:off x="2769840" y="392400"/>
            <a:ext cx="6113880" cy="1187640"/>
          </a:xfrm>
          <a:prstGeom prst="rect">
            <a:avLst/>
          </a:prstGeom>
          <a:gradFill rotWithShape="0">
            <a:gsLst>
              <a:gs pos="0">
                <a:srgbClr val="F9E0D4"/>
              </a:gs>
              <a:gs pos="100000">
                <a:srgbClr val="93847E"/>
              </a:gs>
            </a:gsLst>
            <a:lin ang="2700000"/>
          </a:gradFill>
          <a:ln w="0">
            <a:noFill/>
          </a:ln>
          <a:scene3d>
            <a:camera prst="orthographicFront"/>
            <a:lightRig rig="threePt" dir="t"/>
          </a:scene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800" b="1" strike="noStrike" spc="-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/>
                <a:ea typeface="DejaVu Sans"/>
              </a:rPr>
              <a:t>Расходы на социальную сферу районного бюджета в 2022 году составили – </a:t>
            </a:r>
            <a:endParaRPr lang="ru-RU" sz="1800" b="0" strike="noStrike" spc="-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XO Orie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1800" b="1" strike="noStrike" spc="-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/>
                <a:ea typeface="DejaVu Sans"/>
              </a:rPr>
              <a:t>1 492 225,8 тыс. рублей или 86,5% от общей суммы расходов</a:t>
            </a:r>
            <a:endParaRPr lang="ru-RU" sz="1800" b="0" strike="noStrike" spc="-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XO Oriel"/>
            </a:endParaRPr>
          </a:p>
        </p:txBody>
      </p:sp>
      <p:sp>
        <p:nvSpPr>
          <p:cNvPr id="334" name="Прямоугольник 7"/>
          <p:cNvSpPr/>
          <p:nvPr/>
        </p:nvSpPr>
        <p:spPr>
          <a:xfrm>
            <a:off x="4860000" y="2154960"/>
            <a:ext cx="3879720" cy="737210"/>
          </a:xfrm>
          <a:prstGeom prst="rect">
            <a:avLst/>
          </a:prstGeom>
          <a:noFill/>
          <a:ln>
            <a:noFill/>
          </a:ln>
          <a:effectLst>
            <a:outerShdw blurRad="65520" dist="38160" dir="5400000" rotWithShape="0">
              <a:srgbClr val="000000">
                <a:alpha val="40000"/>
              </a:srgb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400" b="1" strike="noStrike" spc="-1" dirty="0">
                <a:solidFill>
                  <a:srgbClr val="0070C0"/>
                </a:solidFill>
                <a:latin typeface="Verdana"/>
                <a:ea typeface="DejaVu Sans"/>
              </a:rPr>
              <a:t>Расходы в разрезе отраслей социальной сферы в бюджете 2022 года </a:t>
            </a:r>
            <a:r>
              <a:rPr lang="ru-RU" sz="1200" b="1" strike="noStrike" spc="-1" dirty="0">
                <a:solidFill>
                  <a:srgbClr val="0070C0"/>
                </a:solidFill>
                <a:latin typeface="Verdana"/>
                <a:ea typeface="DejaVu Sans"/>
              </a:rPr>
              <a:t>(тыс. рублей)</a:t>
            </a:r>
            <a:endParaRPr lang="ru-RU" sz="1200" b="0" strike="noStrike" spc="-1" dirty="0">
              <a:solidFill>
                <a:srgbClr val="0070C0"/>
              </a:solidFill>
              <a:latin typeface="XO Oriel"/>
            </a:endParaRPr>
          </a:p>
        </p:txBody>
      </p:sp>
      <p:sp>
        <p:nvSpPr>
          <p:cNvPr id="335" name="TextBox 1"/>
          <p:cNvSpPr/>
          <p:nvPr/>
        </p:nvSpPr>
        <p:spPr>
          <a:xfrm>
            <a:off x="107640" y="2430720"/>
            <a:ext cx="4167720" cy="1137319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400" b="1" strike="noStrike" spc="-1" dirty="0">
                <a:solidFill>
                  <a:srgbClr val="0070C0"/>
                </a:solidFill>
                <a:latin typeface="Verdana"/>
                <a:ea typeface="DejaVu Sans"/>
              </a:rPr>
              <a:t>Удельный вес расходов на социальную сферу в общем объеме расходов бюджета муниципального образования Выселковский район  </a:t>
            </a:r>
            <a:r>
              <a:rPr lang="ru-RU" sz="1200" b="1" strike="noStrike" spc="-1" dirty="0">
                <a:solidFill>
                  <a:srgbClr val="0070C0"/>
                </a:solidFill>
                <a:latin typeface="Verdana"/>
                <a:ea typeface="DejaVu Sans"/>
              </a:rPr>
              <a:t>(млн. рублей)</a:t>
            </a:r>
            <a:endParaRPr lang="ru-RU" sz="1200" b="0" strike="noStrike" spc="-1" dirty="0">
              <a:solidFill>
                <a:srgbClr val="0070C0"/>
              </a:solidFill>
              <a:latin typeface="XO Oriel"/>
            </a:endParaRPr>
          </a:p>
        </p:txBody>
      </p:sp>
      <p:graphicFrame>
        <p:nvGraphicFramePr>
          <p:cNvPr id="336" name="Диаграмма 12"/>
          <p:cNvGraphicFramePr/>
          <p:nvPr>
            <p:extLst>
              <p:ext uri="{D42A27DB-BD31-4B8C-83A1-F6EECF244321}">
                <p14:modId xmlns:p14="http://schemas.microsoft.com/office/powerpoint/2010/main" val="3655821579"/>
              </p:ext>
            </p:extLst>
          </p:nvPr>
        </p:nvGraphicFramePr>
        <p:xfrm>
          <a:off x="-15120" y="3570120"/>
          <a:ext cx="4709160" cy="3279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340" name="Picture 2" descr="Contenidos "/>
          <p:cNvPicPr/>
          <p:nvPr/>
        </p:nvPicPr>
        <p:blipFill>
          <a:blip r:embed="rId4"/>
          <a:stretch/>
        </p:blipFill>
        <p:spPr>
          <a:xfrm>
            <a:off x="107640" y="111600"/>
            <a:ext cx="2460600" cy="18504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Прямоугольник 4"/>
          <p:cNvSpPr/>
          <p:nvPr/>
        </p:nvSpPr>
        <p:spPr>
          <a:xfrm>
            <a:off x="471600" y="342000"/>
            <a:ext cx="8200440" cy="521766"/>
          </a:xfrm>
          <a:prstGeom prst="rect">
            <a:avLst/>
          </a:prstGeom>
          <a:gradFill rotWithShape="0">
            <a:gsLst>
              <a:gs pos="0">
                <a:srgbClr val="ABABAB"/>
              </a:gs>
              <a:gs pos="100000">
                <a:srgbClr val="DBDBDB"/>
              </a:gs>
            </a:gsLst>
            <a:lin ang="16200000"/>
          </a:gradFill>
          <a:ln>
            <a:solidFill>
              <a:srgbClr val="000000"/>
            </a:solidFill>
            <a:round/>
          </a:ln>
          <a:effectLst>
            <a:outerShdw blurRad="65520" dist="38160" dir="5400000" rotWithShape="0">
              <a:srgbClr val="000000">
                <a:alpha val="40000"/>
              </a:srgb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400" b="1" strike="noStrike" spc="-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Times New Roman"/>
              </a:rPr>
              <a:t>Расходы районного бюджета, произведенные в 2022 году в рамках муниципальных программ муниципального образования Выселковский район        </a:t>
            </a:r>
            <a:r>
              <a:rPr lang="ru-RU" sz="1200" b="1" strike="noStrike" spc="-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Times New Roman"/>
              </a:rPr>
              <a:t>(тыс. рублей)</a:t>
            </a:r>
            <a:endParaRPr lang="ru-RU" sz="1200" b="0" strike="noStrike" spc="-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XO Oriel"/>
            </a:endParaRPr>
          </a:p>
        </p:txBody>
      </p:sp>
      <p:graphicFrame>
        <p:nvGraphicFramePr>
          <p:cNvPr id="342" name="Таблица 5"/>
          <p:cNvGraphicFramePr/>
          <p:nvPr>
            <p:extLst>
              <p:ext uri="{D42A27DB-BD31-4B8C-83A1-F6EECF244321}">
                <p14:modId xmlns:p14="http://schemas.microsoft.com/office/powerpoint/2010/main" val="1865569775"/>
              </p:ext>
            </p:extLst>
          </p:nvPr>
        </p:nvGraphicFramePr>
        <p:xfrm>
          <a:off x="306000" y="949680"/>
          <a:ext cx="8366400" cy="5957640"/>
        </p:xfrm>
        <a:graphic>
          <a:graphicData uri="http://schemas.openxmlformats.org/drawingml/2006/table">
            <a:tbl>
              <a:tblPr/>
              <a:tblGrid>
                <a:gridCol w="3981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704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324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324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328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5988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1" strike="noStrike" spc="-1" dirty="0">
                          <a:solidFill>
                            <a:srgbClr val="0070C0"/>
                          </a:solidFill>
                          <a:latin typeface="Calibri"/>
                          <a:ea typeface="DejaVu Sans"/>
                        </a:rPr>
                        <a:t>№ п/п</a:t>
                      </a:r>
                      <a:endParaRPr lang="ru-RU" sz="1200" b="0" strike="noStrike" spc="-1" dirty="0">
                        <a:solidFill>
                          <a:srgbClr val="0070C0"/>
                        </a:solidFill>
                        <a:latin typeface="XO Oriel"/>
                      </a:endParaRPr>
                    </a:p>
                  </a:txBody>
                  <a:tcPr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3816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1" strike="noStrike" spc="-1" dirty="0">
                          <a:solidFill>
                            <a:srgbClr val="0070C0"/>
                          </a:solidFill>
                          <a:latin typeface="Calibri"/>
                          <a:ea typeface="DejaVu Sans"/>
                        </a:rPr>
                        <a:t>Наименование муниципальной программы</a:t>
                      </a:r>
                      <a:endParaRPr lang="ru-RU" sz="1200" b="0" strike="noStrike" spc="-1" dirty="0">
                        <a:solidFill>
                          <a:srgbClr val="0070C0"/>
                        </a:solidFill>
                        <a:latin typeface="XO Oriel"/>
                      </a:endParaRPr>
                    </a:p>
                  </a:txBody>
                  <a:tcPr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3816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1" strike="noStrike" spc="-1" dirty="0">
                          <a:solidFill>
                            <a:srgbClr val="0070C0"/>
                          </a:solidFill>
                          <a:latin typeface="Calibri"/>
                          <a:ea typeface="DejaVu Sans"/>
                        </a:rPr>
                        <a:t>Плановые назначения 2022 года</a:t>
                      </a:r>
                      <a:endParaRPr lang="ru-RU" sz="1200" b="0" strike="noStrike" spc="-1" dirty="0">
                        <a:solidFill>
                          <a:srgbClr val="0070C0"/>
                        </a:solidFill>
                        <a:latin typeface="XO Oriel"/>
                      </a:endParaRPr>
                    </a:p>
                  </a:txBody>
                  <a:tcPr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1" strike="noStrike" spc="-1" dirty="0">
                          <a:solidFill>
                            <a:srgbClr val="0070C0"/>
                          </a:solidFill>
                          <a:latin typeface="Calibri"/>
                          <a:ea typeface="DejaVu Sans"/>
                        </a:rPr>
                        <a:t>Кассовое исполнение за 2022 год</a:t>
                      </a:r>
                      <a:endParaRPr lang="ru-RU" sz="1200" b="0" strike="noStrike" spc="-1" dirty="0">
                        <a:solidFill>
                          <a:srgbClr val="0070C0"/>
                        </a:solidFill>
                        <a:latin typeface="XO Oriel"/>
                      </a:endParaRPr>
                    </a:p>
                  </a:txBody>
                  <a:tcPr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1" strike="noStrike" spc="-1" dirty="0">
                          <a:solidFill>
                            <a:srgbClr val="0070C0"/>
                          </a:solidFill>
                          <a:latin typeface="Calibri"/>
                          <a:ea typeface="DejaVu Sans"/>
                        </a:rPr>
                        <a:t>% исполнения</a:t>
                      </a:r>
                      <a:endParaRPr lang="ru-RU" sz="1200" b="0" strike="noStrike" spc="-1" dirty="0">
                        <a:solidFill>
                          <a:srgbClr val="0070C0"/>
                        </a:solidFill>
                        <a:latin typeface="XO Oriel"/>
                      </a:endParaRPr>
                    </a:p>
                  </a:txBody>
                  <a:tcPr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16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1200" b="1" strike="noStrike" spc="-1">
                          <a:solidFill>
                            <a:srgbClr val="B24D1D"/>
                          </a:solidFill>
                          <a:latin typeface="Calibri"/>
                          <a:ea typeface="Arial Unicode MS"/>
                        </a:rPr>
                        <a:t>1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3816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ru-RU" sz="1200" b="1" strike="noStrike" spc="-1">
                          <a:solidFill>
                            <a:srgbClr val="B24D1D"/>
                          </a:solidFill>
                          <a:latin typeface="Calibri"/>
                          <a:ea typeface="Arial Unicode MS"/>
                        </a:rPr>
                        <a:t>Развитие образования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3816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1" strike="noStrike" spc="-1">
                          <a:solidFill>
                            <a:srgbClr val="B24D1D"/>
                          </a:solidFill>
                          <a:latin typeface="Calibri"/>
                          <a:ea typeface="Arial Unicode MS"/>
                        </a:rPr>
                        <a:t>1 244 914,4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1" strike="noStrike" spc="-1">
                          <a:solidFill>
                            <a:srgbClr val="B24D1D"/>
                          </a:solidFill>
                          <a:latin typeface="Calibri"/>
                          <a:ea typeface="DejaVu Sans"/>
                        </a:rPr>
                        <a:t>1 239 339,1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7560" marR="756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1" strike="noStrike" spc="-1" dirty="0">
                          <a:solidFill>
                            <a:srgbClr val="B24D1D"/>
                          </a:solidFill>
                          <a:latin typeface="Calibri"/>
                          <a:ea typeface="Times New Roman"/>
                        </a:rPr>
                        <a:t>99,6</a:t>
                      </a:r>
                      <a:endParaRPr lang="ru-RU" sz="1200" b="0" strike="noStrike" spc="-1" dirty="0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16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1200" b="1" strike="noStrike" spc="-1">
                          <a:solidFill>
                            <a:srgbClr val="B24D1D"/>
                          </a:solidFill>
                          <a:latin typeface="Calibri"/>
                          <a:ea typeface="Arial Unicode MS"/>
                        </a:rPr>
                        <a:t>2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ru-RU" sz="1200" b="1" strike="noStrike" spc="-1">
                          <a:solidFill>
                            <a:srgbClr val="B24D1D"/>
                          </a:solidFill>
                          <a:latin typeface="Calibri"/>
                          <a:ea typeface="Arial Unicode MS"/>
                        </a:rPr>
                        <a:t>Развитие культуры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1" strike="noStrike" spc="-1">
                          <a:solidFill>
                            <a:srgbClr val="B24D1D"/>
                          </a:solidFill>
                          <a:latin typeface="Calibri"/>
                          <a:ea typeface="Arial Unicode MS"/>
                        </a:rPr>
                        <a:t>64 109,3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1" strike="noStrike" spc="-1">
                          <a:solidFill>
                            <a:srgbClr val="B24D1D"/>
                          </a:solidFill>
                          <a:latin typeface="Calibri"/>
                          <a:ea typeface="DejaVu Sans"/>
                        </a:rPr>
                        <a:t>63 692,3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7560" marR="756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1" strike="noStrike" spc="-1">
                          <a:solidFill>
                            <a:srgbClr val="B24D1D"/>
                          </a:solidFill>
                          <a:latin typeface="Calibri"/>
                          <a:ea typeface="Times New Roman"/>
                        </a:rPr>
                        <a:t>99,3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16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1200" b="1" strike="noStrike" spc="-1">
                          <a:solidFill>
                            <a:srgbClr val="B24D1D"/>
                          </a:solidFill>
                          <a:latin typeface="Calibri"/>
                          <a:ea typeface="Arial Unicode MS"/>
                        </a:rPr>
                        <a:t>3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ru-RU" sz="1200" b="1" strike="noStrike" spc="-1">
                          <a:solidFill>
                            <a:srgbClr val="B24D1D"/>
                          </a:solidFill>
                          <a:latin typeface="Calibri"/>
                          <a:ea typeface="Arial Unicode MS"/>
                        </a:rPr>
                        <a:t>Развитие физической культуры и спорта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1" strike="noStrike" spc="-1">
                          <a:solidFill>
                            <a:srgbClr val="B24D1D"/>
                          </a:solidFill>
                          <a:latin typeface="Calibri"/>
                          <a:ea typeface="Arial Unicode MS"/>
                        </a:rPr>
                        <a:t>1 294,5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1" strike="noStrike" spc="-1">
                          <a:solidFill>
                            <a:srgbClr val="B24D1D"/>
                          </a:solidFill>
                          <a:latin typeface="Calibri"/>
                          <a:ea typeface="DejaVu Sans"/>
                        </a:rPr>
                        <a:t>1 242,0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7560" marR="756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1" strike="noStrike" spc="-1">
                          <a:solidFill>
                            <a:srgbClr val="B24D1D"/>
                          </a:solidFill>
                          <a:latin typeface="Calibri"/>
                          <a:ea typeface="Times New Roman"/>
                        </a:rPr>
                        <a:t>95,9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16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1200" b="1" strike="noStrike" spc="-1">
                          <a:solidFill>
                            <a:srgbClr val="B24D1D"/>
                          </a:solidFill>
                          <a:latin typeface="Calibri"/>
                          <a:ea typeface="Arial Unicode MS"/>
                        </a:rPr>
                        <a:t>4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ru-RU" sz="1200" b="1" strike="noStrike" spc="-1">
                          <a:solidFill>
                            <a:srgbClr val="B24D1D"/>
                          </a:solidFill>
                          <a:latin typeface="Calibri"/>
                          <a:ea typeface="Arial Unicode MS"/>
                        </a:rPr>
                        <a:t>Дети Кубани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1" strike="noStrike" spc="-1">
                          <a:solidFill>
                            <a:srgbClr val="B24D1D"/>
                          </a:solidFill>
                          <a:latin typeface="Calibri"/>
                          <a:ea typeface="Arial Unicode MS"/>
                        </a:rPr>
                        <a:t>49 280,7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1" strike="noStrike" spc="-1">
                          <a:solidFill>
                            <a:srgbClr val="B24D1D"/>
                          </a:solidFill>
                          <a:latin typeface="Calibri"/>
                          <a:ea typeface="DejaVu Sans"/>
                        </a:rPr>
                        <a:t>48 977,4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7560" marR="756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1" strike="noStrike" spc="-1">
                          <a:solidFill>
                            <a:srgbClr val="B24D1D"/>
                          </a:solidFill>
                          <a:latin typeface="Calibri"/>
                          <a:ea typeface="Times New Roman"/>
                        </a:rPr>
                        <a:t>99,4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16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1200" b="1" strike="noStrike" spc="-1">
                          <a:solidFill>
                            <a:srgbClr val="B24D1D"/>
                          </a:solidFill>
                          <a:latin typeface="Calibri"/>
                          <a:ea typeface="Arial Unicode MS"/>
                        </a:rPr>
                        <a:t>5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ru-RU" sz="1200" b="1" strike="noStrike" spc="-1">
                          <a:solidFill>
                            <a:srgbClr val="B24D1D"/>
                          </a:solidFill>
                          <a:latin typeface="Calibri"/>
                          <a:ea typeface="Arial Unicode MS"/>
                        </a:rPr>
                        <a:t>Молодежь Выселковского района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1" strike="noStrike" spc="-1">
                          <a:solidFill>
                            <a:srgbClr val="B24D1D"/>
                          </a:solidFill>
                          <a:latin typeface="Calibri"/>
                          <a:ea typeface="Arial Unicode MS"/>
                        </a:rPr>
                        <a:t>6 580,0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1" strike="noStrike" spc="-1">
                          <a:solidFill>
                            <a:srgbClr val="B24D1D"/>
                          </a:solidFill>
                          <a:latin typeface="Calibri"/>
                          <a:ea typeface="DejaVu Sans"/>
                        </a:rPr>
                        <a:t>6 516,0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7560" marR="756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1" strike="noStrike" spc="-1">
                          <a:solidFill>
                            <a:srgbClr val="B24D1D"/>
                          </a:solidFill>
                          <a:latin typeface="Calibri"/>
                          <a:ea typeface="Times New Roman"/>
                        </a:rPr>
                        <a:t>99,0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16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1200" b="1" strike="noStrike" spc="-1">
                          <a:solidFill>
                            <a:srgbClr val="B24D1D"/>
                          </a:solidFill>
                          <a:latin typeface="Calibri"/>
                          <a:ea typeface="Arial Unicode MS"/>
                        </a:rPr>
                        <a:t>6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ru-RU" sz="1200" b="1" strike="noStrike" spc="-1">
                          <a:solidFill>
                            <a:srgbClr val="B24D1D"/>
                          </a:solidFill>
                          <a:latin typeface="Calibri"/>
                          <a:ea typeface="Arial Unicode MS"/>
                        </a:rPr>
                        <a:t>Обеспечение безопасности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1" strike="noStrike" spc="-1">
                          <a:solidFill>
                            <a:srgbClr val="B24D1D"/>
                          </a:solidFill>
                          <a:latin typeface="Calibri"/>
                          <a:ea typeface="Arial Unicode MS"/>
                        </a:rPr>
                        <a:t>21 896,8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1" strike="noStrike" spc="-1">
                          <a:solidFill>
                            <a:srgbClr val="B24D1D"/>
                          </a:solidFill>
                          <a:latin typeface="Calibri"/>
                          <a:ea typeface="DejaVu Sans"/>
                        </a:rPr>
                        <a:t>20 463,8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7560" marR="756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1" strike="noStrike" spc="-1">
                          <a:solidFill>
                            <a:srgbClr val="B24D1D"/>
                          </a:solidFill>
                          <a:latin typeface="Calibri"/>
                          <a:ea typeface="Times New Roman"/>
                        </a:rPr>
                        <a:t>93,5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598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1200" b="1" strike="noStrike" spc="-1">
                          <a:solidFill>
                            <a:srgbClr val="B24D1D"/>
                          </a:solidFill>
                          <a:latin typeface="Calibri"/>
                          <a:ea typeface="Arial Unicode MS"/>
                        </a:rPr>
                        <a:t>7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ru-RU" sz="1200" b="1" strike="noStrike" spc="-1">
                          <a:solidFill>
                            <a:srgbClr val="B24D1D"/>
                          </a:solidFill>
                          <a:latin typeface="Calibri"/>
                          <a:ea typeface="Arial Unicode MS"/>
                        </a:rPr>
                        <a:t>Развитие муниципального образования Выселковский район в сфере строительства, архитектуры, дорожного хозяйства и жилищно-коммунального хозяйства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1" strike="noStrike" spc="-1">
                          <a:solidFill>
                            <a:srgbClr val="B24D1D"/>
                          </a:solidFill>
                          <a:latin typeface="Calibri"/>
                          <a:ea typeface="Arial Unicode MS"/>
                        </a:rPr>
                        <a:t>135 737,9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1" strike="noStrike" spc="-1">
                          <a:solidFill>
                            <a:srgbClr val="B24D1D"/>
                          </a:solidFill>
                          <a:latin typeface="Calibri"/>
                          <a:ea typeface="DejaVu Sans"/>
                        </a:rPr>
                        <a:t>118 582,9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7560" marR="756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1" strike="noStrike" spc="-1">
                          <a:solidFill>
                            <a:srgbClr val="B24D1D"/>
                          </a:solidFill>
                          <a:latin typeface="Calibri"/>
                          <a:ea typeface="Times New Roman"/>
                        </a:rPr>
                        <a:t>87,4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16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1200" b="1" strike="noStrike" spc="-1">
                          <a:solidFill>
                            <a:srgbClr val="B24D1D"/>
                          </a:solidFill>
                          <a:latin typeface="Calibri"/>
                          <a:ea typeface="Arial Unicode MS"/>
                        </a:rPr>
                        <a:t>8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ru-RU" sz="1200" b="1" strike="noStrike" spc="-1">
                          <a:solidFill>
                            <a:srgbClr val="B24D1D"/>
                          </a:solidFill>
                          <a:latin typeface="Calibri"/>
                          <a:ea typeface="Arial Unicode MS"/>
                        </a:rPr>
                        <a:t>Экономическое развитие и инновационная экономика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1" strike="noStrike" spc="-1">
                          <a:solidFill>
                            <a:srgbClr val="B24D1D"/>
                          </a:solidFill>
                          <a:latin typeface="Calibri"/>
                          <a:ea typeface="Arial Unicode MS"/>
                        </a:rPr>
                        <a:t>320,0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1" strike="noStrike" spc="-1">
                          <a:solidFill>
                            <a:srgbClr val="B24D1D"/>
                          </a:solidFill>
                          <a:latin typeface="Calibri"/>
                          <a:ea typeface="DejaVu Sans"/>
                        </a:rPr>
                        <a:t>320,0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7560" marR="756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1" strike="noStrike" spc="-1">
                          <a:solidFill>
                            <a:srgbClr val="B24D1D"/>
                          </a:solidFill>
                          <a:latin typeface="Calibri"/>
                          <a:ea typeface="DejaVu Sans"/>
                        </a:rPr>
                        <a:t>100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7560" marR="756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16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1200" b="1" strike="noStrike" spc="-1">
                          <a:solidFill>
                            <a:srgbClr val="B24D1D"/>
                          </a:solidFill>
                          <a:latin typeface="Calibri"/>
                          <a:ea typeface="Arial Unicode MS"/>
                        </a:rPr>
                        <a:t>9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ru-RU" sz="1200" b="1" strike="noStrike" spc="-1">
                          <a:solidFill>
                            <a:srgbClr val="B24D1D"/>
                          </a:solidFill>
                          <a:latin typeface="Calibri"/>
                          <a:ea typeface="Arial Unicode MS"/>
                        </a:rPr>
                        <a:t>Развитие казачества в Выселковском районе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1" strike="noStrike" spc="-1">
                          <a:solidFill>
                            <a:srgbClr val="B24D1D"/>
                          </a:solidFill>
                          <a:latin typeface="Calibri"/>
                          <a:ea typeface="Arial Unicode MS"/>
                        </a:rPr>
                        <a:t>60,0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1" strike="noStrike" spc="-1">
                          <a:solidFill>
                            <a:srgbClr val="B24D1D"/>
                          </a:solidFill>
                          <a:latin typeface="Calibri"/>
                          <a:ea typeface="DejaVu Sans"/>
                        </a:rPr>
                        <a:t>43,9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7560" marR="756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1" strike="noStrike" spc="-1">
                          <a:solidFill>
                            <a:srgbClr val="B24D1D"/>
                          </a:solidFill>
                          <a:latin typeface="Calibri"/>
                          <a:ea typeface="DejaVu Sans"/>
                        </a:rPr>
                        <a:t>73,2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7560" marR="756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016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1200" b="1" strike="noStrike" spc="-1">
                          <a:solidFill>
                            <a:srgbClr val="B24D1D"/>
                          </a:solidFill>
                          <a:latin typeface="Calibri"/>
                          <a:ea typeface="Arial Unicode MS"/>
                        </a:rPr>
                        <a:t>10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ru-RU" sz="1200" b="1" strike="noStrike" spc="-1">
                          <a:solidFill>
                            <a:srgbClr val="B24D1D"/>
                          </a:solidFill>
                          <a:latin typeface="Calibri"/>
                          <a:ea typeface="Arial Unicode MS"/>
                        </a:rPr>
                        <a:t>Социальная поддержка граждан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1" strike="noStrike" spc="-1">
                          <a:solidFill>
                            <a:srgbClr val="B24D1D"/>
                          </a:solidFill>
                          <a:latin typeface="Calibri"/>
                          <a:ea typeface="Arial Unicode MS"/>
                        </a:rPr>
                        <a:t>50 551,6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1" strike="noStrike" spc="-1">
                          <a:solidFill>
                            <a:srgbClr val="B24D1D"/>
                          </a:solidFill>
                          <a:latin typeface="Calibri"/>
                          <a:ea typeface="DejaVu Sans"/>
                        </a:rPr>
                        <a:t>50 124,2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7560" marR="756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1" strike="noStrike" spc="-1">
                          <a:solidFill>
                            <a:srgbClr val="B24D1D"/>
                          </a:solidFill>
                          <a:latin typeface="Calibri"/>
                          <a:ea typeface="DejaVu Sans"/>
                        </a:rPr>
                        <a:t>99,1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7560" marR="756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016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1200" b="1" strike="noStrike" spc="-1">
                          <a:solidFill>
                            <a:srgbClr val="B24D1D"/>
                          </a:solidFill>
                          <a:latin typeface="Calibri"/>
                          <a:ea typeface="Arial Unicode MS"/>
                        </a:rPr>
                        <a:t>11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ru-RU" sz="1200" b="1" strike="noStrike" spc="-1">
                          <a:solidFill>
                            <a:srgbClr val="B24D1D"/>
                          </a:solidFill>
                          <a:latin typeface="Calibri"/>
                          <a:ea typeface="Arial Unicode MS"/>
                        </a:rPr>
                        <a:t>Информационное общество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1" strike="noStrike" spc="-1">
                          <a:solidFill>
                            <a:srgbClr val="B24D1D"/>
                          </a:solidFill>
                          <a:latin typeface="Calibri"/>
                          <a:ea typeface="Arial Unicode MS"/>
                        </a:rPr>
                        <a:t>9 695,3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1" strike="noStrike" spc="-1">
                          <a:solidFill>
                            <a:srgbClr val="B24D1D"/>
                          </a:solidFill>
                          <a:latin typeface="Calibri"/>
                          <a:ea typeface="DejaVu Sans"/>
                        </a:rPr>
                        <a:t>9 622,7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7560" marR="756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1" strike="noStrike" spc="-1">
                          <a:solidFill>
                            <a:srgbClr val="B24D1D"/>
                          </a:solidFill>
                          <a:latin typeface="Calibri"/>
                          <a:ea typeface="DejaVu Sans"/>
                        </a:rPr>
                        <a:t>99,2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7560" marR="756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712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1200" b="1" strike="noStrike" spc="-1">
                          <a:solidFill>
                            <a:srgbClr val="B24D1D"/>
                          </a:solidFill>
                          <a:latin typeface="Calibri"/>
                          <a:ea typeface="Arial Unicode MS"/>
                        </a:rPr>
                        <a:t>12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ru-RU" sz="1200" b="1" strike="noStrike" spc="-1">
                          <a:solidFill>
                            <a:srgbClr val="B24D1D"/>
                          </a:solidFill>
                          <a:latin typeface="Calibri"/>
                          <a:ea typeface="Arial Unicode MS"/>
                        </a:rPr>
                        <a:t>Развитие сельского хозяйства и регулирование рынков сельскохозяйственной продукции, сырья и продовольствия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1" strike="noStrike" spc="-1">
                          <a:solidFill>
                            <a:srgbClr val="B24D1D"/>
                          </a:solidFill>
                          <a:latin typeface="Calibri"/>
                          <a:ea typeface="Arial Unicode MS"/>
                        </a:rPr>
                        <a:t>13 912,1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1" strike="noStrike" spc="-1">
                          <a:solidFill>
                            <a:srgbClr val="B24D1D"/>
                          </a:solidFill>
                          <a:latin typeface="Calibri"/>
                          <a:ea typeface="DejaVu Sans"/>
                        </a:rPr>
                        <a:t>13 867,1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7560" marR="756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1" strike="noStrike" spc="-1">
                          <a:solidFill>
                            <a:srgbClr val="B24D1D"/>
                          </a:solidFill>
                          <a:latin typeface="Calibri"/>
                          <a:ea typeface="DejaVu Sans"/>
                        </a:rPr>
                        <a:t>99,7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7560" marR="756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016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1200" b="1" strike="noStrike" spc="-1">
                          <a:solidFill>
                            <a:srgbClr val="B24D1D"/>
                          </a:solidFill>
                          <a:latin typeface="Calibri"/>
                          <a:ea typeface="Arial Unicode MS"/>
                        </a:rPr>
                        <a:t>13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ru-RU" sz="1200" b="1" strike="noStrike" spc="-1">
                          <a:solidFill>
                            <a:srgbClr val="B24D1D"/>
                          </a:solidFill>
                          <a:latin typeface="Calibri"/>
                          <a:ea typeface="Arial Unicode MS"/>
                        </a:rPr>
                        <a:t>Совершенствование земельных и имущественных отношений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1" strike="noStrike" spc="-1">
                          <a:solidFill>
                            <a:srgbClr val="B24D1D"/>
                          </a:solidFill>
                          <a:latin typeface="Calibri"/>
                          <a:ea typeface="Arial Unicode MS"/>
                        </a:rPr>
                        <a:t>1 015,0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1" strike="noStrike" spc="-1">
                          <a:solidFill>
                            <a:srgbClr val="B24D1D"/>
                          </a:solidFill>
                          <a:latin typeface="Calibri"/>
                          <a:ea typeface="DejaVu Sans"/>
                        </a:rPr>
                        <a:t>1 005,8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7560" marR="756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1" strike="noStrike" spc="-1">
                          <a:solidFill>
                            <a:srgbClr val="B24D1D"/>
                          </a:solidFill>
                          <a:latin typeface="Calibri"/>
                          <a:ea typeface="DejaVu Sans"/>
                        </a:rPr>
                        <a:t>99,1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7560" marR="756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4712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1200" b="1" strike="noStrike" spc="-1">
                          <a:solidFill>
                            <a:srgbClr val="B24D1D"/>
                          </a:solidFill>
                          <a:latin typeface="Calibri"/>
                          <a:ea typeface="Arial Unicode MS"/>
                        </a:rPr>
                        <a:t>14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ru-RU" sz="1200" b="1" strike="noStrike" spc="-1">
                          <a:solidFill>
                            <a:srgbClr val="B24D1D"/>
                          </a:solidFill>
                          <a:latin typeface="Calibri"/>
                          <a:ea typeface="Arial Unicode MS"/>
                        </a:rPr>
                        <a:t>Гармонизация межнациональных отношений и укрепление единства российской нации 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1" strike="noStrike" spc="-1">
                          <a:solidFill>
                            <a:srgbClr val="B24D1D"/>
                          </a:solidFill>
                          <a:latin typeface="Calibri"/>
                          <a:ea typeface="Arial Unicode MS"/>
                        </a:rPr>
                        <a:t>20,0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1" strike="noStrike" spc="-1">
                          <a:solidFill>
                            <a:srgbClr val="B24D1D"/>
                          </a:solidFill>
                          <a:latin typeface="Calibri"/>
                          <a:ea typeface="DejaVu Sans"/>
                        </a:rPr>
                        <a:t>20,0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7560" marR="756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1" strike="noStrike" spc="-1">
                          <a:solidFill>
                            <a:srgbClr val="B24D1D"/>
                          </a:solidFill>
                          <a:latin typeface="Calibri"/>
                          <a:ea typeface="DejaVu Sans"/>
                        </a:rPr>
                        <a:t>100,0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7560" marR="756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7692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400" marR="68400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ru-RU" sz="1200" b="1" strike="noStrike" spc="-1">
                          <a:solidFill>
                            <a:srgbClr val="773313"/>
                          </a:solidFill>
                          <a:latin typeface="Calibri"/>
                          <a:ea typeface="Arial Unicode MS"/>
                        </a:rPr>
                        <a:t>ВСЕГО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1" strike="noStrike" spc="-1">
                          <a:solidFill>
                            <a:srgbClr val="773313"/>
                          </a:solidFill>
                          <a:latin typeface="Calibri"/>
                          <a:ea typeface="Times New Roman"/>
                        </a:rPr>
                        <a:t>1 599 387,6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1" strike="noStrike" spc="-1">
                          <a:solidFill>
                            <a:srgbClr val="773313"/>
                          </a:solidFill>
                          <a:latin typeface="Calibri"/>
                          <a:ea typeface="Times New Roman"/>
                        </a:rPr>
                        <a:t>1 573 817,2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1" strike="noStrike" spc="-1" dirty="0">
                          <a:solidFill>
                            <a:srgbClr val="773313"/>
                          </a:solidFill>
                          <a:latin typeface="Calibri"/>
                          <a:ea typeface="Times New Roman"/>
                        </a:rPr>
                        <a:t>98,4</a:t>
                      </a:r>
                      <a:endParaRPr lang="ru-RU" sz="1200" b="0" strike="noStrike" spc="-1" dirty="0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343" name="TextBox 6"/>
          <p:cNvSpPr/>
          <p:nvPr/>
        </p:nvSpPr>
        <p:spPr>
          <a:xfrm>
            <a:off x="7616160" y="845748"/>
            <a:ext cx="1055880" cy="27554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ru-RU" sz="1200" b="0" strike="noStrike" spc="-1" dirty="0">
                <a:solidFill>
                  <a:srgbClr val="B24D1D"/>
                </a:solidFill>
                <a:latin typeface="Calibri"/>
                <a:ea typeface="DejaVu Sans"/>
              </a:rPr>
              <a:t>    </a:t>
            </a:r>
            <a:endParaRPr lang="ru-RU" sz="1200" b="0" strike="noStrike" spc="-1" dirty="0">
              <a:latin typeface="XO Oriel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Прямоугольник 4"/>
          <p:cNvSpPr/>
          <p:nvPr/>
        </p:nvSpPr>
        <p:spPr>
          <a:xfrm>
            <a:off x="3168000" y="219240"/>
            <a:ext cx="5464080" cy="829543"/>
          </a:xfrm>
          <a:prstGeom prst="rect">
            <a:avLst/>
          </a:prstGeom>
          <a:noFill/>
          <a:ln>
            <a:noFill/>
          </a:ln>
          <a:effectLst>
            <a:outerShdw blurRad="65520" dist="38160" dir="5400000" rotWithShape="0">
              <a:srgbClr val="000000">
                <a:alpha val="40000"/>
              </a:srgb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600" b="1" strike="noStrike" spc="-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Book"/>
                <a:ea typeface="DejaVu Sans"/>
              </a:rPr>
              <a:t>Муниципальная программа </a:t>
            </a:r>
            <a:endParaRPr lang="ru-RU" sz="1600" b="0" strike="noStrike" spc="-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XO Orie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1600" b="1" strike="noStrike" spc="-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Book"/>
                <a:ea typeface="DejaVu Sans"/>
              </a:rPr>
              <a:t>муниципального образования Выселковский район </a:t>
            </a:r>
            <a:endParaRPr lang="ru-RU" sz="1600" b="0" strike="noStrike" spc="-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XO Orie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1600" b="1" strike="noStrike" spc="-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Book"/>
                <a:ea typeface="DejaVu Sans"/>
              </a:rPr>
              <a:t>«Развитие образования»</a:t>
            </a:r>
            <a:endParaRPr lang="ru-RU" sz="1600" b="0" strike="noStrike" spc="-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XO Oriel"/>
            </a:endParaRPr>
          </a:p>
        </p:txBody>
      </p:sp>
      <p:graphicFrame>
        <p:nvGraphicFramePr>
          <p:cNvPr id="345" name="Таблица 5"/>
          <p:cNvGraphicFramePr/>
          <p:nvPr>
            <p:extLst>
              <p:ext uri="{D42A27DB-BD31-4B8C-83A1-F6EECF244321}">
                <p14:modId xmlns:p14="http://schemas.microsoft.com/office/powerpoint/2010/main" val="3178110051"/>
              </p:ext>
            </p:extLst>
          </p:nvPr>
        </p:nvGraphicFramePr>
        <p:xfrm>
          <a:off x="3204000" y="1185480"/>
          <a:ext cx="5472360" cy="822960"/>
        </p:xfrm>
        <a:graphic>
          <a:graphicData uri="http://schemas.openxmlformats.org/drawingml/2006/table">
            <a:tbl>
              <a:tblPr>
                <a:effectLst>
                  <a:outerShdw blurRad="76320" rotWithShape="0">
                    <a:srgbClr val="000000">
                      <a:alpha val="20000"/>
                    </a:srgbClr>
                  </a:outerShdw>
                </a:effectLst>
              </a:tblPr>
              <a:tblGrid>
                <a:gridCol w="2896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754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180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400" b="1" strike="noStrike" spc="-1" dirty="0">
                          <a:solidFill>
                            <a:srgbClr val="0070C0"/>
                          </a:solidFill>
                          <a:latin typeface="Calibri"/>
                          <a:ea typeface="DejaVu Sans"/>
                        </a:rPr>
                        <a:t>Плановые назначения программы на 2022 год</a:t>
                      </a:r>
                      <a:endParaRPr lang="ru-RU" sz="1400" b="0" strike="noStrike" spc="-1" dirty="0">
                        <a:solidFill>
                          <a:srgbClr val="0070C0"/>
                        </a:solidFill>
                        <a:latin typeface="XO Oriel"/>
                      </a:endParaRPr>
                    </a:p>
                  </a:txBody>
                  <a:tcPr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3816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400" b="1" strike="noStrike" spc="-1" dirty="0">
                          <a:solidFill>
                            <a:srgbClr val="0070C0"/>
                          </a:solidFill>
                          <a:latin typeface="Calibri"/>
                          <a:ea typeface="DejaVu Sans"/>
                        </a:rPr>
                        <a:t>Исполнение по программе </a:t>
                      </a:r>
                      <a:endParaRPr lang="ru-RU" sz="1400" b="0" strike="noStrike" spc="-1" dirty="0">
                        <a:solidFill>
                          <a:srgbClr val="0070C0"/>
                        </a:solidFill>
                        <a:latin typeface="XO Oriel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400" b="1" strike="noStrike" spc="-1" dirty="0">
                          <a:solidFill>
                            <a:srgbClr val="0070C0"/>
                          </a:solidFill>
                          <a:latin typeface="Calibri"/>
                          <a:ea typeface="DejaVu Sans"/>
                        </a:rPr>
                        <a:t>за 2022 год</a:t>
                      </a:r>
                      <a:endParaRPr lang="ru-RU" sz="1400" b="0" strike="noStrike" spc="-1" dirty="0">
                        <a:solidFill>
                          <a:srgbClr val="0070C0"/>
                        </a:solidFill>
                        <a:latin typeface="XO Oriel"/>
                      </a:endParaRPr>
                    </a:p>
                  </a:txBody>
                  <a:tcPr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12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  <a:tabLst>
                          <a:tab pos="0" algn="l"/>
                        </a:tabLst>
                      </a:pPr>
                      <a:r>
                        <a:rPr lang="ru-RU" sz="1400" b="1" strike="noStrike" spc="-1">
                          <a:solidFill>
                            <a:srgbClr val="B24D1D"/>
                          </a:solidFill>
                          <a:latin typeface="Calibri"/>
                          <a:ea typeface="Arial Unicode MS"/>
                        </a:rPr>
                        <a:t>1 244 914,4</a:t>
                      </a:r>
                      <a:endParaRPr lang="ru-RU" sz="14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3816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  <a:tabLst>
                          <a:tab pos="0" algn="l"/>
                        </a:tabLst>
                      </a:pPr>
                      <a:r>
                        <a:rPr lang="ru-RU" sz="1400" b="1" strike="noStrike" spc="-1" dirty="0">
                          <a:solidFill>
                            <a:srgbClr val="B24D1D"/>
                          </a:solidFill>
                          <a:latin typeface="Calibri"/>
                          <a:ea typeface="DejaVu Sans"/>
                        </a:rPr>
                        <a:t>1 239 339,1</a:t>
                      </a:r>
                      <a:endParaRPr lang="ru-RU" sz="1400" b="0" strike="noStrike" spc="-1" dirty="0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46" name="TextBox 7"/>
          <p:cNvSpPr/>
          <p:nvPr/>
        </p:nvSpPr>
        <p:spPr>
          <a:xfrm>
            <a:off x="7632000" y="945000"/>
            <a:ext cx="1215360" cy="272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ru-RU" sz="1200" b="0" strike="noStrike" spc="-1">
                <a:solidFill>
                  <a:srgbClr val="B24D1D"/>
                </a:solidFill>
                <a:latin typeface="Calibri"/>
                <a:ea typeface="DejaVu Sans"/>
              </a:rPr>
              <a:t>    тыс. рублей</a:t>
            </a:r>
            <a:endParaRPr lang="ru-RU" sz="1200" b="0" strike="noStrike" spc="-1">
              <a:latin typeface="XO Oriel"/>
            </a:endParaRPr>
          </a:p>
        </p:txBody>
      </p:sp>
      <p:graphicFrame>
        <p:nvGraphicFramePr>
          <p:cNvPr id="347" name="Диаграмма 10"/>
          <p:cNvGraphicFramePr/>
          <p:nvPr/>
        </p:nvGraphicFramePr>
        <p:xfrm>
          <a:off x="5239440" y="2256480"/>
          <a:ext cx="3811680" cy="20998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48" name="Прямоугольник 8"/>
          <p:cNvSpPr/>
          <p:nvPr/>
        </p:nvSpPr>
        <p:spPr>
          <a:xfrm rot="10800000" flipV="1">
            <a:off x="149400" y="2348640"/>
            <a:ext cx="2655720" cy="454680"/>
          </a:xfrm>
          <a:prstGeom prst="rect">
            <a:avLst/>
          </a:prstGeom>
          <a:gradFill rotWithShape="0">
            <a:gsLst>
              <a:gs pos="0">
                <a:srgbClr val="ABABAB"/>
              </a:gs>
              <a:gs pos="100000">
                <a:srgbClr val="DBDBDB"/>
              </a:gs>
            </a:gsLst>
            <a:lin ang="5400000"/>
          </a:gradFill>
          <a:ln>
            <a:solidFill>
              <a:srgbClr val="000000"/>
            </a:solidFill>
            <a:round/>
          </a:ln>
          <a:effectLst>
            <a:outerShdw blurRad="65520" dist="38160" dir="5400000" rotWithShape="0">
              <a:srgbClr val="000000">
                <a:alpha val="40000"/>
              </a:srgbClr>
            </a:outerShdw>
          </a:effectLst>
          <a:scene3d>
            <a:camera prst="orthographicFront"/>
            <a:lightRig rig="threePt" dir="t"/>
          </a:scene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b="0" strike="noStrike" spc="-1">
                <a:solidFill>
                  <a:srgbClr val="773313"/>
                </a:solidFill>
                <a:latin typeface="Segoe Print"/>
                <a:ea typeface="DejaVu Sans"/>
              </a:rPr>
              <a:t>25 детских дошкольных учреждений</a:t>
            </a:r>
            <a:endParaRPr lang="ru-RU" sz="1200" b="0" strike="noStrike" spc="-1">
              <a:latin typeface="XO Oriel"/>
            </a:endParaRPr>
          </a:p>
        </p:txBody>
      </p:sp>
      <p:sp>
        <p:nvSpPr>
          <p:cNvPr id="349" name="Прямоугольник 12"/>
          <p:cNvSpPr/>
          <p:nvPr/>
        </p:nvSpPr>
        <p:spPr>
          <a:xfrm rot="10800000" flipV="1">
            <a:off x="149400" y="3032640"/>
            <a:ext cx="2655720" cy="454680"/>
          </a:xfrm>
          <a:prstGeom prst="rect">
            <a:avLst/>
          </a:prstGeom>
          <a:gradFill rotWithShape="0">
            <a:gsLst>
              <a:gs pos="0">
                <a:srgbClr val="ABABAB"/>
              </a:gs>
              <a:gs pos="100000">
                <a:srgbClr val="DBDBDB"/>
              </a:gs>
            </a:gsLst>
            <a:lin ang="5400000"/>
          </a:gradFill>
          <a:ln>
            <a:solidFill>
              <a:srgbClr val="000000"/>
            </a:solidFill>
            <a:round/>
          </a:ln>
          <a:effectLst>
            <a:outerShdw blurRad="65520" dist="38160" dir="5400000" rotWithShape="0">
              <a:srgbClr val="000000">
                <a:alpha val="40000"/>
              </a:srgbClr>
            </a:outerShdw>
          </a:effectLst>
          <a:scene3d>
            <a:camera prst="orthographicFront"/>
            <a:lightRig rig="threePt" dir="t"/>
          </a:scene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b="0" strike="noStrike" spc="-1">
                <a:solidFill>
                  <a:srgbClr val="773313"/>
                </a:solidFill>
                <a:latin typeface="Segoe Print"/>
                <a:ea typeface="DejaVu Sans"/>
              </a:rPr>
              <a:t>21 общеобразовательная организация</a:t>
            </a:r>
            <a:endParaRPr lang="ru-RU" sz="1200" b="0" strike="noStrike" spc="-1">
              <a:latin typeface="XO Oriel"/>
            </a:endParaRPr>
          </a:p>
        </p:txBody>
      </p:sp>
      <p:sp>
        <p:nvSpPr>
          <p:cNvPr id="350" name="Прямоугольник 14"/>
          <p:cNvSpPr/>
          <p:nvPr/>
        </p:nvSpPr>
        <p:spPr>
          <a:xfrm rot="10800000" flipV="1">
            <a:off x="149400" y="3716640"/>
            <a:ext cx="2655720" cy="454680"/>
          </a:xfrm>
          <a:prstGeom prst="rect">
            <a:avLst/>
          </a:prstGeom>
          <a:gradFill rotWithShape="0">
            <a:gsLst>
              <a:gs pos="0">
                <a:srgbClr val="ABABAB"/>
              </a:gs>
              <a:gs pos="100000">
                <a:srgbClr val="DBDBDB"/>
              </a:gs>
            </a:gsLst>
            <a:lin ang="5400000"/>
          </a:gradFill>
          <a:ln>
            <a:solidFill>
              <a:srgbClr val="000000"/>
            </a:solidFill>
            <a:round/>
          </a:ln>
          <a:effectLst>
            <a:outerShdw blurRad="65520" dist="38160" dir="5400000" rotWithShape="0">
              <a:srgbClr val="000000">
                <a:alpha val="40000"/>
              </a:srgbClr>
            </a:outerShdw>
          </a:effectLst>
          <a:scene3d>
            <a:camera prst="orthographicFront"/>
            <a:lightRig rig="threePt" dir="t"/>
          </a:scene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b="0" strike="noStrike" spc="-1">
                <a:solidFill>
                  <a:srgbClr val="773313"/>
                </a:solidFill>
                <a:latin typeface="Segoe Print"/>
                <a:ea typeface="DejaVu Sans"/>
              </a:rPr>
              <a:t>3 учреждения дополнительного образования</a:t>
            </a:r>
            <a:endParaRPr lang="ru-RU" sz="1200" b="0" strike="noStrike" spc="-1">
              <a:latin typeface="XO Oriel"/>
            </a:endParaRPr>
          </a:p>
        </p:txBody>
      </p:sp>
      <p:sp>
        <p:nvSpPr>
          <p:cNvPr id="351" name="Прямоугольник 11"/>
          <p:cNvSpPr/>
          <p:nvPr/>
        </p:nvSpPr>
        <p:spPr>
          <a:xfrm rot="10800000" flipV="1">
            <a:off x="2961000" y="2257200"/>
            <a:ext cx="2151720" cy="637200"/>
          </a:xfrm>
          <a:prstGeom prst="rect">
            <a:avLst/>
          </a:prstGeom>
          <a:gradFill rotWithShape="0">
            <a:gsLst>
              <a:gs pos="0">
                <a:srgbClr val="ABABAB"/>
              </a:gs>
              <a:gs pos="100000">
                <a:srgbClr val="DBDBDB"/>
              </a:gs>
            </a:gsLst>
            <a:lin ang="5400000"/>
          </a:gradFill>
          <a:ln>
            <a:solidFill>
              <a:srgbClr val="000000"/>
            </a:solidFill>
            <a:round/>
          </a:ln>
          <a:effectLst>
            <a:outerShdw blurRad="65520" dist="38160" dir="5400000" rotWithShape="0">
              <a:srgbClr val="000000">
                <a:alpha val="40000"/>
              </a:srgbClr>
            </a:outerShdw>
          </a:effectLst>
          <a:scene3d>
            <a:camera prst="orthographicFront"/>
            <a:lightRig rig="threePt" dir="t"/>
          </a:scene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b="0" strike="noStrike" spc="-1">
                <a:solidFill>
                  <a:srgbClr val="773313"/>
                </a:solidFill>
                <a:latin typeface="Segoe Print"/>
                <a:ea typeface="DejaVu Sans"/>
              </a:rPr>
              <a:t>численность воспитанников      2354 человек</a:t>
            </a:r>
            <a:endParaRPr lang="ru-RU" sz="1200" b="0" strike="noStrike" spc="-1">
              <a:latin typeface="XO Oriel"/>
            </a:endParaRPr>
          </a:p>
        </p:txBody>
      </p:sp>
      <p:sp>
        <p:nvSpPr>
          <p:cNvPr id="352" name="Прямоугольник 13"/>
          <p:cNvSpPr/>
          <p:nvPr/>
        </p:nvSpPr>
        <p:spPr>
          <a:xfrm rot="10800000" flipV="1">
            <a:off x="2961000" y="3032640"/>
            <a:ext cx="2163240" cy="454680"/>
          </a:xfrm>
          <a:prstGeom prst="rect">
            <a:avLst/>
          </a:prstGeom>
          <a:gradFill rotWithShape="0">
            <a:gsLst>
              <a:gs pos="0">
                <a:srgbClr val="ABABAB"/>
              </a:gs>
              <a:gs pos="100000">
                <a:srgbClr val="DBDBDB"/>
              </a:gs>
            </a:gsLst>
            <a:lin ang="5400000"/>
          </a:gradFill>
          <a:ln>
            <a:solidFill>
              <a:srgbClr val="000000"/>
            </a:solidFill>
            <a:round/>
          </a:ln>
          <a:effectLst>
            <a:outerShdw blurRad="65520" dist="38160" dir="5400000" rotWithShape="0">
              <a:srgbClr val="000000">
                <a:alpha val="40000"/>
              </a:srgbClr>
            </a:outerShdw>
          </a:effectLst>
          <a:scene3d>
            <a:camera prst="orthographicFront"/>
            <a:lightRig rig="threePt" dir="t"/>
          </a:scene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b="0" strike="noStrike" spc="-1">
                <a:solidFill>
                  <a:srgbClr val="773313"/>
                </a:solidFill>
                <a:latin typeface="Segoe Print"/>
                <a:ea typeface="DejaVu Sans"/>
              </a:rPr>
              <a:t>численность учащихся 6882 человек</a:t>
            </a:r>
            <a:endParaRPr lang="ru-RU" sz="1200" b="0" strike="noStrike" spc="-1">
              <a:latin typeface="XO Oriel"/>
            </a:endParaRPr>
          </a:p>
        </p:txBody>
      </p:sp>
      <p:sp>
        <p:nvSpPr>
          <p:cNvPr id="353" name="Прямоугольник 15"/>
          <p:cNvSpPr/>
          <p:nvPr/>
        </p:nvSpPr>
        <p:spPr>
          <a:xfrm rot="10800000" flipV="1">
            <a:off x="2961000" y="3722515"/>
            <a:ext cx="2151720" cy="460211"/>
          </a:xfrm>
          <a:prstGeom prst="rect">
            <a:avLst/>
          </a:prstGeom>
          <a:gradFill rotWithShape="0">
            <a:gsLst>
              <a:gs pos="0">
                <a:srgbClr val="ABABAB"/>
              </a:gs>
              <a:gs pos="100000">
                <a:srgbClr val="DBDBDB"/>
              </a:gs>
            </a:gsLst>
            <a:lin ang="5400000"/>
          </a:gradFill>
          <a:ln>
            <a:solidFill>
              <a:srgbClr val="000000"/>
            </a:solidFill>
            <a:round/>
          </a:ln>
          <a:effectLst>
            <a:outerShdw blurRad="65520" dist="38160" dir="5400000" rotWithShape="0">
              <a:srgbClr val="000000">
                <a:alpha val="40000"/>
              </a:srgbClr>
            </a:outerShdw>
          </a:effectLst>
          <a:scene3d>
            <a:camera prst="orthographicFront"/>
            <a:lightRig rig="threePt" dir="t"/>
          </a:scene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b="0" strike="noStrike" spc="-1" dirty="0">
                <a:solidFill>
                  <a:srgbClr val="773313"/>
                </a:solidFill>
                <a:latin typeface="Segoe Print"/>
                <a:ea typeface="DejaVu Sans"/>
              </a:rPr>
              <a:t>численность учащихся 1937 человека</a:t>
            </a:r>
            <a:endParaRPr lang="ru-RU" sz="1200" b="0" strike="noStrike" spc="-1" dirty="0">
              <a:latin typeface="XO Oriel"/>
            </a:endParaRPr>
          </a:p>
        </p:txBody>
      </p:sp>
      <p:sp>
        <p:nvSpPr>
          <p:cNvPr id="354" name="Стрелка вправо 6"/>
          <p:cNvSpPr/>
          <p:nvPr/>
        </p:nvSpPr>
        <p:spPr>
          <a:xfrm>
            <a:off x="2805120" y="3170160"/>
            <a:ext cx="138600" cy="24552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B83D68"/>
          </a:solidFill>
          <a:ln>
            <a:solidFill>
              <a:srgbClr val="882D4C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55" name="Стрелка вправо 16"/>
          <p:cNvSpPr/>
          <p:nvPr/>
        </p:nvSpPr>
        <p:spPr>
          <a:xfrm>
            <a:off x="2805120" y="3828960"/>
            <a:ext cx="138600" cy="24552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B83D68"/>
          </a:solidFill>
          <a:ln>
            <a:solidFill>
              <a:srgbClr val="882D4C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56" name="Стрелка вправо 17"/>
          <p:cNvSpPr/>
          <p:nvPr/>
        </p:nvSpPr>
        <p:spPr>
          <a:xfrm>
            <a:off x="2825280" y="2464920"/>
            <a:ext cx="138600" cy="24552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B83D68"/>
          </a:solidFill>
          <a:ln>
            <a:solidFill>
              <a:srgbClr val="882D4C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57" name="Прямоугольник 18"/>
          <p:cNvSpPr/>
          <p:nvPr/>
        </p:nvSpPr>
        <p:spPr>
          <a:xfrm>
            <a:off x="161640" y="4680000"/>
            <a:ext cx="8814960" cy="202987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000000"/>
            </a:solidFill>
            <a:round/>
          </a:ln>
          <a:effectLst>
            <a:outerShdw blurRad="65520" dist="38160" dir="5400000" rotWithShape="0">
              <a:srgbClr val="000000">
                <a:alpha val="40000"/>
              </a:srgbClr>
            </a:outerShdw>
          </a:effectLst>
          <a:scene3d>
            <a:camera prst="orthographicFront"/>
            <a:lightRig rig="threePt" dir="t"/>
          </a:scene3d>
          <a:sp3d contourW="12700">
            <a:bevelT prst="convex"/>
            <a:contourClr>
              <a:schemeClr val="bg1"/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400" b="1" strike="noStrike" spc="-1" dirty="0">
                <a:solidFill>
                  <a:srgbClr val="0070C0"/>
                </a:solidFill>
                <a:latin typeface="Calibri"/>
                <a:ea typeface="Times New Roman"/>
              </a:rPr>
              <a:t>Наши результаты:</a:t>
            </a:r>
            <a:endParaRPr lang="ru-RU" sz="1400" b="0" strike="noStrike" spc="-1" dirty="0">
              <a:solidFill>
                <a:srgbClr val="0070C0"/>
              </a:solidFill>
              <a:latin typeface="XO Oriel"/>
            </a:endParaRPr>
          </a:p>
          <a:p>
            <a:pPr>
              <a:lnSpc>
                <a:spcPct val="150000"/>
              </a:lnSpc>
              <a:buNone/>
            </a:pPr>
            <a:r>
              <a:rPr lang="ru-RU" sz="1400" b="1" strike="noStrike" spc="-1" dirty="0">
                <a:solidFill>
                  <a:srgbClr val="773313"/>
                </a:solidFill>
                <a:latin typeface="Calibri"/>
                <a:ea typeface="Times New Roman"/>
              </a:rPr>
              <a:t>       </a:t>
            </a:r>
            <a:r>
              <a:rPr lang="ru-RU" sz="1400" b="0" strike="noStrike" spc="-1" dirty="0">
                <a:solidFill>
                  <a:srgbClr val="773313"/>
                </a:solidFill>
                <a:latin typeface="Calibri"/>
                <a:ea typeface="Times New Roman"/>
              </a:rPr>
              <a:t>  - все 232 выпускника 11 класса по результатам итоговых отметок получили аттестаты </a:t>
            </a:r>
            <a:endParaRPr lang="ru-RU" sz="1400" b="0" strike="noStrike" spc="-1" dirty="0">
              <a:latin typeface="XO Oriel"/>
            </a:endParaRPr>
          </a:p>
          <a:p>
            <a:pPr>
              <a:lnSpc>
                <a:spcPct val="150000"/>
              </a:lnSpc>
              <a:buNone/>
            </a:pPr>
            <a:r>
              <a:rPr lang="ru-RU" sz="1400" b="0" strike="noStrike" spc="-1" dirty="0">
                <a:solidFill>
                  <a:srgbClr val="773313"/>
                </a:solidFill>
                <a:latin typeface="Calibri"/>
                <a:ea typeface="Times New Roman"/>
              </a:rPr>
              <a:t>             о среднем общем образовании</a:t>
            </a:r>
          </a:p>
          <a:p>
            <a:pPr>
              <a:lnSpc>
                <a:spcPct val="150000"/>
              </a:lnSpc>
              <a:buNone/>
            </a:pPr>
            <a:r>
              <a:rPr lang="ru-RU" sz="1400" spc="-1" dirty="0">
                <a:solidFill>
                  <a:srgbClr val="773313"/>
                </a:solidFill>
                <a:latin typeface="Calibri"/>
              </a:rPr>
              <a:t>                                                                                      РЕЗУЛЬТАТЫ ЕГЭ</a:t>
            </a:r>
            <a:endParaRPr lang="ru-RU" sz="1400" b="0" strike="noStrike" spc="-1" dirty="0">
              <a:latin typeface="XO Oriel"/>
            </a:endParaRPr>
          </a:p>
          <a:p>
            <a:pPr>
              <a:lnSpc>
                <a:spcPct val="150000"/>
              </a:lnSpc>
              <a:buNone/>
            </a:pPr>
            <a:r>
              <a:rPr lang="ru-RU" sz="1400" b="0" strike="noStrike" spc="-1" dirty="0">
                <a:solidFill>
                  <a:srgbClr val="773313"/>
                </a:solidFill>
                <a:latin typeface="Calibri"/>
                <a:ea typeface="Times New Roman"/>
              </a:rPr>
              <a:t>       - выпускница Москаленко Анастасия набрала 100 баллов по истории</a:t>
            </a:r>
            <a:endParaRPr lang="ru-RU" sz="1400" b="0" strike="noStrike" spc="-1" dirty="0">
              <a:latin typeface="XO Oriel"/>
            </a:endParaRPr>
          </a:p>
          <a:p>
            <a:pPr>
              <a:lnSpc>
                <a:spcPct val="100000"/>
              </a:lnSpc>
              <a:buNone/>
            </a:pPr>
            <a:r>
              <a:rPr lang="ru-RU" sz="1400" b="0" strike="noStrike" spc="-1" dirty="0">
                <a:solidFill>
                  <a:srgbClr val="773313"/>
                </a:solidFill>
                <a:latin typeface="Calibri"/>
                <a:ea typeface="Times New Roman"/>
              </a:rPr>
              <a:t>       - 27 человека получили результат от 85 баллов и выше</a:t>
            </a:r>
            <a:endParaRPr lang="ru-RU" sz="1400" b="0" strike="noStrike" spc="-1" dirty="0">
              <a:latin typeface="XO Oriel"/>
            </a:endParaRPr>
          </a:p>
          <a:p>
            <a:pPr>
              <a:lnSpc>
                <a:spcPct val="100000"/>
              </a:lnSpc>
              <a:buNone/>
            </a:pPr>
            <a:r>
              <a:rPr lang="ru-RU" sz="1400" b="1" strike="noStrike" spc="-1" dirty="0">
                <a:solidFill>
                  <a:srgbClr val="773313"/>
                </a:solidFill>
                <a:latin typeface="Calibri"/>
                <a:ea typeface="Times New Roman"/>
              </a:rPr>
              <a:t>       </a:t>
            </a:r>
            <a:endParaRPr lang="ru-RU" sz="1400" b="0" strike="noStrike" spc="-1" dirty="0">
              <a:latin typeface="XO Oriel"/>
            </a:endParaRPr>
          </a:p>
        </p:txBody>
      </p:sp>
      <p:pic>
        <p:nvPicPr>
          <p:cNvPr id="358" name="Рисунок 3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/>
        </p:blipFill>
        <p:spPr>
          <a:xfrm>
            <a:off x="140760" y="134280"/>
            <a:ext cx="2910240" cy="189828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TextBox 2"/>
          <p:cNvSpPr/>
          <p:nvPr/>
        </p:nvSpPr>
        <p:spPr>
          <a:xfrm>
            <a:off x="540000" y="360000"/>
            <a:ext cx="8416080" cy="628469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800" b="1" strike="noStrike" spc="-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/>
                <a:ea typeface="DejaVu Sans"/>
              </a:rPr>
              <a:t>УВАЖАЕМЫЕ ЖИТЕЛИ ВЫСЕЛКОВСКОГО РАЙОНА!</a:t>
            </a:r>
            <a:endParaRPr lang="ru-RU" sz="1800" b="0" strike="noStrike" spc="-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XO Oriel"/>
            </a:endParaRPr>
          </a:p>
          <a:p>
            <a:pPr algn="ctr">
              <a:lnSpc>
                <a:spcPct val="100000"/>
              </a:lnSpc>
              <a:buNone/>
            </a:pPr>
            <a:endParaRPr lang="ru-RU" sz="1800" b="0" strike="noStrike" spc="-1" dirty="0">
              <a:solidFill>
                <a:srgbClr val="0070C0"/>
              </a:solidFill>
              <a:latin typeface="XO Oriel"/>
            </a:endParaRPr>
          </a:p>
          <a:p>
            <a:pPr algn="ctr">
              <a:lnSpc>
                <a:spcPct val="115000"/>
              </a:lnSpc>
              <a:buNone/>
            </a:pPr>
            <a:r>
              <a:rPr lang="ru-RU" sz="1600" b="1" strike="noStrike" spc="-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/>
                <a:ea typeface="DejaVu Sans"/>
              </a:rPr>
              <a:t>Предлагаем вашему вниманию аналитический материал, </a:t>
            </a:r>
            <a:endParaRPr lang="ru-RU" sz="1600" b="0" strike="noStrike" spc="-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XO Oriel"/>
            </a:endParaRPr>
          </a:p>
          <a:p>
            <a:pPr algn="ctr">
              <a:lnSpc>
                <a:spcPct val="115000"/>
              </a:lnSpc>
              <a:buNone/>
            </a:pPr>
            <a:r>
              <a:rPr lang="ru-RU" sz="1600" b="1" strike="noStrike" spc="-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/>
                <a:ea typeface="DejaVu Sans"/>
              </a:rPr>
              <a:t>в котором  кратко и доступно  отражены основные положения </a:t>
            </a:r>
            <a:endParaRPr lang="ru-RU" sz="1600" b="0" strike="noStrike" spc="-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XO Oriel"/>
            </a:endParaRPr>
          </a:p>
          <a:p>
            <a:pPr algn="ctr">
              <a:lnSpc>
                <a:spcPct val="115000"/>
              </a:lnSpc>
              <a:buNone/>
            </a:pPr>
            <a:r>
              <a:rPr lang="ru-RU" sz="1600" b="1" strike="noStrike" spc="-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/>
                <a:ea typeface="DejaVu Sans"/>
              </a:rPr>
              <a:t>годового отчета об исполнении районного бюджета за 2022 год.</a:t>
            </a:r>
            <a:endParaRPr lang="ru-RU" sz="1600" b="0" strike="noStrike" spc="-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XO Oriel"/>
            </a:endParaRPr>
          </a:p>
          <a:p>
            <a:pPr algn="ctr">
              <a:lnSpc>
                <a:spcPct val="115000"/>
              </a:lnSpc>
              <a:buNone/>
            </a:pPr>
            <a:endParaRPr lang="ru-RU" sz="1600" b="0" strike="noStrike" spc="-1" dirty="0">
              <a:solidFill>
                <a:srgbClr val="0070C0"/>
              </a:solidFill>
              <a:latin typeface="XO Oriel"/>
            </a:endParaRPr>
          </a:p>
          <a:p>
            <a:pPr algn="just">
              <a:lnSpc>
                <a:spcPct val="115000"/>
              </a:lnSpc>
              <a:buNone/>
            </a:pPr>
            <a:r>
              <a:rPr lang="ru-RU" sz="1600" b="0" strike="noStrike" spc="-1" dirty="0">
                <a:solidFill>
                  <a:srgbClr val="0070C0"/>
                </a:solidFill>
                <a:latin typeface="Verdana"/>
                <a:ea typeface="DejaVu Sans"/>
              </a:rPr>
              <a:t>   </a:t>
            </a:r>
            <a:r>
              <a:rPr lang="ru-RU" sz="1500" b="0" strike="noStrike" spc="-1" dirty="0">
                <a:solidFill>
                  <a:srgbClr val="0070C0"/>
                </a:solidFill>
                <a:latin typeface="Verdana"/>
                <a:ea typeface="DejaVu Sans"/>
              </a:rPr>
              <a:t>Наш район успешно выполняет задачу, поставленную Президентом Российской Федерации в Бюджетном послании Федеральному Собранию - на всех уровнях власти публиковать «бюджеты для граждан». </a:t>
            </a:r>
          </a:p>
          <a:p>
            <a:pPr algn="just">
              <a:lnSpc>
                <a:spcPct val="115000"/>
              </a:lnSpc>
              <a:buNone/>
            </a:pPr>
            <a:r>
              <a:rPr lang="ru-RU" sz="1500" spc="-1" dirty="0">
                <a:solidFill>
                  <a:srgbClr val="0070C0"/>
                </a:solidFill>
                <a:latin typeface="Verdana"/>
                <a:ea typeface="DejaVu Sans"/>
              </a:rPr>
              <a:t>   </a:t>
            </a:r>
            <a:r>
              <a:rPr lang="ru-RU" sz="1500" b="0" strike="noStrike" spc="-1" dirty="0">
                <a:solidFill>
                  <a:srgbClr val="0070C0"/>
                </a:solidFill>
                <a:latin typeface="Verdana"/>
                <a:ea typeface="DejaVu Sans"/>
              </a:rPr>
              <a:t>Публикуется «бюджет для граждан» накануне публичных слушаний по годовому отчету об исполнении районного бюджета за 2022 год. Публичные слушания назначены на 18 мая 2023 года.</a:t>
            </a:r>
            <a:endParaRPr lang="ru-RU" sz="1500" b="0" strike="noStrike" spc="-1" dirty="0">
              <a:solidFill>
                <a:srgbClr val="0070C0"/>
              </a:solidFill>
              <a:latin typeface="XO Oriel"/>
            </a:endParaRPr>
          </a:p>
          <a:p>
            <a:pPr algn="just">
              <a:lnSpc>
                <a:spcPct val="115000"/>
              </a:lnSpc>
              <a:buNone/>
            </a:pPr>
            <a:r>
              <a:rPr lang="ru-RU" sz="1500" b="0" strike="noStrike" spc="-1" dirty="0">
                <a:solidFill>
                  <a:srgbClr val="0070C0"/>
                </a:solidFill>
                <a:latin typeface="Verdana"/>
                <a:ea typeface="DejaVu Sans"/>
              </a:rPr>
              <a:t>   Основные положения сложнейшего финансового документа - годового отчета об исполнении районного бюджета за 2022 год - в этом издании изложены в понятной для широкого круга граждан форме. Изложенные в текстовом и графическом виде данные наглядно показывают, что в рамках основных направлений бюджетной политики Выселковского района обеспечена преемственность в реализации мер, направленных на финансирование мероприятий по улучшению условий жизнедеятельности в районе, прежде всего, в сфере образования, здравоохранения, социальной защиты, культуры, физической культуры и спорта. Продолжена бюджетная поддержка приоритетных секторов экономики, в первую очередь, агропромышленного комплекса, малого и среднего предпринимательства.</a:t>
            </a:r>
            <a:endParaRPr lang="ru-RU" sz="1500" b="0" strike="noStrike" spc="-1" dirty="0">
              <a:solidFill>
                <a:srgbClr val="0070C0"/>
              </a:solidFill>
              <a:latin typeface="XO Oriel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Прямоугольник 3"/>
          <p:cNvSpPr/>
          <p:nvPr/>
        </p:nvSpPr>
        <p:spPr>
          <a:xfrm>
            <a:off x="1979640" y="1440"/>
            <a:ext cx="5104080" cy="829543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600" b="1" strike="noStrike" spc="-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Book"/>
                <a:ea typeface="DejaVu Sans"/>
              </a:rPr>
              <a:t>Муниципальная программа </a:t>
            </a:r>
            <a:endParaRPr lang="ru-RU" sz="1600" b="0" strike="noStrike" spc="-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XO Orie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1600" b="1" strike="noStrike" spc="-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Book"/>
                <a:ea typeface="DejaVu Sans"/>
              </a:rPr>
              <a:t>муниципального образования Выселковский район </a:t>
            </a:r>
            <a:endParaRPr lang="ru-RU" sz="1600" b="0" strike="noStrike" spc="-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XO Orie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1600" b="1" strike="noStrike" spc="-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Book"/>
                <a:ea typeface="DejaVu Sans"/>
              </a:rPr>
              <a:t>«Развитие образования»</a:t>
            </a:r>
            <a:endParaRPr lang="ru-RU" sz="1600" b="0" strike="noStrike" spc="-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XO Oriel"/>
            </a:endParaRPr>
          </a:p>
        </p:txBody>
      </p:sp>
      <p:sp>
        <p:nvSpPr>
          <p:cNvPr id="360" name="Прямоугольник 6"/>
          <p:cNvSpPr/>
          <p:nvPr/>
        </p:nvSpPr>
        <p:spPr>
          <a:xfrm>
            <a:off x="251640" y="797040"/>
            <a:ext cx="3735720" cy="52176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000000"/>
            </a:solidFill>
            <a:round/>
          </a:ln>
          <a:effectLst>
            <a:outerShdw blurRad="65520" dist="38160" dir="5400000" rotWithShape="0">
              <a:srgbClr val="000000">
                <a:alpha val="40000"/>
              </a:srgbClr>
            </a:outerShdw>
          </a:effectLst>
          <a:scene3d>
            <a:camera prst="orthographicFront"/>
            <a:lightRig rig="threePt" dir="t"/>
          </a:scene3d>
          <a:sp3d contourW="12700">
            <a:bevelT prst="convex"/>
            <a:contourClr>
              <a:schemeClr val="bg1"/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400" b="1" strike="noStrike" spc="-1" dirty="0">
                <a:solidFill>
                  <a:srgbClr val="0070C0"/>
                </a:solidFill>
                <a:latin typeface="Calibri"/>
                <a:ea typeface="Times New Roman"/>
              </a:rPr>
              <a:t>Основные направления расходов программы:</a:t>
            </a:r>
            <a:endParaRPr lang="ru-RU" sz="1400" b="0" strike="noStrike" spc="-1" dirty="0">
              <a:solidFill>
                <a:srgbClr val="0070C0"/>
              </a:solidFill>
              <a:latin typeface="XO Oriel"/>
            </a:endParaRPr>
          </a:p>
        </p:txBody>
      </p:sp>
      <p:sp>
        <p:nvSpPr>
          <p:cNvPr id="361" name="Прямоугольник 8"/>
          <p:cNvSpPr/>
          <p:nvPr/>
        </p:nvSpPr>
        <p:spPr>
          <a:xfrm>
            <a:off x="239760" y="1333080"/>
            <a:ext cx="3735720" cy="100224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000000"/>
            </a:solidFill>
            <a:round/>
          </a:ln>
          <a:effectLst>
            <a:outerShdw blurRad="65520" dist="38160" dir="5400000" rotWithShape="0">
              <a:srgbClr val="000000">
                <a:alpha val="40000"/>
              </a:srgbClr>
            </a:outerShdw>
          </a:effectLst>
          <a:scene3d>
            <a:camera prst="orthographicFront"/>
            <a:lightRig rig="threePt" dir="t"/>
          </a:scene3d>
          <a:sp3d contourW="12700">
            <a:bevelT prst="convex"/>
            <a:contourClr>
              <a:schemeClr val="bg1"/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b="0" strike="noStrike" spc="-1">
                <a:solidFill>
                  <a:srgbClr val="773313"/>
                </a:solidFill>
                <a:latin typeface="Calibri"/>
                <a:ea typeface="Times New Roman"/>
              </a:rPr>
              <a:t>Выполнение муниципального задания образовательными учреждениями с целью обеспечения государственных гарантий на получение общедоступного и бесплатного образования</a:t>
            </a:r>
            <a:endParaRPr lang="ru-RU" sz="1200" b="0" strike="noStrike" spc="-1">
              <a:latin typeface="XO Orie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1200" b="0" strike="noStrike" spc="-1">
                <a:solidFill>
                  <a:srgbClr val="773313"/>
                </a:solidFill>
                <a:latin typeface="Calibri"/>
                <a:ea typeface="Times New Roman"/>
              </a:rPr>
              <a:t>974</a:t>
            </a:r>
            <a:r>
              <a:rPr lang="en-US" sz="1200" b="0" strike="noStrike" spc="-1">
                <a:solidFill>
                  <a:srgbClr val="773313"/>
                </a:solidFill>
                <a:latin typeface="Calibri"/>
                <a:ea typeface="Times New Roman"/>
              </a:rPr>
              <a:t> </a:t>
            </a:r>
            <a:r>
              <a:rPr lang="ru-RU" sz="1200" b="0" strike="noStrike" spc="-1">
                <a:solidFill>
                  <a:srgbClr val="773313"/>
                </a:solidFill>
                <a:latin typeface="Calibri"/>
                <a:ea typeface="Times New Roman"/>
              </a:rPr>
              <a:t>910</a:t>
            </a:r>
            <a:r>
              <a:rPr lang="en-US" sz="1200" b="0" strike="noStrike" spc="-1">
                <a:solidFill>
                  <a:srgbClr val="773313"/>
                </a:solidFill>
                <a:latin typeface="Calibri"/>
                <a:ea typeface="Times New Roman"/>
              </a:rPr>
              <a:t>,8</a:t>
            </a:r>
            <a:r>
              <a:rPr lang="ru-RU" sz="1200" b="0" strike="noStrike" spc="-1">
                <a:solidFill>
                  <a:srgbClr val="773313"/>
                </a:solidFill>
                <a:latin typeface="Calibri"/>
                <a:ea typeface="Times New Roman"/>
              </a:rPr>
              <a:t> тыс. рублей</a:t>
            </a:r>
            <a:endParaRPr lang="ru-RU" sz="1200" b="0" strike="noStrike" spc="-1">
              <a:latin typeface="XO Oriel"/>
            </a:endParaRPr>
          </a:p>
        </p:txBody>
      </p:sp>
      <p:sp>
        <p:nvSpPr>
          <p:cNvPr id="362" name="Прямоугольник 9"/>
          <p:cNvSpPr/>
          <p:nvPr/>
        </p:nvSpPr>
        <p:spPr>
          <a:xfrm>
            <a:off x="239760" y="2493000"/>
            <a:ext cx="3735720" cy="6372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000000"/>
            </a:solidFill>
            <a:round/>
          </a:ln>
          <a:effectLst>
            <a:outerShdw blurRad="65520" dist="38160" dir="5400000" rotWithShape="0">
              <a:srgbClr val="000000">
                <a:alpha val="40000"/>
              </a:srgbClr>
            </a:outerShdw>
          </a:effectLst>
          <a:scene3d>
            <a:camera prst="orthographicFront"/>
            <a:lightRig rig="threePt" dir="t"/>
          </a:scene3d>
          <a:sp3d contourW="12700">
            <a:bevelT prst="convex"/>
            <a:contourClr>
              <a:schemeClr val="bg1"/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b="0" strike="noStrike" spc="-1">
                <a:solidFill>
                  <a:srgbClr val="773313"/>
                </a:solidFill>
                <a:latin typeface="Calibri"/>
                <a:ea typeface="Times New Roman"/>
              </a:rPr>
              <a:t>Обеспечение питанием и молочными продуктами учащихся общеобразовательных учреждений</a:t>
            </a:r>
            <a:endParaRPr lang="ru-RU" sz="1200" b="0" strike="noStrike" spc="-1">
              <a:latin typeface="XO Orie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1200" b="0" strike="noStrike" spc="-1">
                <a:solidFill>
                  <a:srgbClr val="773313"/>
                </a:solidFill>
                <a:latin typeface="Calibri"/>
                <a:ea typeface="Times New Roman"/>
              </a:rPr>
              <a:t>42 041,9 тыс. рублей</a:t>
            </a:r>
            <a:endParaRPr lang="ru-RU" sz="1200" b="0" strike="noStrike" spc="-1">
              <a:latin typeface="XO Oriel"/>
            </a:endParaRPr>
          </a:p>
        </p:txBody>
      </p:sp>
      <p:sp>
        <p:nvSpPr>
          <p:cNvPr id="363" name="Прямоугольник 10"/>
          <p:cNvSpPr/>
          <p:nvPr/>
        </p:nvSpPr>
        <p:spPr>
          <a:xfrm>
            <a:off x="239760" y="3213000"/>
            <a:ext cx="3735720" cy="6372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000000"/>
            </a:solidFill>
            <a:round/>
          </a:ln>
          <a:effectLst>
            <a:outerShdw blurRad="65520" dist="38160" dir="5400000" rotWithShape="0">
              <a:srgbClr val="000000">
                <a:alpha val="40000"/>
              </a:srgbClr>
            </a:outerShdw>
          </a:effectLst>
          <a:scene3d>
            <a:camera prst="orthographicFront"/>
            <a:lightRig rig="threePt" dir="t"/>
          </a:scene3d>
          <a:sp3d contourW="12700">
            <a:bevelT prst="convex"/>
            <a:contourClr>
              <a:schemeClr val="bg1"/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b="0" strike="noStrike" spc="-1">
                <a:solidFill>
                  <a:srgbClr val="773313"/>
                </a:solidFill>
                <a:latin typeface="Calibri"/>
                <a:ea typeface="Times New Roman"/>
              </a:rPr>
              <a:t>Капитальный и текущий ремонты образовательных учреждений</a:t>
            </a:r>
            <a:endParaRPr lang="ru-RU" sz="1200" b="0" strike="noStrike" spc="-1">
              <a:latin typeface="XO Orie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1200" b="0" strike="noStrike" spc="-1">
                <a:solidFill>
                  <a:srgbClr val="773313"/>
                </a:solidFill>
                <a:latin typeface="Calibri"/>
                <a:ea typeface="Times New Roman"/>
              </a:rPr>
              <a:t> 41 757,2 тыс. рублей</a:t>
            </a:r>
            <a:endParaRPr lang="ru-RU" sz="1200" b="0" strike="noStrike" spc="-1">
              <a:latin typeface="XO Oriel"/>
            </a:endParaRPr>
          </a:p>
        </p:txBody>
      </p:sp>
      <p:sp>
        <p:nvSpPr>
          <p:cNvPr id="364" name="Прямоугольник 11"/>
          <p:cNvSpPr/>
          <p:nvPr/>
        </p:nvSpPr>
        <p:spPr>
          <a:xfrm>
            <a:off x="239760" y="3952440"/>
            <a:ext cx="3735720" cy="81972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000000"/>
            </a:solidFill>
            <a:round/>
          </a:ln>
          <a:effectLst>
            <a:outerShdw blurRad="65520" dist="38160" dir="5400000" rotWithShape="0">
              <a:srgbClr val="000000">
                <a:alpha val="40000"/>
              </a:srgbClr>
            </a:outerShdw>
          </a:effectLst>
          <a:scene3d>
            <a:camera prst="orthographicFront"/>
            <a:lightRig rig="threePt" dir="t"/>
          </a:scene3d>
          <a:sp3d contourW="12700">
            <a:bevelT prst="convex"/>
            <a:contourClr>
              <a:schemeClr val="bg1"/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b="0" strike="noStrike" spc="-1">
                <a:solidFill>
                  <a:srgbClr val="773313"/>
                </a:solidFill>
                <a:latin typeface="Calibri"/>
                <a:ea typeface="Times New Roman"/>
              </a:rPr>
              <a:t>Выплата компенсации части родительской платы за присмотр и уход за детьми, посещающими дошкольные учреждения образования</a:t>
            </a:r>
            <a:endParaRPr lang="ru-RU" sz="1200" b="0" strike="noStrike" spc="-1">
              <a:latin typeface="XO Orie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1200" b="0" strike="noStrike" spc="-1">
                <a:solidFill>
                  <a:srgbClr val="773313"/>
                </a:solidFill>
                <a:latin typeface="Calibri"/>
                <a:ea typeface="Times New Roman"/>
              </a:rPr>
              <a:t>5 654,6 тыс. рублей</a:t>
            </a:r>
            <a:endParaRPr lang="ru-RU" sz="1200" b="0" strike="noStrike" spc="-1">
              <a:latin typeface="XO Oriel"/>
            </a:endParaRPr>
          </a:p>
        </p:txBody>
      </p:sp>
      <p:sp>
        <p:nvSpPr>
          <p:cNvPr id="365" name="Прямоугольник 13"/>
          <p:cNvSpPr/>
          <p:nvPr/>
        </p:nvSpPr>
        <p:spPr>
          <a:xfrm>
            <a:off x="239760" y="4941000"/>
            <a:ext cx="3735720" cy="6372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000000"/>
            </a:solidFill>
            <a:round/>
          </a:ln>
          <a:effectLst>
            <a:outerShdw blurRad="65520" dist="38160" dir="5400000" rotWithShape="0">
              <a:srgbClr val="000000">
                <a:alpha val="40000"/>
              </a:srgbClr>
            </a:outerShdw>
          </a:effectLst>
          <a:scene3d>
            <a:camera prst="orthographicFront"/>
            <a:lightRig rig="threePt" dir="t"/>
          </a:scene3d>
          <a:sp3d contourW="12700">
            <a:bevelT prst="convex"/>
            <a:contourClr>
              <a:schemeClr val="bg1"/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b="0" strike="noStrike" spc="-1">
                <a:solidFill>
                  <a:srgbClr val="773313"/>
                </a:solidFill>
                <a:latin typeface="Calibri"/>
                <a:ea typeface="Times New Roman"/>
              </a:rPr>
              <a:t>Реализация мероприятий по модернизации школьных систем образования в СОШ № 8 пос.Бейсуг</a:t>
            </a:r>
            <a:endParaRPr lang="ru-RU" sz="1200" b="0" strike="noStrike" spc="-1">
              <a:latin typeface="XO Orie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1200" b="0" strike="noStrike" spc="-1">
                <a:solidFill>
                  <a:srgbClr val="773313"/>
                </a:solidFill>
                <a:latin typeface="Calibri"/>
                <a:ea typeface="Times New Roman"/>
              </a:rPr>
              <a:t>23 045,2  тыс. рублей</a:t>
            </a:r>
            <a:endParaRPr lang="ru-RU" sz="1200" b="0" strike="noStrike" spc="-1">
              <a:latin typeface="XO Oriel"/>
            </a:endParaRPr>
          </a:p>
        </p:txBody>
      </p:sp>
      <p:sp>
        <p:nvSpPr>
          <p:cNvPr id="366" name="Прямоугольник 14"/>
          <p:cNvSpPr/>
          <p:nvPr/>
        </p:nvSpPr>
        <p:spPr>
          <a:xfrm>
            <a:off x="241200" y="5775480"/>
            <a:ext cx="3735720" cy="81972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000000"/>
            </a:solidFill>
            <a:round/>
          </a:ln>
          <a:effectLst>
            <a:outerShdw blurRad="65520" dist="38160" dir="5400000" rotWithShape="0">
              <a:srgbClr val="000000">
                <a:alpha val="40000"/>
              </a:srgbClr>
            </a:outerShdw>
          </a:effectLst>
          <a:scene3d>
            <a:camera prst="orthographicFront"/>
            <a:lightRig rig="threePt" dir="t"/>
          </a:scene3d>
          <a:sp3d contourW="12700">
            <a:bevelT prst="convex"/>
            <a:contourClr>
              <a:schemeClr val="bg1"/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b="0" strike="noStrike" spc="-1">
                <a:solidFill>
                  <a:srgbClr val="773313"/>
                </a:solidFill>
                <a:latin typeface="Calibri"/>
                <a:ea typeface="Times New Roman"/>
              </a:rPr>
              <a:t>Обеспечение выплат учителям за классное руководство, предоставление мер социальной поддержки педагогическим работникам</a:t>
            </a:r>
            <a:endParaRPr lang="ru-RU" sz="1200" b="0" strike="noStrike" spc="-1">
              <a:latin typeface="XO Orie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1200" b="0" strike="noStrike" spc="-1">
                <a:solidFill>
                  <a:srgbClr val="773313"/>
                </a:solidFill>
                <a:latin typeface="Calibri"/>
                <a:ea typeface="Times New Roman"/>
              </a:rPr>
              <a:t>43 656,9 тыс. рублей</a:t>
            </a:r>
            <a:endParaRPr lang="ru-RU" sz="1200" b="0" strike="noStrike" spc="-1">
              <a:latin typeface="XO Oriel"/>
            </a:endParaRPr>
          </a:p>
        </p:txBody>
      </p:sp>
      <p:sp>
        <p:nvSpPr>
          <p:cNvPr id="367" name="Прямоугольник 12"/>
          <p:cNvSpPr/>
          <p:nvPr/>
        </p:nvSpPr>
        <p:spPr>
          <a:xfrm>
            <a:off x="4140000" y="5842800"/>
            <a:ext cx="4815720" cy="64487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000000"/>
            </a:solidFill>
            <a:round/>
          </a:ln>
          <a:effectLst>
            <a:outerShdw blurRad="65520" dist="38160" dir="5400000" rotWithShape="0">
              <a:srgbClr val="000000">
                <a:alpha val="40000"/>
              </a:srgbClr>
            </a:outerShdw>
          </a:effectLst>
          <a:scene3d>
            <a:camera prst="orthographicFront"/>
            <a:lightRig rig="threePt" dir="t"/>
          </a:scene3d>
          <a:sp3d contourW="12700">
            <a:bevelT prst="convex"/>
            <a:contourClr>
              <a:schemeClr val="bg1"/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b="0" strike="noStrike" spc="-1" dirty="0">
                <a:solidFill>
                  <a:srgbClr val="773313"/>
                </a:solidFill>
                <a:latin typeface="Calibri"/>
                <a:ea typeface="Times New Roman"/>
              </a:rPr>
              <a:t>Предоставлена выплата компенсации части родительской платы за присмотр и уход за детьми, посещающими дошкольные учреждения образования ( 2 326 детей)</a:t>
            </a:r>
            <a:endParaRPr lang="ru-RU" sz="1200" b="0" strike="noStrike" spc="-1" dirty="0">
              <a:latin typeface="XO Oriel"/>
            </a:endParaRPr>
          </a:p>
        </p:txBody>
      </p:sp>
      <p:sp>
        <p:nvSpPr>
          <p:cNvPr id="368" name="Прямоугольник 15"/>
          <p:cNvSpPr/>
          <p:nvPr/>
        </p:nvSpPr>
        <p:spPr>
          <a:xfrm>
            <a:off x="4098240" y="1790280"/>
            <a:ext cx="4815720" cy="27216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000000"/>
            </a:solidFill>
            <a:round/>
          </a:ln>
          <a:effectLst>
            <a:outerShdw blurRad="65520" dist="38160" dir="5400000" rotWithShape="0">
              <a:srgbClr val="000000">
                <a:alpha val="40000"/>
              </a:srgbClr>
            </a:outerShdw>
          </a:effectLst>
          <a:scene3d>
            <a:camera prst="orthographicFront"/>
            <a:lightRig rig="threePt" dir="t"/>
          </a:scene3d>
          <a:sp3d contourW="12700">
            <a:bevelT prst="convex"/>
            <a:contourClr>
              <a:schemeClr val="bg1"/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b="0" strike="noStrike" spc="-1">
                <a:solidFill>
                  <a:srgbClr val="773313"/>
                </a:solidFill>
                <a:latin typeface="Calibri"/>
                <a:ea typeface="Times New Roman"/>
              </a:rPr>
              <a:t>Обеспечены льготным питанием 487  учащихся из многодетных семей</a:t>
            </a:r>
            <a:endParaRPr lang="ru-RU" sz="1200" b="0" strike="noStrike" spc="-1">
              <a:latin typeface="XO Oriel"/>
            </a:endParaRPr>
          </a:p>
        </p:txBody>
      </p:sp>
      <p:sp>
        <p:nvSpPr>
          <p:cNvPr id="369" name="Прямоугольник 16"/>
          <p:cNvSpPr/>
          <p:nvPr/>
        </p:nvSpPr>
        <p:spPr>
          <a:xfrm>
            <a:off x="4098240" y="1153080"/>
            <a:ext cx="4815720" cy="6372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000000"/>
            </a:solidFill>
            <a:round/>
          </a:ln>
          <a:effectLst>
            <a:outerShdw blurRad="65520" dist="38160" dir="5400000" rotWithShape="0">
              <a:srgbClr val="000000">
                <a:alpha val="40000"/>
              </a:srgbClr>
            </a:outerShdw>
          </a:effectLst>
          <a:scene3d>
            <a:camera prst="orthographicFront"/>
            <a:lightRig rig="threePt" dir="t"/>
          </a:scene3d>
          <a:sp3d contourW="12700">
            <a:bevelT prst="convex"/>
            <a:contourClr>
              <a:schemeClr val="bg1"/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b="0" strike="noStrike" spc="-1">
                <a:solidFill>
                  <a:srgbClr val="773313"/>
                </a:solidFill>
                <a:latin typeface="Calibri"/>
                <a:ea typeface="Times New Roman"/>
              </a:rPr>
              <a:t>49 учреждений отрасли «Образование» выполняли муниципальное задание по обеспечению гарантий на получение общедоступного и бесплатного образования в Выселковском районе</a:t>
            </a:r>
            <a:endParaRPr lang="ru-RU" sz="1200" b="0" strike="noStrike" spc="-1">
              <a:latin typeface="XO Oriel"/>
            </a:endParaRPr>
          </a:p>
        </p:txBody>
      </p:sp>
      <p:sp>
        <p:nvSpPr>
          <p:cNvPr id="370" name="Прямоугольник 18"/>
          <p:cNvSpPr/>
          <p:nvPr/>
        </p:nvSpPr>
        <p:spPr>
          <a:xfrm>
            <a:off x="4098240" y="2122199"/>
            <a:ext cx="4857480" cy="364569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000000"/>
            </a:solidFill>
            <a:round/>
          </a:ln>
          <a:effectLst>
            <a:outerShdw blurRad="65520" dist="38160" dir="5400000" rotWithShape="0">
              <a:srgbClr val="000000">
                <a:alpha val="40000"/>
              </a:srgbClr>
            </a:outerShdw>
          </a:effectLst>
          <a:scene3d>
            <a:camera prst="orthographicFront"/>
            <a:lightRig rig="threePt" dir="t"/>
          </a:scene3d>
          <a:sp3d contourW="12700">
            <a:bevelT prst="convex"/>
            <a:contourClr>
              <a:schemeClr val="bg1"/>
            </a:contourClr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marL="171360" indent="-171360" algn="just">
              <a:lnSpc>
                <a:spcPct val="100000"/>
              </a:lnSpc>
              <a:buClr>
                <a:srgbClr val="773313"/>
              </a:buClr>
              <a:buFont typeface="Arial"/>
              <a:buChar char="•"/>
            </a:pPr>
            <a:r>
              <a:rPr lang="ru-RU" sz="1100" b="0" strike="noStrike" spc="-1" dirty="0">
                <a:solidFill>
                  <a:srgbClr val="773313"/>
                </a:solidFill>
                <a:latin typeface="Calibri"/>
                <a:ea typeface="Times New Roman"/>
              </a:rPr>
              <a:t>Проведен капитальный ремонт пищеблоков  школ  № 5 ст. </a:t>
            </a:r>
            <a:r>
              <a:rPr lang="ru-RU" sz="1100" b="0" strike="noStrike" spc="-1" dirty="0" err="1">
                <a:solidFill>
                  <a:srgbClr val="773313"/>
                </a:solidFill>
                <a:latin typeface="Calibri"/>
                <a:ea typeface="Times New Roman"/>
              </a:rPr>
              <a:t>Ирклиевской</a:t>
            </a:r>
            <a:r>
              <a:rPr lang="ru-RU" sz="1100" b="0" strike="noStrike" spc="-1" dirty="0">
                <a:solidFill>
                  <a:srgbClr val="773313"/>
                </a:solidFill>
                <a:latin typeface="Calibri"/>
                <a:ea typeface="Times New Roman"/>
              </a:rPr>
              <a:t>,  № 17 ст. Выселки  и № 18 ст. Новомалороссийской</a:t>
            </a:r>
            <a:endParaRPr lang="ru-RU" sz="1100" b="0" strike="noStrike" spc="-1" dirty="0">
              <a:latin typeface="XO Oriel"/>
            </a:endParaRPr>
          </a:p>
          <a:p>
            <a:pPr marL="171360" indent="-171360" algn="just">
              <a:lnSpc>
                <a:spcPct val="100000"/>
              </a:lnSpc>
              <a:buClr>
                <a:srgbClr val="773313"/>
              </a:buClr>
              <a:buFont typeface="Arial"/>
              <a:buChar char="•"/>
            </a:pPr>
            <a:r>
              <a:rPr lang="ru-RU" sz="1100" b="0" strike="noStrike" spc="-1" dirty="0">
                <a:solidFill>
                  <a:srgbClr val="773313"/>
                </a:solidFill>
                <a:latin typeface="Calibri"/>
                <a:ea typeface="Times New Roman"/>
              </a:rPr>
              <a:t>Проведен капитальный ремонт кровли здания школы № 2 ст. Выселки</a:t>
            </a:r>
            <a:endParaRPr lang="ru-RU" sz="1100" b="0" strike="noStrike" spc="-1" dirty="0">
              <a:latin typeface="XO Oriel"/>
            </a:endParaRPr>
          </a:p>
          <a:p>
            <a:pPr marL="171360" indent="-171360" algn="just">
              <a:lnSpc>
                <a:spcPct val="100000"/>
              </a:lnSpc>
              <a:buClr>
                <a:srgbClr val="773313"/>
              </a:buClr>
              <a:buFont typeface="Arial"/>
              <a:buChar char="•"/>
            </a:pPr>
            <a:r>
              <a:rPr lang="ru-RU" sz="1100" b="0" strike="noStrike" spc="-1" dirty="0">
                <a:solidFill>
                  <a:srgbClr val="773313"/>
                </a:solidFill>
                <a:latin typeface="Calibri"/>
                <a:ea typeface="Times New Roman"/>
              </a:rPr>
              <a:t>Благоустроена территория спортивной площадки школы № 4 п. Заречный</a:t>
            </a:r>
            <a:endParaRPr lang="ru-RU" sz="1100" b="0" strike="noStrike" spc="-1" dirty="0">
              <a:latin typeface="XO Oriel"/>
            </a:endParaRPr>
          </a:p>
          <a:p>
            <a:pPr marL="171360" indent="-171360" algn="just">
              <a:lnSpc>
                <a:spcPct val="100000"/>
              </a:lnSpc>
              <a:buClr>
                <a:srgbClr val="773313"/>
              </a:buClr>
              <a:buFont typeface="Arial"/>
              <a:buChar char="•"/>
            </a:pPr>
            <a:r>
              <a:rPr lang="ru-RU" sz="1100" b="0" strike="noStrike" spc="-1" dirty="0">
                <a:solidFill>
                  <a:srgbClr val="773313"/>
                </a:solidFill>
                <a:latin typeface="Calibri"/>
                <a:ea typeface="Times New Roman"/>
              </a:rPr>
              <a:t>Проведен       капитальный       ремонт       полов     в    кабинетах     школы     </a:t>
            </a:r>
            <a:endParaRPr lang="ru-RU" sz="1100" b="0" strike="noStrike" spc="-1" dirty="0">
              <a:latin typeface="XO Oriel"/>
            </a:endParaRPr>
          </a:p>
          <a:p>
            <a:pPr algn="just">
              <a:lnSpc>
                <a:spcPct val="100000"/>
              </a:lnSpc>
              <a:buNone/>
            </a:pPr>
            <a:r>
              <a:rPr lang="ru-RU" sz="1100" b="0" strike="noStrike" spc="-1" dirty="0">
                <a:solidFill>
                  <a:srgbClr val="773313"/>
                </a:solidFill>
                <a:latin typeface="Calibri"/>
                <a:ea typeface="Times New Roman"/>
              </a:rPr>
              <a:t>      № 3  ст.  Березанской</a:t>
            </a:r>
            <a:endParaRPr lang="ru-RU" sz="1100" b="0" strike="noStrike" spc="-1" dirty="0">
              <a:latin typeface="XO Oriel"/>
            </a:endParaRPr>
          </a:p>
          <a:p>
            <a:pPr marL="171360" indent="-171360" algn="just">
              <a:lnSpc>
                <a:spcPct val="100000"/>
              </a:lnSpc>
              <a:buClr>
                <a:srgbClr val="773313"/>
              </a:buClr>
              <a:buFont typeface="Arial"/>
              <a:buChar char="•"/>
            </a:pPr>
            <a:r>
              <a:rPr lang="ru-RU" sz="1100" b="0" strike="noStrike" spc="-1" dirty="0">
                <a:solidFill>
                  <a:srgbClr val="773313"/>
                </a:solidFill>
                <a:latin typeface="Calibri"/>
                <a:ea typeface="Times New Roman"/>
              </a:rPr>
              <a:t>Проведен     ремонт     столовых     школ    №  12     ст. </a:t>
            </a:r>
            <a:r>
              <a:rPr lang="ru-RU" sz="1100" b="0" strike="noStrike" spc="-1" dirty="0" err="1">
                <a:solidFill>
                  <a:srgbClr val="773313"/>
                </a:solidFill>
                <a:latin typeface="Calibri"/>
                <a:ea typeface="Times New Roman"/>
              </a:rPr>
              <a:t>Новобейсугской</a:t>
            </a:r>
            <a:r>
              <a:rPr lang="ru-RU" sz="1100" b="0" strike="noStrike" spc="-1" dirty="0">
                <a:solidFill>
                  <a:srgbClr val="773313"/>
                </a:solidFill>
                <a:latin typeface="Calibri"/>
                <a:ea typeface="Times New Roman"/>
              </a:rPr>
              <a:t>   и   </a:t>
            </a:r>
            <a:endParaRPr lang="ru-RU" sz="1100" b="0" strike="noStrike" spc="-1" dirty="0">
              <a:latin typeface="XO Oriel"/>
            </a:endParaRPr>
          </a:p>
          <a:p>
            <a:pPr algn="just">
              <a:lnSpc>
                <a:spcPct val="100000"/>
              </a:lnSpc>
              <a:buNone/>
            </a:pPr>
            <a:r>
              <a:rPr lang="ru-RU" sz="1100" b="0" strike="noStrike" spc="-1" dirty="0">
                <a:solidFill>
                  <a:srgbClr val="773313"/>
                </a:solidFill>
                <a:latin typeface="Calibri"/>
                <a:ea typeface="Times New Roman"/>
              </a:rPr>
              <a:t>      № 13  п. Гражданский</a:t>
            </a:r>
            <a:endParaRPr lang="ru-RU" sz="1100" b="0" strike="noStrike" spc="-1" dirty="0">
              <a:latin typeface="XO Oriel"/>
            </a:endParaRPr>
          </a:p>
          <a:p>
            <a:pPr marL="171360" indent="-171360" algn="just">
              <a:lnSpc>
                <a:spcPct val="100000"/>
              </a:lnSpc>
              <a:buClr>
                <a:srgbClr val="773313"/>
              </a:buClr>
              <a:buFont typeface="Arial"/>
              <a:buChar char="•"/>
            </a:pPr>
            <a:r>
              <a:rPr lang="ru-RU" sz="1100" b="0" strike="noStrike" spc="-1" dirty="0">
                <a:solidFill>
                  <a:srgbClr val="773313"/>
                </a:solidFill>
                <a:latin typeface="Calibri"/>
                <a:ea typeface="Times New Roman"/>
              </a:rPr>
              <a:t>Проведен ремонт медицинского кабинета и других кабинетов, а также системы отопления в  школе № 25 ст. Новомалороссийской</a:t>
            </a:r>
            <a:endParaRPr lang="ru-RU" sz="1100" b="0" strike="noStrike" spc="-1" dirty="0">
              <a:latin typeface="XO Oriel"/>
            </a:endParaRPr>
          </a:p>
          <a:p>
            <a:pPr marL="171360" indent="-171360" algn="just">
              <a:lnSpc>
                <a:spcPct val="100000"/>
              </a:lnSpc>
              <a:buClr>
                <a:srgbClr val="773313"/>
              </a:buClr>
              <a:buFont typeface="Arial"/>
              <a:buChar char="•"/>
            </a:pPr>
            <a:r>
              <a:rPr lang="ru-RU" sz="1100" b="0" strike="noStrike" spc="-1" dirty="0">
                <a:solidFill>
                  <a:srgbClr val="773313"/>
                </a:solidFill>
                <a:latin typeface="Calibri"/>
                <a:ea typeface="Times New Roman"/>
              </a:rPr>
              <a:t>Проведены электромонтажные работы, отделочные работы в санитарных комнатах школы № 17 ст. Выселки</a:t>
            </a:r>
            <a:endParaRPr lang="ru-RU" sz="1100" b="0" strike="noStrike" spc="-1" dirty="0">
              <a:latin typeface="XO Oriel"/>
            </a:endParaRPr>
          </a:p>
          <a:p>
            <a:pPr marL="171360" indent="-171360" algn="just">
              <a:lnSpc>
                <a:spcPct val="100000"/>
              </a:lnSpc>
              <a:buClr>
                <a:srgbClr val="773313"/>
              </a:buClr>
              <a:buFont typeface="Arial"/>
              <a:buChar char="•"/>
            </a:pPr>
            <a:r>
              <a:rPr lang="ru-RU" sz="1100" b="0" strike="noStrike" spc="-1" dirty="0">
                <a:solidFill>
                  <a:srgbClr val="773313"/>
                </a:solidFill>
                <a:latin typeface="Calibri"/>
                <a:ea typeface="Times New Roman"/>
              </a:rPr>
              <a:t>Проведен монтаж автоматической пожарной сигнализации и системы оповещения людей в детских садах, школах и учреждениях дополнительного образования</a:t>
            </a:r>
            <a:endParaRPr lang="ru-RU" sz="1100" b="0" strike="noStrike" spc="-1" dirty="0">
              <a:latin typeface="XO Oriel"/>
            </a:endParaRPr>
          </a:p>
          <a:p>
            <a:pPr marL="171360" indent="-171360" algn="just">
              <a:lnSpc>
                <a:spcPct val="100000"/>
              </a:lnSpc>
              <a:buClr>
                <a:srgbClr val="773313"/>
              </a:buClr>
              <a:buFont typeface="Arial"/>
              <a:buChar char="•"/>
            </a:pPr>
            <a:r>
              <a:rPr lang="ru-RU" sz="1100" b="0" strike="noStrike" spc="-1" dirty="0">
                <a:solidFill>
                  <a:srgbClr val="773313"/>
                </a:solidFill>
                <a:latin typeface="Calibri"/>
                <a:ea typeface="Times New Roman"/>
              </a:rPr>
              <a:t>Проведен ремонт и установка ограждений в 12 образовательных учреждениях</a:t>
            </a:r>
            <a:endParaRPr lang="ru-RU" sz="1100" b="0" strike="noStrike" spc="-1" dirty="0">
              <a:latin typeface="XO Oriel"/>
            </a:endParaRPr>
          </a:p>
          <a:p>
            <a:pPr marL="171360" indent="-171360" algn="just">
              <a:lnSpc>
                <a:spcPct val="100000"/>
              </a:lnSpc>
              <a:buClr>
                <a:srgbClr val="773313"/>
              </a:buClr>
              <a:buFont typeface="Arial"/>
              <a:buChar char="•"/>
            </a:pPr>
            <a:r>
              <a:rPr lang="ru-RU" sz="1100" b="0" strike="noStrike" spc="-1" dirty="0">
                <a:solidFill>
                  <a:srgbClr val="773313"/>
                </a:solidFill>
                <a:latin typeface="Calibri"/>
                <a:ea typeface="Times New Roman"/>
              </a:rPr>
              <a:t>Проведен капитальный ремонт </a:t>
            </a:r>
            <a:r>
              <a:rPr lang="ru-RU" sz="1100" b="0" strike="noStrike" spc="-1" dirty="0" err="1">
                <a:solidFill>
                  <a:srgbClr val="773313"/>
                </a:solidFill>
                <a:latin typeface="Calibri"/>
                <a:ea typeface="Times New Roman"/>
              </a:rPr>
              <a:t>артскважины</a:t>
            </a:r>
            <a:r>
              <a:rPr lang="ru-RU" sz="1100" b="0" strike="noStrike" spc="-1" dirty="0">
                <a:solidFill>
                  <a:srgbClr val="773313"/>
                </a:solidFill>
                <a:latin typeface="Calibri"/>
                <a:ea typeface="Times New Roman"/>
              </a:rPr>
              <a:t> Детской юношеской спортивной школы ст. Выселки</a:t>
            </a:r>
          </a:p>
          <a:p>
            <a:pPr marL="171360" indent="-171360" algn="just">
              <a:lnSpc>
                <a:spcPct val="100000"/>
              </a:lnSpc>
              <a:buClr>
                <a:srgbClr val="773313"/>
              </a:buClr>
              <a:buFont typeface="Arial"/>
              <a:buChar char="•"/>
            </a:pPr>
            <a:r>
              <a:rPr lang="ru-RU" sz="1100" spc="-1" dirty="0">
                <a:solidFill>
                  <a:srgbClr val="773313"/>
                </a:solidFill>
                <a:latin typeface="Calibri"/>
                <a:ea typeface="Times New Roman"/>
              </a:rPr>
              <a:t>Ремонт и установка видеонаблюдения в 12 школах и 12 детских садах</a:t>
            </a:r>
          </a:p>
          <a:p>
            <a:pPr marL="171360" indent="-171360" algn="just">
              <a:lnSpc>
                <a:spcPct val="100000"/>
              </a:lnSpc>
              <a:buClr>
                <a:srgbClr val="773313"/>
              </a:buClr>
              <a:buFont typeface="Arial"/>
              <a:buChar char="•"/>
            </a:pPr>
            <a:r>
              <a:rPr lang="ru-RU" sz="1100" b="0" strike="noStrike" spc="-1" dirty="0">
                <a:solidFill>
                  <a:srgbClr val="773313"/>
                </a:solidFill>
                <a:latin typeface="Calibri"/>
                <a:ea typeface="Times New Roman"/>
              </a:rPr>
              <a:t>Проведен ремонт освещения в 5   общеобразовательных  учреждения</a:t>
            </a:r>
            <a:endParaRPr lang="ru-RU" sz="1100" b="0" strike="noStrike" spc="-1" dirty="0">
              <a:latin typeface="XO Oriel"/>
            </a:endParaRPr>
          </a:p>
        </p:txBody>
      </p:sp>
      <p:sp>
        <p:nvSpPr>
          <p:cNvPr id="371" name="Блок-схема: решение 4"/>
          <p:cNvSpPr/>
          <p:nvPr/>
        </p:nvSpPr>
        <p:spPr>
          <a:xfrm>
            <a:off x="4932000" y="566280"/>
            <a:ext cx="3447720" cy="604080"/>
          </a:xfrm>
          <a:prstGeom prst="flowChartDecision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rgbClr val="000000"/>
            </a:solidFill>
            <a:round/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400" b="1" strike="noStrike" spc="-1" dirty="0">
                <a:solidFill>
                  <a:srgbClr val="0070C0"/>
                </a:solidFill>
                <a:latin typeface="Calibri"/>
                <a:ea typeface="DejaVu Sans"/>
              </a:rPr>
              <a:t>Результаты:</a:t>
            </a:r>
            <a:endParaRPr lang="ru-RU" sz="1400" b="0" strike="noStrike" spc="-1" dirty="0">
              <a:solidFill>
                <a:srgbClr val="0070C0"/>
              </a:solidFill>
              <a:latin typeface="XO Oriel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TextBox 6"/>
          <p:cNvSpPr/>
          <p:nvPr/>
        </p:nvSpPr>
        <p:spPr>
          <a:xfrm>
            <a:off x="7724880" y="979560"/>
            <a:ext cx="1071360" cy="272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ru-RU" sz="1200" b="0" strike="noStrike" spc="-1">
                <a:solidFill>
                  <a:srgbClr val="B24D1D"/>
                </a:solidFill>
                <a:latin typeface="Calibri"/>
                <a:ea typeface="DejaVu Sans"/>
              </a:rPr>
              <a:t>   тыс. рублей</a:t>
            </a:r>
            <a:endParaRPr lang="ru-RU" sz="1200" b="0" strike="noStrike" spc="-1">
              <a:latin typeface="XO Oriel"/>
            </a:endParaRPr>
          </a:p>
        </p:txBody>
      </p:sp>
      <p:graphicFrame>
        <p:nvGraphicFramePr>
          <p:cNvPr id="373" name="Диаграмма 7"/>
          <p:cNvGraphicFramePr/>
          <p:nvPr/>
        </p:nvGraphicFramePr>
        <p:xfrm>
          <a:off x="3332520" y="2300400"/>
          <a:ext cx="5464080" cy="13906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74" name="Прямоугольник 3"/>
          <p:cNvSpPr/>
          <p:nvPr/>
        </p:nvSpPr>
        <p:spPr>
          <a:xfrm>
            <a:off x="3355200" y="189360"/>
            <a:ext cx="5464080" cy="829543"/>
          </a:xfrm>
          <a:prstGeom prst="rect">
            <a:avLst/>
          </a:prstGeom>
          <a:noFill/>
          <a:ln w="0"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600" b="1" strike="noStrike" spc="-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Book"/>
                <a:ea typeface="DejaVu Sans"/>
              </a:rPr>
              <a:t>Муниципальная программа </a:t>
            </a:r>
            <a:endParaRPr lang="ru-RU" sz="1600" b="0" strike="noStrike" spc="-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XO Orie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1600" b="1" strike="noStrike" spc="-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Book"/>
                <a:ea typeface="DejaVu Sans"/>
              </a:rPr>
              <a:t>муниципального образования Выселковский район </a:t>
            </a:r>
            <a:endParaRPr lang="ru-RU" sz="1600" b="0" strike="noStrike" spc="-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XO Orie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1600" b="1" strike="noStrike" spc="-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Book"/>
                <a:ea typeface="DejaVu Sans"/>
              </a:rPr>
              <a:t>«Развитие культуры» </a:t>
            </a:r>
            <a:endParaRPr lang="ru-RU" sz="1600" b="0" strike="noStrike" spc="-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XO Oriel"/>
            </a:endParaRPr>
          </a:p>
        </p:txBody>
      </p:sp>
      <p:pic>
        <p:nvPicPr>
          <p:cNvPr id="375" name="Рисунок 8"/>
          <p:cNvPicPr/>
          <p:nvPr/>
        </p:nvPicPr>
        <p:blipFill>
          <a:blip r:embed="rId3"/>
          <a:stretch/>
        </p:blipFill>
        <p:spPr>
          <a:xfrm>
            <a:off x="4860000" y="3501000"/>
            <a:ext cx="613080" cy="367920"/>
          </a:xfrm>
          <a:prstGeom prst="rect">
            <a:avLst/>
          </a:prstGeom>
          <a:ln w="0">
            <a:noFill/>
          </a:ln>
        </p:spPr>
      </p:pic>
      <p:graphicFrame>
        <p:nvGraphicFramePr>
          <p:cNvPr id="376" name="Таблица 9"/>
          <p:cNvGraphicFramePr/>
          <p:nvPr>
            <p:extLst>
              <p:ext uri="{D42A27DB-BD31-4B8C-83A1-F6EECF244321}">
                <p14:modId xmlns:p14="http://schemas.microsoft.com/office/powerpoint/2010/main" val="3277979542"/>
              </p:ext>
            </p:extLst>
          </p:nvPr>
        </p:nvGraphicFramePr>
        <p:xfrm>
          <a:off x="395640" y="4149000"/>
          <a:ext cx="8352720" cy="2402040"/>
        </p:xfrm>
        <a:graphic>
          <a:graphicData uri="http://schemas.openxmlformats.org/drawingml/2006/table">
            <a:tbl>
              <a:tblPr/>
              <a:tblGrid>
                <a:gridCol w="68140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38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060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buNone/>
                      </a:pPr>
                      <a:r>
                        <a:rPr lang="ru-RU" sz="1000" b="1" strike="noStrike" spc="-1">
                          <a:solidFill>
                            <a:srgbClr val="773313"/>
                          </a:solidFill>
                          <a:latin typeface="Comic Sans MS"/>
                          <a:ea typeface="DejaVu Sans"/>
                        </a:rPr>
                        <a:t>Реализация федерального проекта «Культурная среда» - капитальный ремонт здания и учебных классов детской школы искусств им.Г.Ф. Пономаренко</a:t>
                      </a:r>
                      <a:endParaRPr lang="ru-RU" sz="1000" b="0" strike="noStrike" spc="-1">
                        <a:latin typeface="XO Oriel"/>
                      </a:endParaRPr>
                    </a:p>
                  </a:txBody>
                  <a:tcPr marL="7560" marR="756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000" b="1" strike="noStrike" spc="-1">
                          <a:solidFill>
                            <a:srgbClr val="773313"/>
                          </a:solidFill>
                          <a:latin typeface="Comic Sans MS"/>
                          <a:ea typeface="DejaVu Sans"/>
                        </a:rPr>
                        <a:t>12 599,6 тыс. рублей</a:t>
                      </a:r>
                      <a:endParaRPr lang="ru-RU" sz="1000" b="0" strike="noStrike" spc="-1">
                        <a:latin typeface="XO Oriel"/>
                      </a:endParaRPr>
                    </a:p>
                  </a:txBody>
                  <a:tcPr marL="7560" marR="756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104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buNone/>
                      </a:pPr>
                      <a:r>
                        <a:rPr lang="ru-RU" sz="1000" b="1" strike="noStrike" spc="-1">
                          <a:solidFill>
                            <a:srgbClr val="773313"/>
                          </a:solidFill>
                          <a:latin typeface="Comic Sans MS"/>
                          <a:ea typeface="DejaVu Sans"/>
                        </a:rPr>
                        <a:t>Капитальный ремонт кровли здания детской школы искусств им.Г.Ф.Пономаренко </a:t>
                      </a:r>
                      <a:endParaRPr lang="ru-RU" sz="1000" b="0" strike="noStrike" spc="-1">
                        <a:latin typeface="XO Oriel"/>
                      </a:endParaRPr>
                    </a:p>
                  </a:txBody>
                  <a:tcPr marL="7560" marR="756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  <a:tabLst>
                          <a:tab pos="0" algn="l"/>
                        </a:tabLst>
                      </a:pPr>
                      <a:r>
                        <a:rPr lang="ru-RU" sz="1000" b="1" strike="noStrike" spc="-1">
                          <a:solidFill>
                            <a:srgbClr val="773313"/>
                          </a:solidFill>
                          <a:latin typeface="Comic Sans MS"/>
                          <a:ea typeface="DejaVu Sans"/>
                        </a:rPr>
                        <a:t>11 169,0 тыс. рублей</a:t>
                      </a:r>
                      <a:endParaRPr lang="ru-RU" sz="1000" b="0" strike="noStrike" spc="-1">
                        <a:latin typeface="XO Oriel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buNone/>
                        <a:tabLst>
                          <a:tab pos="0" algn="l"/>
                        </a:tabLst>
                      </a:pPr>
                      <a:endParaRPr lang="ru-RU" sz="1000" b="0" strike="noStrike" spc="-1">
                        <a:latin typeface="XO Oriel"/>
                      </a:endParaRPr>
                    </a:p>
                  </a:txBody>
                  <a:tcPr marL="7560" marR="756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buNone/>
                        <a:tabLst>
                          <a:tab pos="0" algn="l"/>
                        </a:tabLst>
                      </a:pPr>
                      <a:r>
                        <a:rPr lang="ru-RU" sz="1000" b="1" strike="noStrike" spc="-1">
                          <a:solidFill>
                            <a:srgbClr val="773313"/>
                          </a:solidFill>
                          <a:latin typeface="Comic Sans MS"/>
                          <a:ea typeface="DejaVu Sans"/>
                        </a:rPr>
                        <a:t>Обеспечение деятельности муниципальных казенных учреждений «Организационно-методический центр», «Межпоселенческая библиотека», «Отдел культуры»</a:t>
                      </a:r>
                      <a:endParaRPr lang="ru-RU" sz="1000" b="0" strike="noStrike" spc="-1">
                        <a:latin typeface="XO Oriel"/>
                      </a:endParaRPr>
                    </a:p>
                  </a:txBody>
                  <a:tcPr marL="7560" marR="756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000" b="1" strike="noStrike" spc="-1">
                          <a:solidFill>
                            <a:srgbClr val="773313"/>
                          </a:solidFill>
                          <a:latin typeface="Comic Sans MS"/>
                          <a:ea typeface="Times New Roman"/>
                        </a:rPr>
                        <a:t>5 665,1 тыс. рублей</a:t>
                      </a:r>
                      <a:endParaRPr lang="ru-RU" sz="1000" b="0" strike="noStrike" spc="-1">
                        <a:latin typeface="XO Oriel"/>
                      </a:endParaRPr>
                    </a:p>
                  </a:txBody>
                  <a:tcPr marL="7560" marR="756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088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buNone/>
                      </a:pPr>
                      <a:r>
                        <a:rPr lang="ru-RU" sz="1000" b="1" strike="noStrike" spc="-1">
                          <a:solidFill>
                            <a:srgbClr val="773313"/>
                          </a:solidFill>
                          <a:latin typeface="Comic Sans MS"/>
                          <a:ea typeface="DejaVu Sans"/>
                        </a:rPr>
                        <a:t>Комплектование библиотечного фонда</a:t>
                      </a:r>
                      <a:endParaRPr lang="ru-RU" sz="1000" b="0" strike="noStrike" spc="-1">
                        <a:latin typeface="XO Oriel"/>
                      </a:endParaRPr>
                    </a:p>
                  </a:txBody>
                  <a:tcPr marL="7560" marR="756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000" b="1" strike="noStrike" spc="-1">
                          <a:solidFill>
                            <a:srgbClr val="773313"/>
                          </a:solidFill>
                          <a:latin typeface="Comic Sans MS"/>
                          <a:ea typeface="DejaVu Sans"/>
                        </a:rPr>
                        <a:t>348,7 тыс. рублей</a:t>
                      </a:r>
                      <a:endParaRPr lang="ru-RU" sz="1000" b="0" strike="noStrike" spc="-1">
                        <a:latin typeface="XO Oriel"/>
                      </a:endParaRPr>
                    </a:p>
                  </a:txBody>
                  <a:tcPr marL="7560" marR="756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8528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buNone/>
                      </a:pPr>
                      <a:r>
                        <a:rPr lang="ru-RU" sz="1000" b="1" strike="noStrike" spc="-1">
                          <a:solidFill>
                            <a:srgbClr val="773313"/>
                          </a:solidFill>
                          <a:latin typeface="Comic Sans MS"/>
                          <a:ea typeface="DejaVu Sans"/>
                        </a:rPr>
                        <a:t>Социальная поддержка педагогических работников учреждений культуры</a:t>
                      </a:r>
                      <a:endParaRPr lang="ru-RU" sz="1000" b="0" strike="noStrike" spc="-1">
                        <a:latin typeface="XO Oriel"/>
                      </a:endParaRPr>
                    </a:p>
                  </a:txBody>
                  <a:tcPr marL="7560" marR="756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000" b="1" strike="noStrike" spc="-1">
                          <a:solidFill>
                            <a:srgbClr val="773313"/>
                          </a:solidFill>
                          <a:latin typeface="Comic Sans MS"/>
                          <a:ea typeface="DejaVu Sans"/>
                        </a:rPr>
                        <a:t>211,1 тыс. рублей</a:t>
                      </a:r>
                      <a:endParaRPr lang="ru-RU" sz="1000" b="0" strike="noStrike" spc="-1">
                        <a:latin typeface="XO Oriel"/>
                      </a:endParaRPr>
                    </a:p>
                  </a:txBody>
                  <a:tcPr marL="7560" marR="756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236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buNone/>
                      </a:pPr>
                      <a:r>
                        <a:rPr lang="ru-RU" sz="1000" b="1" strike="noStrike" spc="-1" dirty="0">
                          <a:solidFill>
                            <a:srgbClr val="773313"/>
                          </a:solidFill>
                          <a:latin typeface="Comic Sans MS"/>
                          <a:ea typeface="DejaVu Sans"/>
                        </a:rPr>
                        <a:t>Организация мероприятий, посвященных памятным датам и государственным праздникам </a:t>
                      </a:r>
                      <a:endParaRPr lang="ru-RU" sz="1000" b="0" strike="noStrike" spc="-1" dirty="0">
                        <a:latin typeface="XO Oriel"/>
                      </a:endParaRPr>
                    </a:p>
                  </a:txBody>
                  <a:tcPr marL="7560" marR="756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000" b="1" strike="noStrike" spc="-1" dirty="0">
                          <a:solidFill>
                            <a:srgbClr val="773313"/>
                          </a:solidFill>
                          <a:latin typeface="Comic Sans MS"/>
                          <a:ea typeface="DejaVu Sans"/>
                        </a:rPr>
                        <a:t>1 479,7 тыс. рублей</a:t>
                      </a:r>
                      <a:endParaRPr lang="ru-RU" sz="1000" b="0" strike="noStrike" spc="-1" dirty="0">
                        <a:latin typeface="XO Oriel"/>
                      </a:endParaRPr>
                    </a:p>
                  </a:txBody>
                  <a:tcPr marL="7560" marR="756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77" name="Прямоугольник 12"/>
          <p:cNvSpPr/>
          <p:nvPr/>
        </p:nvSpPr>
        <p:spPr>
          <a:xfrm rot="10800000" flipV="1">
            <a:off x="347400" y="2490613"/>
            <a:ext cx="2796840" cy="829543"/>
          </a:xfrm>
          <a:prstGeom prst="rect">
            <a:avLst/>
          </a:prstGeom>
          <a:gradFill rotWithShape="0">
            <a:gsLst>
              <a:gs pos="0">
                <a:srgbClr val="ABABAB"/>
              </a:gs>
              <a:gs pos="100000">
                <a:srgbClr val="DBDBDB"/>
              </a:gs>
            </a:gsLst>
            <a:lin ang="5400000"/>
          </a:gradFill>
          <a:ln>
            <a:solidFill>
              <a:srgbClr val="000000"/>
            </a:solidFill>
            <a:round/>
          </a:ln>
          <a:effectLst>
            <a:outerShdw blurRad="65520" dist="38160" dir="5400000" rotWithShape="0">
              <a:srgbClr val="000000">
                <a:alpha val="40000"/>
              </a:srgbClr>
            </a:outerShdw>
          </a:effectLst>
          <a:scene3d>
            <a:camera prst="orthographicFront"/>
            <a:lightRig rig="threePt" dir="t"/>
          </a:scene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b="0" strike="noStrike" spc="-1" dirty="0">
                <a:solidFill>
                  <a:schemeClr val="tx2">
                    <a:lumMod val="75000"/>
                  </a:schemeClr>
                </a:solidFill>
                <a:latin typeface="Segoe Print"/>
                <a:ea typeface="DejaVu Sans"/>
              </a:rPr>
              <a:t>Детская школа </a:t>
            </a:r>
            <a:endParaRPr lang="ru-RU" sz="1200" b="0" strike="noStrike" spc="-1" dirty="0">
              <a:solidFill>
                <a:schemeClr val="tx2">
                  <a:lumMod val="75000"/>
                </a:schemeClr>
              </a:solidFill>
              <a:latin typeface="XO Orie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1200" b="0" strike="noStrike" spc="-1" dirty="0">
                <a:solidFill>
                  <a:schemeClr val="tx2">
                    <a:lumMod val="75000"/>
                  </a:schemeClr>
                </a:solidFill>
                <a:latin typeface="Segoe Print"/>
                <a:ea typeface="DejaVu Sans"/>
              </a:rPr>
              <a:t>искусств им. Г.Ф. Пономаренко в станице Выселки -22 245,8 тыс. рублей </a:t>
            </a:r>
            <a:endParaRPr lang="ru-RU" sz="1200" b="0" strike="noStrike" spc="-1" dirty="0">
              <a:solidFill>
                <a:schemeClr val="tx2">
                  <a:lumMod val="75000"/>
                </a:schemeClr>
              </a:solidFill>
              <a:latin typeface="XO Oriel"/>
            </a:endParaRPr>
          </a:p>
        </p:txBody>
      </p:sp>
      <p:sp>
        <p:nvSpPr>
          <p:cNvPr id="378" name="TextBox 14"/>
          <p:cNvSpPr/>
          <p:nvPr/>
        </p:nvSpPr>
        <p:spPr>
          <a:xfrm>
            <a:off x="347400" y="3302640"/>
            <a:ext cx="2796840" cy="644877"/>
          </a:xfrm>
          <a:prstGeom prst="rect">
            <a:avLst/>
          </a:prstGeom>
          <a:gradFill rotWithShape="0">
            <a:gsLst>
              <a:gs pos="0">
                <a:srgbClr val="ABABAB"/>
              </a:gs>
              <a:gs pos="100000">
                <a:srgbClr val="DBDBDB"/>
              </a:gs>
            </a:gsLst>
            <a:lin ang="16200000"/>
          </a:gradFill>
          <a:ln>
            <a:solidFill>
              <a:srgbClr val="000000"/>
            </a:solidFill>
            <a:round/>
          </a:ln>
          <a:effectLst>
            <a:outerShdw blurRad="65520" dist="38160" dir="5400000" rotWithShape="0">
              <a:srgbClr val="000000">
                <a:alpha val="40000"/>
              </a:srgbClr>
            </a:outerShdw>
          </a:effectLst>
          <a:scene3d>
            <a:camera prst="orthographicFront"/>
            <a:lightRig rig="threePt" dir="t"/>
          </a:scene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200" b="0" strike="noStrike" spc="-1" dirty="0">
                <a:solidFill>
                  <a:srgbClr val="0070C0"/>
                </a:solidFill>
                <a:latin typeface="Segoe Print"/>
                <a:ea typeface="DejaVu Sans"/>
              </a:rPr>
              <a:t>Детская школа искусств в станице Березанской-</a:t>
            </a:r>
            <a:endParaRPr lang="ru-RU" sz="1200" b="0" strike="noStrike" spc="-1" dirty="0">
              <a:solidFill>
                <a:srgbClr val="0070C0"/>
              </a:solidFill>
              <a:latin typeface="XO Orie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1200" b="0" strike="noStrike" spc="-1" dirty="0">
                <a:solidFill>
                  <a:srgbClr val="0070C0"/>
                </a:solidFill>
                <a:latin typeface="Segoe Print"/>
                <a:ea typeface="DejaVu Sans"/>
              </a:rPr>
              <a:t>9 973,3 тыс. рублей </a:t>
            </a:r>
            <a:endParaRPr lang="ru-RU" sz="1200" b="0" strike="noStrike" spc="-1" dirty="0">
              <a:solidFill>
                <a:srgbClr val="0070C0"/>
              </a:solidFill>
              <a:latin typeface="XO Oriel"/>
            </a:endParaRPr>
          </a:p>
        </p:txBody>
      </p:sp>
      <p:sp>
        <p:nvSpPr>
          <p:cNvPr id="379" name="Стрелка вправо 15"/>
          <p:cNvSpPr/>
          <p:nvPr/>
        </p:nvSpPr>
        <p:spPr>
          <a:xfrm rot="10800000">
            <a:off x="3350520" y="2711880"/>
            <a:ext cx="639360" cy="46872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>
              <a:lumMod val="75000"/>
            </a:schemeClr>
          </a:solidFill>
          <a:ln>
            <a:solidFill>
              <a:srgbClr val="882D4C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graphicFrame>
        <p:nvGraphicFramePr>
          <p:cNvPr id="380" name="Таблица 17"/>
          <p:cNvGraphicFramePr/>
          <p:nvPr>
            <p:extLst>
              <p:ext uri="{D42A27DB-BD31-4B8C-83A1-F6EECF244321}">
                <p14:modId xmlns:p14="http://schemas.microsoft.com/office/powerpoint/2010/main" val="4018938744"/>
              </p:ext>
            </p:extLst>
          </p:nvPr>
        </p:nvGraphicFramePr>
        <p:xfrm>
          <a:off x="3383280" y="1242720"/>
          <a:ext cx="5444280" cy="822960"/>
        </p:xfrm>
        <a:graphic>
          <a:graphicData uri="http://schemas.openxmlformats.org/drawingml/2006/table">
            <a:tbl>
              <a:tblPr>
                <a:effectLst>
                  <a:outerShdw blurRad="76320" rotWithShape="0">
                    <a:srgbClr val="000000">
                      <a:alpha val="20000"/>
                    </a:srgbClr>
                  </a:outerShdw>
                </a:effectLst>
              </a:tblPr>
              <a:tblGrid>
                <a:gridCol w="28688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754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180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400" b="1" strike="noStrike" spc="-1" dirty="0">
                          <a:solidFill>
                            <a:srgbClr val="0070C0"/>
                          </a:solidFill>
                          <a:latin typeface="Calibri"/>
                          <a:ea typeface="DejaVu Sans"/>
                        </a:rPr>
                        <a:t>Плановые назначения программы на 2022 год</a:t>
                      </a:r>
                      <a:endParaRPr lang="ru-RU" sz="1400" b="0" strike="noStrike" spc="-1" dirty="0">
                        <a:solidFill>
                          <a:srgbClr val="0070C0"/>
                        </a:solidFill>
                        <a:latin typeface="XO Oriel"/>
                      </a:endParaRPr>
                    </a:p>
                  </a:txBody>
                  <a:tcPr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3816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400" b="1" strike="noStrike" spc="-1" dirty="0">
                          <a:solidFill>
                            <a:srgbClr val="0070C0"/>
                          </a:solidFill>
                          <a:latin typeface="Calibri"/>
                          <a:ea typeface="DejaVu Sans"/>
                        </a:rPr>
                        <a:t>Исполнение программы </a:t>
                      </a:r>
                      <a:endParaRPr lang="ru-RU" sz="1400" b="0" strike="noStrike" spc="-1" dirty="0">
                        <a:solidFill>
                          <a:srgbClr val="0070C0"/>
                        </a:solidFill>
                        <a:latin typeface="XO Oriel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400" b="1" strike="noStrike" spc="-1" dirty="0">
                          <a:solidFill>
                            <a:srgbClr val="0070C0"/>
                          </a:solidFill>
                          <a:latin typeface="Calibri"/>
                          <a:ea typeface="DejaVu Sans"/>
                        </a:rPr>
                        <a:t>за 2022 год</a:t>
                      </a:r>
                      <a:endParaRPr lang="ru-RU" sz="1400" b="0" strike="noStrike" spc="-1" dirty="0">
                        <a:solidFill>
                          <a:srgbClr val="0070C0"/>
                        </a:solidFill>
                        <a:latin typeface="XO Oriel"/>
                      </a:endParaRPr>
                    </a:p>
                  </a:txBody>
                  <a:tcPr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12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  <a:tabLst>
                          <a:tab pos="0" algn="l"/>
                        </a:tabLst>
                      </a:pPr>
                      <a:r>
                        <a:rPr lang="ru-RU" sz="1400" b="1" strike="noStrike" spc="-1">
                          <a:solidFill>
                            <a:srgbClr val="B24D1D"/>
                          </a:solidFill>
                          <a:latin typeface="Calibri"/>
                          <a:ea typeface="Arial Unicode MS"/>
                        </a:rPr>
                        <a:t>64 109,3</a:t>
                      </a:r>
                      <a:endParaRPr lang="ru-RU" sz="14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3816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  <a:tabLst>
                          <a:tab pos="0" algn="l"/>
                        </a:tabLst>
                      </a:pPr>
                      <a:r>
                        <a:rPr lang="ru-RU" sz="1400" b="1" strike="noStrike" spc="-1" dirty="0">
                          <a:solidFill>
                            <a:srgbClr val="B24D1D"/>
                          </a:solidFill>
                          <a:latin typeface="Calibri"/>
                          <a:ea typeface="DejaVu Sans"/>
                        </a:rPr>
                        <a:t>63 692,3</a:t>
                      </a:r>
                      <a:endParaRPr lang="ru-RU" sz="1400" b="0" strike="noStrike" spc="-1" dirty="0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81" name="Прямоугольник 16"/>
          <p:cNvSpPr/>
          <p:nvPr/>
        </p:nvSpPr>
        <p:spPr>
          <a:xfrm>
            <a:off x="3404520" y="2056680"/>
            <a:ext cx="5392080" cy="235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400" b="0" i="1" strike="noStrike" spc="-1" dirty="0">
                <a:solidFill>
                  <a:srgbClr val="0070C0"/>
                </a:solidFill>
                <a:latin typeface="Verdana"/>
                <a:ea typeface="DejaVu Sans"/>
              </a:rPr>
              <a:t>Основные направления расходов в 2022 году</a:t>
            </a:r>
            <a:endParaRPr lang="ru-RU" sz="1400" b="0" strike="noStrike" spc="-1" dirty="0">
              <a:solidFill>
                <a:srgbClr val="0070C0"/>
              </a:solidFill>
              <a:latin typeface="XO Oriel"/>
            </a:endParaRPr>
          </a:p>
        </p:txBody>
      </p:sp>
      <p:pic>
        <p:nvPicPr>
          <p:cNvPr id="382" name="Picture 2"/>
          <p:cNvPicPr/>
          <p:nvPr/>
        </p:nvPicPr>
        <p:blipFill>
          <a:blip r:embed="rId4"/>
          <a:stretch/>
        </p:blipFill>
        <p:spPr>
          <a:xfrm>
            <a:off x="611640" y="205920"/>
            <a:ext cx="2223720" cy="20563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Прямоугольник 3"/>
          <p:cNvSpPr/>
          <p:nvPr/>
        </p:nvSpPr>
        <p:spPr>
          <a:xfrm>
            <a:off x="2051640" y="188640"/>
            <a:ext cx="5320080" cy="829543"/>
          </a:xfrm>
          <a:prstGeom prst="rect">
            <a:avLst/>
          </a:prstGeom>
          <a:noFill/>
          <a:ln w="0"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600" b="1" strike="noStrike" spc="-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Book"/>
                <a:ea typeface="DejaVu Sans"/>
              </a:rPr>
              <a:t>Муниципальная программа </a:t>
            </a:r>
            <a:endParaRPr lang="ru-RU" sz="1600" b="0" strike="noStrike" spc="-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XO Orie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1600" b="1" strike="noStrike" spc="-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Book"/>
                <a:ea typeface="DejaVu Sans"/>
              </a:rPr>
              <a:t>муниципального образования Выселковский район </a:t>
            </a:r>
            <a:endParaRPr lang="ru-RU" sz="1600" b="0" strike="noStrike" spc="-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XO Orie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1600" b="1" strike="noStrike" spc="-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Book"/>
                <a:ea typeface="DejaVu Sans"/>
              </a:rPr>
              <a:t>«Развитие физической культуры и спорта»</a:t>
            </a:r>
            <a:endParaRPr lang="ru-RU" sz="1600" b="0" strike="noStrike" spc="-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XO Oriel"/>
            </a:endParaRPr>
          </a:p>
        </p:txBody>
      </p:sp>
      <p:graphicFrame>
        <p:nvGraphicFramePr>
          <p:cNvPr id="2" name="Diagram2"/>
          <p:cNvGraphicFramePr/>
          <p:nvPr>
            <p:extLst>
              <p:ext uri="{D42A27DB-BD31-4B8C-83A1-F6EECF244321}">
                <p14:modId xmlns:p14="http://schemas.microsoft.com/office/powerpoint/2010/main" val="1239411847"/>
              </p:ext>
            </p:extLst>
          </p:nvPr>
        </p:nvGraphicFramePr>
        <p:xfrm>
          <a:off x="292500" y="1018183"/>
          <a:ext cx="8345471" cy="1572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Diagram3"/>
          <p:cNvGraphicFramePr/>
          <p:nvPr>
            <p:extLst>
              <p:ext uri="{D42A27DB-BD31-4B8C-83A1-F6EECF244321}">
                <p14:modId xmlns:p14="http://schemas.microsoft.com/office/powerpoint/2010/main" val="1902843340"/>
              </p:ext>
            </p:extLst>
          </p:nvPr>
        </p:nvGraphicFramePr>
        <p:xfrm>
          <a:off x="1606858" y="2631528"/>
          <a:ext cx="6755907" cy="11681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386" name="Прямоугольник 7"/>
          <p:cNvSpPr/>
          <p:nvPr/>
        </p:nvSpPr>
        <p:spPr>
          <a:xfrm>
            <a:off x="4563122" y="4259078"/>
            <a:ext cx="4274615" cy="2188183"/>
          </a:xfrm>
          <a:prstGeom prst="rect">
            <a:avLst/>
          </a:prstGeom>
          <a:solidFill>
            <a:srgbClr val="B83D68"/>
          </a:solidFill>
          <a:ln>
            <a:solidFill>
              <a:srgbClr val="882D4C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800" b="0" strike="noStrike" spc="-1" dirty="0">
                <a:solidFill>
                  <a:srgbClr val="FFC000"/>
                </a:solidFill>
                <a:latin typeface="Times New Roman"/>
                <a:ea typeface="DejaVu Sans"/>
              </a:rPr>
              <a:t>Сборные команды района показали хорошие результаты в летней Спартакиады учащихся Кубани 2022 года (</a:t>
            </a:r>
            <a:r>
              <a:rPr lang="ru-RU" sz="1800" b="0" strike="noStrike" spc="-1" dirty="0" err="1">
                <a:solidFill>
                  <a:srgbClr val="FFC000"/>
                </a:solidFill>
                <a:latin typeface="Times New Roman"/>
                <a:ea typeface="DejaVu Sans"/>
              </a:rPr>
              <a:t>киокусинкай</a:t>
            </a:r>
            <a:r>
              <a:rPr lang="ru-RU" sz="1800" b="0" strike="noStrike" spc="-1" dirty="0">
                <a:solidFill>
                  <a:srgbClr val="FFC000"/>
                </a:solidFill>
                <a:latin typeface="Times New Roman"/>
                <a:ea typeface="DejaVu Sans"/>
              </a:rPr>
              <a:t> </a:t>
            </a:r>
            <a:r>
              <a:rPr lang="en-US" sz="1800" b="0" strike="noStrike" spc="-1" dirty="0">
                <a:solidFill>
                  <a:srgbClr val="FFC000"/>
                </a:solidFill>
                <a:latin typeface="Times New Roman"/>
                <a:ea typeface="DejaVu Sans"/>
              </a:rPr>
              <a:t>I </a:t>
            </a:r>
            <a:r>
              <a:rPr lang="ru-RU" sz="1800" b="0" strike="noStrike" spc="-1" dirty="0">
                <a:solidFill>
                  <a:srgbClr val="FFC000"/>
                </a:solidFill>
                <a:latin typeface="Times New Roman"/>
                <a:ea typeface="DejaVu Sans"/>
              </a:rPr>
              <a:t>место, гандбол </a:t>
            </a:r>
            <a:r>
              <a:rPr lang="en-US" sz="1800" b="0" strike="noStrike" spc="-1" dirty="0">
                <a:solidFill>
                  <a:srgbClr val="FFC000"/>
                </a:solidFill>
                <a:latin typeface="Times New Roman"/>
                <a:ea typeface="DejaVu Sans"/>
              </a:rPr>
              <a:t>III </a:t>
            </a:r>
            <a:r>
              <a:rPr lang="ru-RU" sz="1800" b="0" strike="noStrike" spc="-1" dirty="0">
                <a:solidFill>
                  <a:srgbClr val="FFC000"/>
                </a:solidFill>
                <a:latin typeface="Times New Roman"/>
                <a:ea typeface="DejaVu Sans"/>
              </a:rPr>
              <a:t>место, </a:t>
            </a:r>
            <a:r>
              <a:rPr lang="ru-RU" sz="1800" b="0" strike="noStrike" spc="-1" dirty="0" err="1">
                <a:solidFill>
                  <a:srgbClr val="FFC000"/>
                </a:solidFill>
                <a:latin typeface="Times New Roman"/>
                <a:ea typeface="DejaVu Sans"/>
              </a:rPr>
              <a:t>дзю</a:t>
            </a:r>
            <a:r>
              <a:rPr lang="ru-RU" sz="1800" b="0" strike="noStrike" spc="-1" dirty="0">
                <a:solidFill>
                  <a:srgbClr val="FFC000"/>
                </a:solidFill>
                <a:latin typeface="Times New Roman"/>
                <a:ea typeface="DejaVu Sans"/>
              </a:rPr>
              <a:t>-до – бронза, хоккей –региональный этап – </a:t>
            </a:r>
            <a:r>
              <a:rPr lang="en-US" sz="1800" b="0" strike="noStrike" spc="-1" dirty="0">
                <a:solidFill>
                  <a:srgbClr val="FFC000"/>
                </a:solidFill>
                <a:latin typeface="Times New Roman"/>
                <a:ea typeface="DejaVu Sans"/>
              </a:rPr>
              <a:t>I </a:t>
            </a:r>
            <a:r>
              <a:rPr lang="ru-RU" sz="1800" b="0" strike="noStrike" spc="-1" dirty="0">
                <a:solidFill>
                  <a:srgbClr val="FFC000"/>
                </a:solidFill>
                <a:latin typeface="Times New Roman"/>
                <a:ea typeface="DejaVu Sans"/>
              </a:rPr>
              <a:t>место)</a:t>
            </a:r>
            <a:endParaRPr lang="ru-RU" sz="1800" b="0" strike="noStrike" spc="-1" dirty="0">
              <a:latin typeface="XO Oriel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E4AD046-7086-453E-B9DB-DDB86C901A7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81800" y="3840269"/>
            <a:ext cx="3523437" cy="2746962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Прямоугольник 1"/>
          <p:cNvSpPr/>
          <p:nvPr/>
        </p:nvSpPr>
        <p:spPr>
          <a:xfrm>
            <a:off x="3708000" y="476640"/>
            <a:ext cx="4960080" cy="829543"/>
          </a:xfrm>
          <a:prstGeom prst="rect">
            <a:avLst/>
          </a:prstGeom>
          <a:noFill/>
          <a:ln w="0"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600" b="1" strike="noStrike" spc="-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Book"/>
                <a:ea typeface="DejaVu Sans"/>
              </a:rPr>
              <a:t>Муниципальная программа </a:t>
            </a:r>
            <a:endParaRPr lang="ru-RU" sz="1600" b="0" strike="noStrike" spc="-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XO Orie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1600" b="1" strike="noStrike" spc="-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Book"/>
                <a:ea typeface="DejaVu Sans"/>
              </a:rPr>
              <a:t>муниципального образования Выселковский район </a:t>
            </a:r>
            <a:endParaRPr lang="ru-RU" sz="1600" b="0" strike="noStrike" spc="-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XO Orie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1600" b="1" strike="noStrike" spc="-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Book"/>
                <a:ea typeface="DejaVu Sans"/>
              </a:rPr>
              <a:t>«Развитие молодежной политики»</a:t>
            </a:r>
            <a:endParaRPr lang="ru-RU" sz="1600" b="0" strike="noStrike" spc="-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XO Oriel"/>
            </a:endParaRPr>
          </a:p>
        </p:txBody>
      </p:sp>
      <p:graphicFrame>
        <p:nvGraphicFramePr>
          <p:cNvPr id="388" name="Таблица 8"/>
          <p:cNvGraphicFramePr/>
          <p:nvPr/>
        </p:nvGraphicFramePr>
        <p:xfrm>
          <a:off x="434880" y="2853000"/>
          <a:ext cx="8385120" cy="3334181"/>
        </p:xfrm>
        <a:graphic>
          <a:graphicData uri="http://schemas.openxmlformats.org/drawingml/2006/table">
            <a:tbl>
              <a:tblPr/>
              <a:tblGrid>
                <a:gridCol w="6028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56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65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1400" b="1" strike="noStrike" spc="-1">
                          <a:solidFill>
                            <a:srgbClr val="B24D1D"/>
                          </a:solidFill>
                          <a:latin typeface="Calibri"/>
                          <a:ea typeface="Times New Roman"/>
                        </a:rPr>
                        <a:t>Основные направления расходов программы в 2022 году</a:t>
                      </a:r>
                      <a:endParaRPr lang="ru-RU" sz="140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1400" b="1" strike="noStrike" spc="-1">
                          <a:solidFill>
                            <a:srgbClr val="B24D1D"/>
                          </a:solidFill>
                          <a:latin typeface="Calibri"/>
                          <a:ea typeface="Times New Roman"/>
                        </a:rPr>
                        <a:t>сумма (тыс. рублей)</a:t>
                      </a:r>
                      <a:endParaRPr lang="ru-RU" sz="140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9800">
                <a:tc>
                  <a:txBody>
                    <a:bodyPr/>
                    <a:lstStyle/>
                    <a:p>
                      <a:pPr marL="72000" algn="just">
                        <a:lnSpc>
                          <a:spcPct val="115000"/>
                        </a:lnSpc>
                        <a:buNone/>
                      </a:pPr>
                      <a:r>
                        <a:rPr lang="ru-RU" sz="1400" b="1" strike="noStrike" spc="-1">
                          <a:solidFill>
                            <a:srgbClr val="773313"/>
                          </a:solidFill>
                          <a:latin typeface="Calibri"/>
                          <a:ea typeface="Times New Roman"/>
                        </a:rPr>
                        <a:t>Обеспечение деятельности муниципального казенного учреждения «Молодежный центр  Выселковского района»</a:t>
                      </a:r>
                      <a:endParaRPr lang="ru-RU" sz="1400" b="0" strike="noStrike" spc="-1">
                        <a:latin typeface="XO Oriel"/>
                      </a:endParaRPr>
                    </a:p>
                  </a:txBody>
                  <a:tcPr marL="17640" marR="17640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1400" b="1" strike="noStrike" spc="-1">
                          <a:solidFill>
                            <a:srgbClr val="773313"/>
                          </a:solidFill>
                          <a:latin typeface="Calibri"/>
                          <a:ea typeface="Times New Roman"/>
                        </a:rPr>
                        <a:t>4 747,9</a:t>
                      </a:r>
                      <a:endParaRPr lang="ru-RU" sz="140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58760">
                <a:tc>
                  <a:txBody>
                    <a:bodyPr/>
                    <a:lstStyle/>
                    <a:p>
                      <a:pPr marL="72000" algn="just">
                        <a:lnSpc>
                          <a:spcPct val="115000"/>
                        </a:lnSpc>
                        <a:buNone/>
                      </a:pPr>
                      <a:r>
                        <a:rPr lang="ru-RU" sz="1400" b="1" strike="noStrike" spc="-1">
                          <a:solidFill>
                            <a:srgbClr val="773313"/>
                          </a:solidFill>
                          <a:latin typeface="Calibri"/>
                          <a:ea typeface="Times New Roman"/>
                        </a:rPr>
                        <a:t>Расходы на реализацию мероприятий в области молодежной политики (проведение акций, фестивалей, конкурсов, семинаров и других мероприятий, направленных на гражданское, патриотическое, творческое и интеллектуальное развитие молодежи, на профилактику безнадзорности и правонарушений среди несовершеннолетних, на формирование здорового образа жизни молодежи, информирование молодежи о мероприятиях и направлениях молодежной политики в средствах массовой информации)</a:t>
                      </a:r>
                      <a:endParaRPr lang="ru-RU" sz="1400" b="0" strike="noStrike" spc="-1">
                        <a:latin typeface="XO Oriel"/>
                      </a:endParaRPr>
                    </a:p>
                  </a:txBody>
                  <a:tcPr marL="17640" marR="17640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1400" b="1" strike="noStrike" spc="-1">
                          <a:solidFill>
                            <a:srgbClr val="773313"/>
                          </a:solidFill>
                          <a:latin typeface="Calibri"/>
                          <a:ea typeface="Times New Roman"/>
                        </a:rPr>
                        <a:t>1 768,1</a:t>
                      </a:r>
                      <a:endParaRPr lang="ru-RU" sz="140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389" name="Таблица 7"/>
          <p:cNvGraphicFramePr/>
          <p:nvPr>
            <p:extLst>
              <p:ext uri="{D42A27DB-BD31-4B8C-83A1-F6EECF244321}">
                <p14:modId xmlns:p14="http://schemas.microsoft.com/office/powerpoint/2010/main" val="1280283550"/>
              </p:ext>
            </p:extLst>
          </p:nvPr>
        </p:nvGraphicFramePr>
        <p:xfrm>
          <a:off x="3492000" y="1412640"/>
          <a:ext cx="5400360" cy="1158240"/>
        </p:xfrm>
        <a:graphic>
          <a:graphicData uri="http://schemas.openxmlformats.org/drawingml/2006/table">
            <a:tbl>
              <a:tblPr>
                <a:effectLst>
                  <a:outerShdw blurRad="76320" rotWithShape="0">
                    <a:srgbClr val="000000">
                      <a:alpha val="20000"/>
                    </a:srgbClr>
                  </a:outerShdw>
                </a:effectLst>
              </a:tblPr>
              <a:tblGrid>
                <a:gridCol w="54003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endParaRPr lang="ru-RU" sz="1400" b="0" strike="noStrike" spc="-1" dirty="0">
                        <a:latin typeface="XO Oriel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400" b="1" strike="noStrike" spc="-1" dirty="0">
                          <a:solidFill>
                            <a:srgbClr val="0070C0"/>
                          </a:solidFill>
                          <a:latin typeface="Calibri"/>
                          <a:ea typeface="DejaVu Sans"/>
                        </a:rPr>
                        <a:t>Плановые назначения на 2022 год – 6 580,0 тыс. рублей</a:t>
                      </a:r>
                      <a:endParaRPr lang="ru-RU" sz="1400" b="0" strike="noStrike" spc="-1" dirty="0">
                        <a:solidFill>
                          <a:srgbClr val="0070C0"/>
                        </a:solidFill>
                        <a:latin typeface="XO Oriel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endParaRPr lang="ru-RU" sz="1400" b="0" strike="noStrike" spc="-1" dirty="0">
                        <a:solidFill>
                          <a:srgbClr val="0070C0"/>
                        </a:solidFill>
                        <a:latin typeface="XO Oriel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400" b="1" strike="noStrike" spc="-1" dirty="0">
                          <a:solidFill>
                            <a:srgbClr val="0070C0"/>
                          </a:solidFill>
                          <a:latin typeface="Calibri"/>
                          <a:ea typeface="DejaVu Sans"/>
                        </a:rPr>
                        <a:t>Исполнение за 2022 год – 6 516,0 тыс. рублей</a:t>
                      </a:r>
                      <a:endParaRPr lang="ru-RU" sz="1400" b="0" strike="noStrike" spc="-1" dirty="0">
                        <a:solidFill>
                          <a:srgbClr val="0070C0"/>
                        </a:solidFill>
                        <a:latin typeface="XO Oriel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endParaRPr lang="ru-RU" sz="1400" b="0" strike="noStrike" spc="-1" dirty="0">
                        <a:latin typeface="XO Oriel"/>
                      </a:endParaRPr>
                    </a:p>
                  </a:txBody>
                  <a:tcPr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38160">
                      <a:noFill/>
                    </a:lnB>
                    <a:solidFill>
                      <a:srgbClr val="FDD1B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90" name="Рисунок 6"/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/>
        </p:blipFill>
        <p:spPr>
          <a:xfrm>
            <a:off x="251640" y="332640"/>
            <a:ext cx="2957400" cy="20797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Прямоугольник 3"/>
          <p:cNvSpPr/>
          <p:nvPr/>
        </p:nvSpPr>
        <p:spPr>
          <a:xfrm>
            <a:off x="3708000" y="188640"/>
            <a:ext cx="4960080" cy="829543"/>
          </a:xfrm>
          <a:prstGeom prst="rect">
            <a:avLst/>
          </a:prstGeom>
          <a:noFill/>
          <a:ln w="0"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600" b="1" strike="noStrike" spc="-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Book"/>
                <a:ea typeface="DejaVu Sans"/>
              </a:rPr>
              <a:t>Муниципальная программа </a:t>
            </a:r>
            <a:endParaRPr lang="ru-RU" sz="1600" b="0" strike="noStrike" spc="-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XO Orie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1600" b="1" strike="noStrike" spc="-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Book"/>
                <a:ea typeface="DejaVu Sans"/>
              </a:rPr>
              <a:t>муниципального образования Выселковский район </a:t>
            </a:r>
            <a:endParaRPr lang="ru-RU" sz="1600" b="0" strike="noStrike" spc="-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XO Orie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1600" b="1" strike="noStrike" spc="-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Book"/>
                <a:ea typeface="DejaVu Sans"/>
              </a:rPr>
              <a:t>«Обеспечение безопасности населения»</a:t>
            </a:r>
            <a:endParaRPr lang="ru-RU" sz="1600" b="0" strike="noStrike" spc="-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XO Oriel"/>
            </a:endParaRPr>
          </a:p>
        </p:txBody>
      </p:sp>
      <p:sp>
        <p:nvSpPr>
          <p:cNvPr id="392" name="Прямоугольник 5"/>
          <p:cNvSpPr/>
          <p:nvPr/>
        </p:nvSpPr>
        <p:spPr>
          <a:xfrm>
            <a:off x="7821238" y="1216682"/>
            <a:ext cx="1215360" cy="272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ru-RU" sz="1200" b="0" strike="noStrike" spc="-1" dirty="0">
                <a:solidFill>
                  <a:srgbClr val="14425D"/>
                </a:solidFill>
                <a:latin typeface="Franklin Gothic Book"/>
                <a:ea typeface="DejaVu Sans"/>
              </a:rPr>
              <a:t> </a:t>
            </a:r>
            <a:r>
              <a:rPr lang="ru-RU" sz="1200" b="0" strike="noStrike" spc="-1" dirty="0">
                <a:solidFill>
                  <a:srgbClr val="B24D1D"/>
                </a:solidFill>
                <a:latin typeface="Calibri"/>
                <a:ea typeface="DejaVu Sans"/>
              </a:rPr>
              <a:t>тыс. рублей</a:t>
            </a:r>
            <a:endParaRPr lang="ru-RU" sz="1200" b="0" strike="noStrike" spc="-1" dirty="0">
              <a:latin typeface="XO Oriel"/>
            </a:endParaRPr>
          </a:p>
        </p:txBody>
      </p:sp>
      <p:graphicFrame>
        <p:nvGraphicFramePr>
          <p:cNvPr id="393" name="Таблица 7"/>
          <p:cNvGraphicFramePr/>
          <p:nvPr>
            <p:extLst>
              <p:ext uri="{D42A27DB-BD31-4B8C-83A1-F6EECF244321}">
                <p14:modId xmlns:p14="http://schemas.microsoft.com/office/powerpoint/2010/main" val="2927971485"/>
              </p:ext>
            </p:extLst>
          </p:nvPr>
        </p:nvGraphicFramePr>
        <p:xfrm>
          <a:off x="448056" y="3249227"/>
          <a:ext cx="8220024" cy="2953597"/>
        </p:xfrm>
        <a:graphic>
          <a:graphicData uri="http://schemas.openxmlformats.org/drawingml/2006/table">
            <a:tbl>
              <a:tblPr/>
              <a:tblGrid>
                <a:gridCol w="6245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740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27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1400" b="1" strike="noStrike" spc="-1" dirty="0">
                          <a:solidFill>
                            <a:srgbClr val="B24D1D"/>
                          </a:solidFill>
                          <a:latin typeface="Calibri"/>
                          <a:ea typeface="Times New Roman"/>
                        </a:rPr>
                        <a:t>Основные мероприятия программы, реализованные в 2022 году</a:t>
                      </a:r>
                      <a:endParaRPr lang="ru-RU" sz="1400" b="0" strike="noStrike" spc="-1" dirty="0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1400" b="1" strike="noStrike" spc="-1">
                          <a:solidFill>
                            <a:srgbClr val="B24D1D"/>
                          </a:solidFill>
                          <a:latin typeface="Calibri"/>
                          <a:ea typeface="Times New Roman"/>
                        </a:rPr>
                        <a:t>сумма (тыс. рублей)</a:t>
                      </a:r>
                      <a:endParaRPr lang="ru-RU" sz="140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72318">
                <a:tc>
                  <a:txBody>
                    <a:bodyPr/>
                    <a:lstStyle/>
                    <a:p>
                      <a:pPr marL="72000" algn="just">
                        <a:lnSpc>
                          <a:spcPct val="115000"/>
                        </a:lnSpc>
                        <a:buNone/>
                      </a:pPr>
                      <a:r>
                        <a:rPr lang="ru-RU" sz="1400" b="1" strike="noStrike" spc="-1" dirty="0">
                          <a:solidFill>
                            <a:srgbClr val="014675"/>
                          </a:solidFill>
                          <a:latin typeface="Calibri"/>
                          <a:ea typeface="Times New Roman"/>
                        </a:rPr>
                        <a:t>Мероприятия по развитию аппаратно-программного комплекса </a:t>
                      </a:r>
                    </a:p>
                    <a:p>
                      <a:pPr marL="72000" algn="just">
                        <a:lnSpc>
                          <a:spcPct val="115000"/>
                        </a:lnSpc>
                        <a:buNone/>
                      </a:pPr>
                      <a:r>
                        <a:rPr lang="ru-RU" sz="1400" b="1" strike="noStrike" spc="-1" dirty="0">
                          <a:solidFill>
                            <a:srgbClr val="014675"/>
                          </a:solidFill>
                          <a:latin typeface="Calibri"/>
                          <a:ea typeface="Times New Roman"/>
                        </a:rPr>
                        <a:t>«Безопасный город»</a:t>
                      </a:r>
                      <a:endParaRPr lang="ru-RU" sz="1400" b="0" strike="noStrike" spc="-1" dirty="0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1400" b="1" strike="noStrike" spc="-1" dirty="0">
                          <a:solidFill>
                            <a:srgbClr val="014675"/>
                          </a:solidFill>
                          <a:latin typeface="Calibri"/>
                          <a:ea typeface="Times New Roman"/>
                        </a:rPr>
                        <a:t>3 513,7</a:t>
                      </a:r>
                      <a:endParaRPr lang="ru-RU" sz="1400" b="0" strike="noStrike" spc="-1" dirty="0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06908">
                <a:tc>
                  <a:txBody>
                    <a:bodyPr/>
                    <a:lstStyle/>
                    <a:p>
                      <a:pPr marL="72000" algn="just">
                        <a:lnSpc>
                          <a:spcPct val="115000"/>
                        </a:lnSpc>
                        <a:buNone/>
                      </a:pPr>
                      <a:r>
                        <a:rPr lang="ru-RU" sz="1400" b="1" strike="noStrike" spc="-1" dirty="0">
                          <a:solidFill>
                            <a:srgbClr val="014675"/>
                          </a:solidFill>
                          <a:latin typeface="Calibri"/>
                          <a:ea typeface="Times New Roman"/>
                        </a:rPr>
                        <a:t>Обеспечение деятельности муниципального казенного учреждения «Аварийно-спасательная служба муниципального образования </a:t>
                      </a:r>
                      <a:r>
                        <a:rPr lang="ru-RU" sz="1400" b="1" strike="noStrike" spc="-1" dirty="0" err="1">
                          <a:solidFill>
                            <a:srgbClr val="014675"/>
                          </a:solidFill>
                          <a:latin typeface="Calibri"/>
                          <a:ea typeface="Times New Roman"/>
                        </a:rPr>
                        <a:t>Выселковский</a:t>
                      </a:r>
                      <a:r>
                        <a:rPr lang="ru-RU" sz="1400" b="1" strike="noStrike" spc="-1" dirty="0">
                          <a:solidFill>
                            <a:srgbClr val="014675"/>
                          </a:solidFill>
                          <a:latin typeface="Calibri"/>
                          <a:ea typeface="Times New Roman"/>
                        </a:rPr>
                        <a:t> район»</a:t>
                      </a:r>
                      <a:endParaRPr lang="ru-RU" sz="1400" b="0" strike="noStrike" spc="-1" dirty="0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1400" b="1" strike="noStrike" spc="-1" dirty="0">
                          <a:solidFill>
                            <a:srgbClr val="014675"/>
                          </a:solidFill>
                          <a:latin typeface="Calibri"/>
                          <a:ea typeface="Times New Roman"/>
                        </a:rPr>
                        <a:t>16 789,4</a:t>
                      </a:r>
                      <a:endParaRPr lang="ru-RU" sz="1400" b="0" strike="noStrike" spc="-1" dirty="0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71608">
                <a:tc>
                  <a:txBody>
                    <a:bodyPr/>
                    <a:lstStyle/>
                    <a:p>
                      <a:pPr marL="72000" algn="just">
                        <a:lnSpc>
                          <a:spcPct val="115000"/>
                        </a:lnSpc>
                        <a:buNone/>
                      </a:pPr>
                      <a:r>
                        <a:rPr lang="ru-RU" sz="1400" b="1" strike="noStrike" spc="-1" dirty="0">
                          <a:solidFill>
                            <a:srgbClr val="014675"/>
                          </a:solidFill>
                          <a:latin typeface="Calibri"/>
                          <a:ea typeface="Times New Roman"/>
                        </a:rPr>
                        <a:t>Мероприятия по профилактике терроризма (техническое обслуживание комплексных средств охраны)</a:t>
                      </a:r>
                      <a:endParaRPr lang="ru-RU" sz="1400" b="0" strike="noStrike" spc="-1" dirty="0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1400" b="1" strike="noStrike" spc="-1" dirty="0">
                          <a:solidFill>
                            <a:srgbClr val="014675"/>
                          </a:solidFill>
                          <a:latin typeface="Calibri"/>
                          <a:ea typeface="Times New Roman"/>
                        </a:rPr>
                        <a:t>160,7</a:t>
                      </a:r>
                      <a:endParaRPr lang="ru-RU" sz="1400" b="0" strike="noStrike" spc="-1" dirty="0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394" name="Таблица 6"/>
          <p:cNvGraphicFramePr/>
          <p:nvPr>
            <p:extLst>
              <p:ext uri="{D42A27DB-BD31-4B8C-83A1-F6EECF244321}">
                <p14:modId xmlns:p14="http://schemas.microsoft.com/office/powerpoint/2010/main" val="4189535657"/>
              </p:ext>
            </p:extLst>
          </p:nvPr>
        </p:nvGraphicFramePr>
        <p:xfrm>
          <a:off x="3366722" y="1632820"/>
          <a:ext cx="5472360" cy="822960"/>
        </p:xfrm>
        <a:graphic>
          <a:graphicData uri="http://schemas.openxmlformats.org/drawingml/2006/table">
            <a:tbl>
              <a:tblPr>
                <a:effectLst>
                  <a:outerShdw blurRad="76320" rotWithShape="0">
                    <a:srgbClr val="000000">
                      <a:alpha val="20000"/>
                    </a:srgbClr>
                  </a:outerShdw>
                </a:effectLst>
              </a:tblPr>
              <a:tblGrid>
                <a:gridCol w="2896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754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180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400" b="1" strike="noStrike" spc="-1" dirty="0">
                          <a:solidFill>
                            <a:srgbClr val="0070C0"/>
                          </a:solidFill>
                          <a:latin typeface="Calibri"/>
                          <a:ea typeface="DejaVu Sans"/>
                        </a:rPr>
                        <a:t>Плановые назначения программы на 2022 год</a:t>
                      </a:r>
                      <a:endParaRPr lang="ru-RU" sz="1400" b="0" strike="noStrike" spc="-1" dirty="0">
                        <a:solidFill>
                          <a:srgbClr val="0070C0"/>
                        </a:solidFill>
                        <a:latin typeface="XO Oriel"/>
                      </a:endParaRPr>
                    </a:p>
                  </a:txBody>
                  <a:tcPr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3816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400" b="1" strike="noStrike" spc="-1" dirty="0">
                          <a:solidFill>
                            <a:srgbClr val="0070C0"/>
                          </a:solidFill>
                          <a:latin typeface="Calibri"/>
                          <a:ea typeface="DejaVu Sans"/>
                        </a:rPr>
                        <a:t>Исполнение по программе</a:t>
                      </a:r>
                      <a:endParaRPr lang="ru-RU" sz="1400" b="0" strike="noStrike" spc="-1" dirty="0">
                        <a:solidFill>
                          <a:srgbClr val="0070C0"/>
                        </a:solidFill>
                        <a:latin typeface="XO Oriel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400" b="1" strike="noStrike" spc="-1" dirty="0">
                          <a:solidFill>
                            <a:srgbClr val="0070C0"/>
                          </a:solidFill>
                          <a:latin typeface="Calibri"/>
                          <a:ea typeface="DejaVu Sans"/>
                        </a:rPr>
                        <a:t> за 2022 год</a:t>
                      </a:r>
                      <a:endParaRPr lang="ru-RU" sz="1400" b="0" strike="noStrike" spc="-1" dirty="0">
                        <a:solidFill>
                          <a:srgbClr val="0070C0"/>
                        </a:solidFill>
                        <a:latin typeface="XO Oriel"/>
                      </a:endParaRPr>
                    </a:p>
                  </a:txBody>
                  <a:tcPr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12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  <a:tabLst>
                          <a:tab pos="0" algn="l"/>
                        </a:tabLst>
                      </a:pPr>
                      <a:r>
                        <a:rPr lang="ru-RU" sz="1400" b="1" strike="noStrike" spc="-1">
                          <a:solidFill>
                            <a:srgbClr val="B24D1D"/>
                          </a:solidFill>
                          <a:latin typeface="Calibri"/>
                          <a:ea typeface="Arial Unicode MS"/>
                        </a:rPr>
                        <a:t>21 896,8</a:t>
                      </a:r>
                      <a:endParaRPr lang="ru-RU" sz="14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3816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  <a:tabLst>
                          <a:tab pos="0" algn="l"/>
                        </a:tabLst>
                      </a:pPr>
                      <a:r>
                        <a:rPr lang="ru-RU" sz="1400" b="1" strike="noStrike" spc="-1" dirty="0">
                          <a:solidFill>
                            <a:srgbClr val="B24D1D"/>
                          </a:solidFill>
                          <a:latin typeface="Calibri"/>
                          <a:ea typeface="DejaVu Sans"/>
                        </a:rPr>
                        <a:t>20 463,8</a:t>
                      </a:r>
                      <a:endParaRPr lang="ru-RU" sz="1400" b="0" strike="noStrike" spc="-1" dirty="0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A48151E-68FC-40B5-98CA-B8326AC53F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918" y="309484"/>
            <a:ext cx="2897815" cy="2646671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Прямоугольник 2"/>
          <p:cNvSpPr/>
          <p:nvPr/>
        </p:nvSpPr>
        <p:spPr>
          <a:xfrm>
            <a:off x="3492000" y="154440"/>
            <a:ext cx="5248080" cy="829543"/>
          </a:xfrm>
          <a:prstGeom prst="rect">
            <a:avLst/>
          </a:prstGeom>
          <a:noFill/>
          <a:ln w="0"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600" b="1" strike="noStrike" spc="-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Book"/>
                <a:ea typeface="DejaVu Sans"/>
              </a:rPr>
              <a:t>Муниципальная программа </a:t>
            </a:r>
            <a:endParaRPr lang="ru-RU" sz="1600" b="0" strike="noStrike" spc="-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XO Orie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1600" b="1" strike="noStrike" spc="-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Book"/>
                <a:ea typeface="DejaVu Sans"/>
              </a:rPr>
              <a:t>муниципального образования Выселковский район </a:t>
            </a:r>
            <a:endParaRPr lang="ru-RU" sz="1600" b="0" strike="noStrike" spc="-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XO Orie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1600" b="1" strike="noStrike" spc="-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Book"/>
                <a:ea typeface="DejaVu Sans"/>
              </a:rPr>
              <a:t>«Дети Кубани»</a:t>
            </a:r>
            <a:endParaRPr lang="ru-RU" sz="1600" b="0" strike="noStrike" spc="-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XO Oriel"/>
            </a:endParaRPr>
          </a:p>
        </p:txBody>
      </p:sp>
      <p:graphicFrame>
        <p:nvGraphicFramePr>
          <p:cNvPr id="397" name="Таблица 4"/>
          <p:cNvGraphicFramePr/>
          <p:nvPr>
            <p:extLst>
              <p:ext uri="{D42A27DB-BD31-4B8C-83A1-F6EECF244321}">
                <p14:modId xmlns:p14="http://schemas.microsoft.com/office/powerpoint/2010/main" val="388651758"/>
              </p:ext>
            </p:extLst>
          </p:nvPr>
        </p:nvGraphicFramePr>
        <p:xfrm>
          <a:off x="323640" y="2374920"/>
          <a:ext cx="8568720" cy="4202686"/>
        </p:xfrm>
        <a:graphic>
          <a:graphicData uri="http://schemas.openxmlformats.org/drawingml/2006/table">
            <a:tbl>
              <a:tblPr/>
              <a:tblGrid>
                <a:gridCol w="67687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1400" b="1" strike="noStrike" spc="-1">
                          <a:solidFill>
                            <a:srgbClr val="B24D1D"/>
                          </a:solidFill>
                          <a:latin typeface="Times New Roman"/>
                          <a:ea typeface="Times New Roman"/>
                        </a:rPr>
                        <a:t>Основные направления расходов в  20</a:t>
                      </a:r>
                      <a:r>
                        <a:rPr lang="en-US" sz="1400" b="1" strike="noStrike" spc="-1">
                          <a:solidFill>
                            <a:srgbClr val="B24D1D"/>
                          </a:solidFill>
                          <a:latin typeface="Times New Roman"/>
                          <a:ea typeface="Times New Roman"/>
                        </a:rPr>
                        <a:t>22</a:t>
                      </a:r>
                      <a:r>
                        <a:rPr lang="ru-RU" sz="1400" b="1" strike="noStrike" spc="-1">
                          <a:solidFill>
                            <a:srgbClr val="B24D1D"/>
                          </a:solidFill>
                          <a:latin typeface="Times New Roman"/>
                          <a:ea typeface="Times New Roman"/>
                        </a:rPr>
                        <a:t> году</a:t>
                      </a:r>
                      <a:endParaRPr lang="ru-RU" sz="140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noFill/>
                    </a:lnB>
                    <a:solidFill>
                      <a:srgbClr val="F8E2D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1400" b="1" strike="noStrike" spc="-1">
                          <a:solidFill>
                            <a:srgbClr val="B24D1D"/>
                          </a:solidFill>
                          <a:latin typeface="Times New Roman"/>
                          <a:ea typeface="Times New Roman"/>
                        </a:rPr>
                        <a:t>Сумма </a:t>
                      </a:r>
                      <a:r>
                        <a:rPr lang="ru-RU" sz="1200" b="1" strike="noStrike" spc="-1">
                          <a:solidFill>
                            <a:srgbClr val="B24D1D"/>
                          </a:solidFill>
                          <a:latin typeface="Times New Roman"/>
                          <a:ea typeface="Times New Roman"/>
                        </a:rPr>
                        <a:t>(тыс. рублей)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noFill/>
                    </a:lnB>
                    <a:solidFill>
                      <a:srgbClr val="F8E2D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65720">
                <a:tc>
                  <a:txBody>
                    <a:bodyPr/>
                    <a:lstStyle/>
                    <a:p>
                      <a:pPr marL="72000" algn="just">
                        <a:lnSpc>
                          <a:spcPct val="115000"/>
                        </a:lnSpc>
                        <a:buNone/>
                      </a:pPr>
                      <a:r>
                        <a:rPr lang="ru-RU" sz="1400" b="1" strike="noStrike" spc="-1">
                          <a:solidFill>
                            <a:srgbClr val="014675"/>
                          </a:solidFill>
                          <a:latin typeface="Calibri"/>
                          <a:ea typeface="Times New Roman"/>
                        </a:rPr>
                        <a:t>Предоставление жилых помещений детям-сиротам и детям, оставшимся без попечения родителей, лицам из их числа по договорам найма специализированных жилых помещений</a:t>
                      </a:r>
                      <a:endParaRPr lang="ru-RU" sz="1400" b="0" strike="noStrike" spc="-1">
                        <a:latin typeface="XO Oriel"/>
                      </a:endParaRPr>
                    </a:p>
                  </a:txBody>
                  <a:tcPr marL="17640" marR="17640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1400" b="1" strike="noStrike" spc="-1">
                          <a:solidFill>
                            <a:srgbClr val="014675"/>
                          </a:solidFill>
                          <a:latin typeface="Calibri"/>
                          <a:ea typeface="Times New Roman"/>
                        </a:rPr>
                        <a:t>43 077,9</a:t>
                      </a:r>
                      <a:endParaRPr lang="ru-RU" sz="140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25880">
                <a:tc>
                  <a:txBody>
                    <a:bodyPr/>
                    <a:lstStyle/>
                    <a:p>
                      <a:pPr marL="72000" algn="just">
                        <a:lnSpc>
                          <a:spcPct val="115000"/>
                        </a:lnSpc>
                        <a:buNone/>
                      </a:pPr>
                      <a:r>
                        <a:rPr lang="ru-RU" sz="1400" b="1" strike="noStrike" spc="-1" dirty="0">
                          <a:solidFill>
                            <a:srgbClr val="014675"/>
                          </a:solidFill>
                          <a:latin typeface="Calibri"/>
                          <a:ea typeface="Times New Roman"/>
                        </a:rPr>
                        <a:t>Организация мероприятий для опекаемых детей и детей из приемных семей, проведение районных этапов конкурсов, фестивалей среди несовершеннолетних детей, включая социально-значимые меры, направленные на поддержку детей, укрепление семейных ценностей, традиций, выплата премий главы муниципального образования </a:t>
                      </a:r>
                      <a:endParaRPr lang="ru-RU" sz="1400" b="0" strike="noStrike" spc="-1" dirty="0">
                        <a:latin typeface="XO Oriel"/>
                      </a:endParaRPr>
                    </a:p>
                  </a:txBody>
                  <a:tcPr marL="17640" marR="17640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1400" b="1" strike="noStrike" spc="-1">
                          <a:solidFill>
                            <a:srgbClr val="014675"/>
                          </a:solidFill>
                          <a:latin typeface="Calibri"/>
                          <a:ea typeface="Times New Roman"/>
                        </a:rPr>
                        <a:t>1 861,3</a:t>
                      </a:r>
                      <a:endParaRPr lang="ru-RU" sz="140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marL="72000" algn="just">
                        <a:lnSpc>
                          <a:spcPct val="115000"/>
                        </a:lnSpc>
                        <a:buNone/>
                      </a:pPr>
                      <a:r>
                        <a:rPr lang="ru-RU" sz="1400" b="1" strike="noStrike" spc="-1" dirty="0">
                          <a:solidFill>
                            <a:srgbClr val="014675"/>
                          </a:solidFill>
                          <a:latin typeface="Calibri"/>
                          <a:ea typeface="Times New Roman"/>
                        </a:rPr>
                        <a:t>Обеспечение отдыха, оздоровления и занятости  детей в каникулярное время </a:t>
                      </a:r>
                      <a:endParaRPr lang="ru-RU" sz="1400" b="0" strike="noStrike" spc="-1" dirty="0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1400" b="1" strike="noStrike" spc="-1">
                          <a:solidFill>
                            <a:srgbClr val="014675"/>
                          </a:solidFill>
                          <a:latin typeface="Calibri"/>
                          <a:ea typeface="Times New Roman"/>
                        </a:rPr>
                        <a:t>3 307,0</a:t>
                      </a:r>
                      <a:endParaRPr lang="ru-RU" sz="140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79560">
                <a:tc>
                  <a:txBody>
                    <a:bodyPr/>
                    <a:lstStyle/>
                    <a:p>
                      <a:pPr marL="72000" algn="just">
                        <a:lnSpc>
                          <a:spcPct val="115000"/>
                        </a:lnSpc>
                        <a:buNone/>
                      </a:pPr>
                      <a:r>
                        <a:rPr lang="ru-RU" sz="1400" b="1" strike="noStrike" spc="-1">
                          <a:solidFill>
                            <a:srgbClr val="014675"/>
                          </a:solidFill>
                          <a:latin typeface="Calibri"/>
                          <a:ea typeface="Times New Roman"/>
                        </a:rPr>
                        <a:t>Осуществление государственных полномочий по выявлению обстоятельств, свидетельствующих о необходимости оказания детям-сиротам и детям, оставшимся без попечения родителей, лицам из  числа детей-сирот и детей, оставшихся без попечения родителей, содействия в преодолении трудной жизненной ситуации</a:t>
                      </a:r>
                      <a:endParaRPr lang="ru-RU" sz="140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1400" b="1" strike="noStrike" spc="-1" dirty="0">
                          <a:solidFill>
                            <a:srgbClr val="014675"/>
                          </a:solidFill>
                          <a:latin typeface="Calibri"/>
                          <a:ea typeface="Times New Roman"/>
                        </a:rPr>
                        <a:t>731</a:t>
                      </a:r>
                      <a:r>
                        <a:rPr lang="en-US" sz="1400" b="1" strike="noStrike" spc="-1" dirty="0">
                          <a:solidFill>
                            <a:srgbClr val="014675"/>
                          </a:solidFill>
                          <a:latin typeface="Calibri"/>
                          <a:ea typeface="Times New Roman"/>
                        </a:rPr>
                        <a:t>,</a:t>
                      </a:r>
                      <a:r>
                        <a:rPr lang="ru-RU" sz="1400" b="1" strike="noStrike" spc="-1" dirty="0">
                          <a:solidFill>
                            <a:srgbClr val="014675"/>
                          </a:solidFill>
                          <a:latin typeface="Calibri"/>
                          <a:ea typeface="Times New Roman"/>
                        </a:rPr>
                        <a:t>2</a:t>
                      </a:r>
                      <a:endParaRPr lang="ru-RU" sz="1400" b="0" strike="noStrike" spc="-1" dirty="0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98" name="Прямоугольник 5"/>
          <p:cNvSpPr/>
          <p:nvPr/>
        </p:nvSpPr>
        <p:spPr>
          <a:xfrm>
            <a:off x="7894080" y="1074600"/>
            <a:ext cx="1215360" cy="272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ru-RU" sz="1200" b="0" strike="noStrike" spc="-1">
                <a:solidFill>
                  <a:srgbClr val="B24D1D"/>
                </a:solidFill>
                <a:latin typeface="Calibri"/>
                <a:ea typeface="DejaVu Sans"/>
              </a:rPr>
              <a:t>тыс. рублей</a:t>
            </a:r>
            <a:endParaRPr lang="ru-RU" sz="1200" b="0" strike="noStrike" spc="-1">
              <a:latin typeface="XO Oriel"/>
            </a:endParaRPr>
          </a:p>
        </p:txBody>
      </p:sp>
      <p:graphicFrame>
        <p:nvGraphicFramePr>
          <p:cNvPr id="399" name="Таблица 7"/>
          <p:cNvGraphicFramePr/>
          <p:nvPr>
            <p:extLst>
              <p:ext uri="{D42A27DB-BD31-4B8C-83A1-F6EECF244321}">
                <p14:modId xmlns:p14="http://schemas.microsoft.com/office/powerpoint/2010/main" val="1961228460"/>
              </p:ext>
            </p:extLst>
          </p:nvPr>
        </p:nvGraphicFramePr>
        <p:xfrm>
          <a:off x="3447000" y="1351440"/>
          <a:ext cx="5472360" cy="822960"/>
        </p:xfrm>
        <a:graphic>
          <a:graphicData uri="http://schemas.openxmlformats.org/drawingml/2006/table">
            <a:tbl>
              <a:tblPr>
                <a:effectLst>
                  <a:outerShdw blurRad="76320" rotWithShape="0">
                    <a:srgbClr val="000000">
                      <a:alpha val="20000"/>
                    </a:srgbClr>
                  </a:outerShdw>
                </a:effectLst>
              </a:tblPr>
              <a:tblGrid>
                <a:gridCol w="2896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754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180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400" b="1" strike="noStrike" spc="-1" dirty="0">
                          <a:solidFill>
                            <a:srgbClr val="0070C0"/>
                          </a:solidFill>
                          <a:latin typeface="Calibri"/>
                          <a:ea typeface="DejaVu Sans"/>
                        </a:rPr>
                        <a:t>Плановые назначения программы на 20</a:t>
                      </a:r>
                      <a:r>
                        <a:rPr lang="en-US" sz="1400" b="1" strike="noStrike" spc="-1" dirty="0">
                          <a:solidFill>
                            <a:srgbClr val="0070C0"/>
                          </a:solidFill>
                          <a:latin typeface="Calibri"/>
                          <a:ea typeface="DejaVu Sans"/>
                        </a:rPr>
                        <a:t>22</a:t>
                      </a:r>
                      <a:r>
                        <a:rPr lang="ru-RU" sz="1400" b="1" strike="noStrike" spc="-1" dirty="0">
                          <a:solidFill>
                            <a:srgbClr val="0070C0"/>
                          </a:solidFill>
                          <a:latin typeface="Calibri"/>
                          <a:ea typeface="DejaVu Sans"/>
                        </a:rPr>
                        <a:t> год</a:t>
                      </a:r>
                      <a:endParaRPr lang="ru-RU" sz="1400" b="0" strike="noStrike" spc="-1" dirty="0">
                        <a:solidFill>
                          <a:srgbClr val="0070C0"/>
                        </a:solidFill>
                        <a:latin typeface="XO Oriel"/>
                      </a:endParaRPr>
                    </a:p>
                  </a:txBody>
                  <a:tcPr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38160">
                      <a:noFill/>
                    </a:lnB>
                    <a:solidFill>
                      <a:srgbClr val="F8E2D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400" b="1" strike="noStrike" spc="-1" dirty="0">
                          <a:solidFill>
                            <a:srgbClr val="0070C0"/>
                          </a:solidFill>
                          <a:latin typeface="Calibri"/>
                          <a:ea typeface="DejaVu Sans"/>
                        </a:rPr>
                        <a:t>Исполнение по программе </a:t>
                      </a:r>
                      <a:endParaRPr lang="ru-RU" sz="1400" b="0" strike="noStrike" spc="-1" dirty="0">
                        <a:solidFill>
                          <a:srgbClr val="0070C0"/>
                        </a:solidFill>
                        <a:latin typeface="XO Oriel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400" b="1" strike="noStrike" spc="-1" dirty="0">
                          <a:solidFill>
                            <a:srgbClr val="0070C0"/>
                          </a:solidFill>
                          <a:latin typeface="Calibri"/>
                          <a:ea typeface="DejaVu Sans"/>
                        </a:rPr>
                        <a:t>за 20</a:t>
                      </a:r>
                      <a:r>
                        <a:rPr lang="en-US" sz="1400" b="1" strike="noStrike" spc="-1" dirty="0">
                          <a:solidFill>
                            <a:srgbClr val="0070C0"/>
                          </a:solidFill>
                          <a:latin typeface="Calibri"/>
                          <a:ea typeface="DejaVu Sans"/>
                        </a:rPr>
                        <a:t>22</a:t>
                      </a:r>
                      <a:r>
                        <a:rPr lang="ru-RU" sz="1400" b="1" strike="noStrike" spc="-1" dirty="0">
                          <a:solidFill>
                            <a:srgbClr val="0070C0"/>
                          </a:solidFill>
                          <a:latin typeface="Calibri"/>
                          <a:ea typeface="DejaVu Sans"/>
                        </a:rPr>
                        <a:t> год</a:t>
                      </a:r>
                      <a:endParaRPr lang="ru-RU" sz="1400" b="0" strike="noStrike" spc="-1" dirty="0">
                        <a:solidFill>
                          <a:srgbClr val="0070C0"/>
                        </a:solidFill>
                        <a:latin typeface="XO Oriel"/>
                      </a:endParaRPr>
                    </a:p>
                  </a:txBody>
                  <a:tcPr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8E2D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12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  <a:tabLst>
                          <a:tab pos="0" algn="l"/>
                        </a:tabLst>
                      </a:pPr>
                      <a:r>
                        <a:rPr lang="ru-RU" sz="1400" b="1" strike="noStrike" spc="-1">
                          <a:solidFill>
                            <a:srgbClr val="B24D1D"/>
                          </a:solidFill>
                          <a:latin typeface="Calibri"/>
                          <a:ea typeface="Arial Unicode MS"/>
                        </a:rPr>
                        <a:t>49 280,7</a:t>
                      </a:r>
                      <a:endParaRPr lang="ru-RU" sz="14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38160">
                      <a:noFill/>
                    </a:lnT>
                    <a:lnB w="12240">
                      <a:noFill/>
                    </a:lnB>
                    <a:solidFill>
                      <a:srgbClr val="F8E2D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  <a:tabLst>
                          <a:tab pos="0" algn="l"/>
                        </a:tabLst>
                      </a:pPr>
                      <a:r>
                        <a:rPr lang="ru-RU" sz="1400" b="1" strike="noStrike" spc="-1" dirty="0">
                          <a:solidFill>
                            <a:srgbClr val="B24D1D"/>
                          </a:solidFill>
                          <a:latin typeface="Calibri"/>
                          <a:ea typeface="DejaVu Sans"/>
                        </a:rPr>
                        <a:t>48 977,4</a:t>
                      </a:r>
                      <a:endParaRPr lang="ru-RU" sz="1400" b="0" strike="noStrike" spc="-1" dirty="0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8E2D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400" name="Picture 2" descr="Выплаты на детей в возрасте от 3 до 7 лет в 2020 году - БУХ.1С, сайт в  помощь бухгалтеру"/>
          <p:cNvPicPr/>
          <p:nvPr/>
        </p:nvPicPr>
        <p:blipFill>
          <a:blip r:embed="rId2"/>
          <a:stretch/>
        </p:blipFill>
        <p:spPr>
          <a:xfrm>
            <a:off x="683640" y="127800"/>
            <a:ext cx="2086920" cy="20869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Прямоугольник 2"/>
          <p:cNvSpPr/>
          <p:nvPr/>
        </p:nvSpPr>
        <p:spPr>
          <a:xfrm>
            <a:off x="3708000" y="44640"/>
            <a:ext cx="4960080" cy="829543"/>
          </a:xfrm>
          <a:prstGeom prst="rect">
            <a:avLst/>
          </a:prstGeom>
          <a:noFill/>
          <a:ln w="0"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600" b="1" strike="noStrike" spc="-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Book"/>
                <a:ea typeface="DejaVu Sans"/>
              </a:rPr>
              <a:t>Муниципальная программа </a:t>
            </a:r>
            <a:endParaRPr lang="ru-RU" sz="1600" b="0" strike="noStrike" spc="-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XO Orie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1600" b="1" strike="noStrike" spc="-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Book"/>
                <a:ea typeface="DejaVu Sans"/>
              </a:rPr>
              <a:t>муниципального образования  Выселковский район </a:t>
            </a:r>
            <a:endParaRPr lang="ru-RU" sz="1600" b="0" strike="noStrike" spc="-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XO Orie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1600" b="1" strike="noStrike" spc="-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Book"/>
                <a:ea typeface="DejaVu Sans"/>
              </a:rPr>
              <a:t>«Социальная поддержка граждан»</a:t>
            </a:r>
            <a:endParaRPr lang="ru-RU" sz="1600" b="0" strike="noStrike" spc="-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XO Oriel"/>
            </a:endParaRPr>
          </a:p>
        </p:txBody>
      </p:sp>
      <p:sp>
        <p:nvSpPr>
          <p:cNvPr id="402" name="Прямоугольник 4"/>
          <p:cNvSpPr/>
          <p:nvPr/>
        </p:nvSpPr>
        <p:spPr>
          <a:xfrm>
            <a:off x="7668360" y="836640"/>
            <a:ext cx="1215360" cy="272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ru-RU" sz="1200" b="0" strike="noStrike" spc="-1">
                <a:solidFill>
                  <a:srgbClr val="B24D1D"/>
                </a:solidFill>
                <a:latin typeface="Calibri"/>
                <a:ea typeface="DejaVu Sans"/>
              </a:rPr>
              <a:t>тыс. рублей</a:t>
            </a:r>
            <a:endParaRPr lang="ru-RU" sz="1200" b="0" strike="noStrike" spc="-1">
              <a:latin typeface="XO Oriel"/>
            </a:endParaRPr>
          </a:p>
        </p:txBody>
      </p:sp>
      <p:graphicFrame>
        <p:nvGraphicFramePr>
          <p:cNvPr id="403" name="Таблица 6"/>
          <p:cNvGraphicFramePr/>
          <p:nvPr/>
        </p:nvGraphicFramePr>
        <p:xfrm>
          <a:off x="323640" y="2050920"/>
          <a:ext cx="8424720" cy="4653818"/>
        </p:xfrm>
        <a:graphic>
          <a:graphicData uri="http://schemas.openxmlformats.org/drawingml/2006/table">
            <a:tbl>
              <a:tblPr/>
              <a:tblGrid>
                <a:gridCol w="66967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2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4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1400" b="1" strike="noStrike" spc="-1">
                          <a:solidFill>
                            <a:srgbClr val="B24D1D"/>
                          </a:solidFill>
                          <a:latin typeface="Calibri"/>
                          <a:ea typeface="Times New Roman"/>
                        </a:rPr>
                        <a:t>Основные направления финансирования в 2022 году</a:t>
                      </a:r>
                      <a:endParaRPr lang="ru-RU" sz="140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noFill/>
                    </a:lnB>
                    <a:solidFill>
                      <a:srgbClr val="FDE2B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1400" b="1" strike="noStrike" spc="-1">
                          <a:solidFill>
                            <a:srgbClr val="B24D1D"/>
                          </a:solidFill>
                          <a:latin typeface="Calibri"/>
                          <a:ea typeface="Times New Roman"/>
                        </a:rPr>
                        <a:t>Сумма </a:t>
                      </a:r>
                      <a:r>
                        <a:rPr lang="ru-RU" sz="1200" b="1" strike="noStrike" spc="-1">
                          <a:solidFill>
                            <a:srgbClr val="B24D1D"/>
                          </a:solidFill>
                          <a:latin typeface="Calibri"/>
                          <a:ea typeface="Times New Roman"/>
                        </a:rPr>
                        <a:t>(тыс. рублей)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noFill/>
                    </a:lnB>
                    <a:solidFill>
                      <a:srgbClr val="FDE2B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39880">
                <a:tc>
                  <a:txBody>
                    <a:bodyPr/>
                    <a:lstStyle/>
                    <a:p>
                      <a:pPr marL="72000" algn="just">
                        <a:lnSpc>
                          <a:spcPct val="115000"/>
                        </a:lnSpc>
                        <a:buNone/>
                      </a:pPr>
                      <a:r>
                        <a:rPr lang="ru-RU" sz="1200" b="1" strike="noStrike" spc="-1">
                          <a:solidFill>
                            <a:srgbClr val="014675"/>
                          </a:solidFill>
                          <a:latin typeface="Calibri"/>
                          <a:ea typeface="Times New Roman"/>
                        </a:rPr>
                        <a:t> Выплата ежемесячных денежных средств на содержание детей-сирот и детей, оставшихся</a:t>
                      </a:r>
                      <a:endParaRPr lang="ru-RU" sz="1200" b="0" strike="noStrike" spc="-1">
                        <a:latin typeface="XO Oriel"/>
                      </a:endParaRPr>
                    </a:p>
                    <a:p>
                      <a:pPr marL="72000" algn="just">
                        <a:lnSpc>
                          <a:spcPct val="115000"/>
                        </a:lnSpc>
                        <a:buNone/>
                      </a:pPr>
                      <a:r>
                        <a:rPr lang="ru-RU" sz="1200" b="1" strike="noStrike" spc="-1">
                          <a:solidFill>
                            <a:srgbClr val="014675"/>
                          </a:solidFill>
                          <a:latin typeface="Calibri"/>
                          <a:ea typeface="Times New Roman"/>
                        </a:rPr>
                        <a:t> без попечения родителей, находящихся под опекой (попечительством), включая     </a:t>
                      </a:r>
                      <a:endParaRPr lang="ru-RU" sz="1200" b="0" strike="noStrike" spc="-1">
                        <a:latin typeface="XO Oriel"/>
                      </a:endParaRPr>
                    </a:p>
                    <a:p>
                      <a:pPr marL="72000" algn="just">
                        <a:lnSpc>
                          <a:spcPct val="115000"/>
                        </a:lnSpc>
                        <a:buNone/>
                      </a:pPr>
                      <a:r>
                        <a:rPr lang="ru-RU" sz="1200" b="1" strike="noStrike" spc="-1">
                          <a:solidFill>
                            <a:srgbClr val="014675"/>
                          </a:solidFill>
                          <a:latin typeface="Calibri"/>
                          <a:ea typeface="Times New Roman"/>
                        </a:rPr>
                        <a:t> предварительную опеку (попечительство), переданных на воспитание в приемную семью</a:t>
                      </a:r>
                      <a:endParaRPr lang="ru-RU" sz="1200" b="0" strike="noStrike" spc="-1">
                        <a:latin typeface="XO Oriel"/>
                      </a:endParaRPr>
                    </a:p>
                    <a:p>
                      <a:pPr marL="72000" algn="just">
                        <a:lnSpc>
                          <a:spcPct val="115000"/>
                        </a:lnSpc>
                        <a:buNone/>
                      </a:pPr>
                      <a:endParaRPr lang="ru-RU" sz="1200" b="0" strike="noStrike" spc="-1">
                        <a:latin typeface="XO Oriel"/>
                      </a:endParaRPr>
                    </a:p>
                  </a:txBody>
                  <a:tcPr marL="17640" marR="17640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EF0D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1200" b="1" strike="noStrike" spc="-1">
                          <a:solidFill>
                            <a:srgbClr val="014675"/>
                          </a:solidFill>
                          <a:latin typeface="Calibri"/>
                          <a:ea typeface="Times New Roman"/>
                        </a:rPr>
                        <a:t>22 824,1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EF0D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30000">
                <a:tc>
                  <a:txBody>
                    <a:bodyPr/>
                    <a:lstStyle/>
                    <a:p>
                      <a:pPr marL="72000" algn="just">
                        <a:lnSpc>
                          <a:spcPct val="115000"/>
                        </a:lnSpc>
                        <a:buNone/>
                      </a:pPr>
                      <a:r>
                        <a:rPr lang="ru-RU" sz="1200" b="1" strike="noStrike" spc="-1">
                          <a:solidFill>
                            <a:srgbClr val="014675"/>
                          </a:solidFill>
                          <a:latin typeface="Calibri"/>
                          <a:ea typeface="Times New Roman"/>
                        </a:rPr>
                        <a:t> Выплата ежемесячного вознаграждения, причитающегося приемным родителям за оказание</a:t>
                      </a:r>
                      <a:endParaRPr lang="ru-RU" sz="1200" b="0" strike="noStrike" spc="-1">
                        <a:latin typeface="XO Oriel"/>
                      </a:endParaRPr>
                    </a:p>
                    <a:p>
                      <a:pPr marL="72000" algn="just">
                        <a:lnSpc>
                          <a:spcPct val="115000"/>
                        </a:lnSpc>
                        <a:buNone/>
                      </a:pPr>
                      <a:r>
                        <a:rPr lang="ru-RU" sz="1200" b="1" strike="noStrike" spc="-1">
                          <a:solidFill>
                            <a:srgbClr val="014675"/>
                          </a:solidFill>
                          <a:latin typeface="Calibri"/>
                          <a:ea typeface="Times New Roman"/>
                        </a:rPr>
                        <a:t> услуг по воспитанию приемных детей</a:t>
                      </a:r>
                      <a:endParaRPr lang="ru-RU" sz="1200" b="0" strike="noStrike" spc="-1">
                        <a:latin typeface="XO Oriel"/>
                      </a:endParaRPr>
                    </a:p>
                    <a:p>
                      <a:pPr marL="72000" algn="just">
                        <a:lnSpc>
                          <a:spcPct val="115000"/>
                        </a:lnSpc>
                        <a:buNone/>
                      </a:pPr>
                      <a:endParaRPr lang="ru-RU" sz="1200" b="0" strike="noStrike" spc="-1">
                        <a:latin typeface="XO Oriel"/>
                      </a:endParaRPr>
                    </a:p>
                  </a:txBody>
                  <a:tcPr marL="17640" marR="17640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EF0D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1200" b="1" strike="noStrike" spc="-1">
                          <a:solidFill>
                            <a:srgbClr val="014675"/>
                          </a:solidFill>
                          <a:latin typeface="Calibri"/>
                          <a:ea typeface="Times New Roman"/>
                        </a:rPr>
                        <a:t>19 460,1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EF0D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8000">
                <a:tc>
                  <a:txBody>
                    <a:bodyPr/>
                    <a:lstStyle/>
                    <a:p>
                      <a:pPr marL="72000" algn="just">
                        <a:lnSpc>
                          <a:spcPct val="115000"/>
                        </a:lnSpc>
                        <a:buNone/>
                      </a:pPr>
                      <a:r>
                        <a:rPr lang="ru-RU" sz="1200" b="1" strike="noStrike" spc="-1">
                          <a:solidFill>
                            <a:srgbClr val="014675"/>
                          </a:solidFill>
                          <a:latin typeface="Calibri"/>
                          <a:ea typeface="Times New Roman"/>
                        </a:rPr>
                        <a:t> Организация и осуществление деятельности по опеке и попечительству в</a:t>
                      </a:r>
                      <a:endParaRPr lang="ru-RU" sz="1200" b="0" strike="noStrike" spc="-1">
                        <a:latin typeface="XO Oriel"/>
                      </a:endParaRPr>
                    </a:p>
                    <a:p>
                      <a:pPr marL="72000" algn="just">
                        <a:lnSpc>
                          <a:spcPct val="115000"/>
                        </a:lnSpc>
                        <a:buNone/>
                      </a:pPr>
                      <a:r>
                        <a:rPr lang="ru-RU" sz="1200" b="1" strike="noStrike" spc="-1">
                          <a:solidFill>
                            <a:srgbClr val="014675"/>
                          </a:solidFill>
                          <a:latin typeface="Calibri"/>
                          <a:ea typeface="Times New Roman"/>
                        </a:rPr>
                        <a:t> отношении несовершеннолетних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EF0D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1200" b="1" strike="noStrike" spc="-1">
                          <a:solidFill>
                            <a:srgbClr val="014675"/>
                          </a:solidFill>
                          <a:latin typeface="Calibri"/>
                          <a:ea typeface="Times New Roman"/>
                        </a:rPr>
                        <a:t>3 836,1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EF0D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marL="72000" algn="just">
                        <a:lnSpc>
                          <a:spcPct val="115000"/>
                        </a:lnSpc>
                        <a:buNone/>
                      </a:pPr>
                      <a:r>
                        <a:rPr lang="ru-RU" sz="1200" b="1" strike="noStrike" spc="-1">
                          <a:solidFill>
                            <a:srgbClr val="014675"/>
                          </a:solidFill>
                          <a:latin typeface="Calibri"/>
                          <a:ea typeface="Times New Roman"/>
                        </a:rPr>
                        <a:t> Поддержка социально-ориентированных некоммерческих организаций и содействие </a:t>
                      </a:r>
                      <a:endParaRPr lang="ru-RU" sz="1200" b="0" strike="noStrike" spc="-1">
                        <a:latin typeface="XO Oriel"/>
                      </a:endParaRPr>
                    </a:p>
                    <a:p>
                      <a:pPr marL="72000" algn="just">
                        <a:lnSpc>
                          <a:spcPct val="115000"/>
                        </a:lnSpc>
                        <a:buNone/>
                      </a:pPr>
                      <a:r>
                        <a:rPr lang="ru-RU" sz="1200" b="1" strike="noStrike" spc="-1">
                          <a:solidFill>
                            <a:srgbClr val="014675"/>
                          </a:solidFill>
                          <a:latin typeface="Calibri"/>
                          <a:ea typeface="Times New Roman"/>
                        </a:rPr>
                        <a:t> развитию гражданского общества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EF0D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1200" b="1" strike="noStrike" spc="-1">
                          <a:solidFill>
                            <a:srgbClr val="014675"/>
                          </a:solidFill>
                          <a:latin typeface="Calibri"/>
                          <a:ea typeface="Times New Roman"/>
                        </a:rPr>
                        <a:t>667,5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EF0D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48000">
                <a:tc>
                  <a:txBody>
                    <a:bodyPr/>
                    <a:lstStyle/>
                    <a:p>
                      <a:pPr marL="72000" algn="just">
                        <a:lnSpc>
                          <a:spcPct val="115000"/>
                        </a:lnSpc>
                        <a:buNone/>
                      </a:pPr>
                      <a:r>
                        <a:rPr lang="ru-RU" sz="1200" b="1" strike="noStrike" spc="-1">
                          <a:solidFill>
                            <a:srgbClr val="014675"/>
                          </a:solidFill>
                          <a:latin typeface="Calibri"/>
                          <a:ea typeface="Times New Roman"/>
                        </a:rPr>
                        <a:t> Осуществление отдельных государственных полномочий Краснодарского края </a:t>
                      </a:r>
                      <a:endParaRPr lang="ru-RU" sz="1200" b="0" strike="noStrike" spc="-1">
                        <a:latin typeface="XO Oriel"/>
                      </a:endParaRPr>
                    </a:p>
                    <a:p>
                      <a:pPr marL="72000" algn="just">
                        <a:lnSpc>
                          <a:spcPct val="115000"/>
                        </a:lnSpc>
                        <a:buNone/>
                      </a:pPr>
                      <a:r>
                        <a:rPr lang="ru-RU" sz="1200" b="1" strike="noStrike" spc="-1">
                          <a:solidFill>
                            <a:srgbClr val="014675"/>
                          </a:solidFill>
                          <a:latin typeface="Calibri"/>
                          <a:ea typeface="Times New Roman"/>
                        </a:rPr>
                        <a:t> по организации оздоровления и отдыха детей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EF0D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1200" b="1" strike="noStrike" spc="-1">
                          <a:solidFill>
                            <a:srgbClr val="014675"/>
                          </a:solidFill>
                          <a:latin typeface="Calibri"/>
                          <a:ea typeface="Times New Roman"/>
                        </a:rPr>
                        <a:t>671,3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EF0D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48000">
                <a:tc>
                  <a:txBody>
                    <a:bodyPr/>
                    <a:lstStyle/>
                    <a:p>
                      <a:pPr marL="72000" algn="just">
                        <a:lnSpc>
                          <a:spcPct val="115000"/>
                        </a:lnSpc>
                        <a:buNone/>
                      </a:pPr>
                      <a:r>
                        <a:rPr lang="ru-RU" sz="1200" b="1" strike="noStrike" spc="-1">
                          <a:solidFill>
                            <a:srgbClr val="014675"/>
                          </a:solidFill>
                          <a:latin typeface="Calibri"/>
                          <a:ea typeface="Times New Roman"/>
                        </a:rPr>
                        <a:t> Дополнительное материальное обеспечение лиц, замещавших муниципальные </a:t>
                      </a:r>
                      <a:endParaRPr lang="ru-RU" sz="1200" b="0" strike="noStrike" spc="-1">
                        <a:latin typeface="XO Oriel"/>
                      </a:endParaRPr>
                    </a:p>
                    <a:p>
                      <a:pPr marL="72000" algn="just">
                        <a:lnSpc>
                          <a:spcPct val="115000"/>
                        </a:lnSpc>
                        <a:buNone/>
                      </a:pPr>
                      <a:r>
                        <a:rPr lang="ru-RU" sz="1200" b="1" strike="noStrike" spc="-1">
                          <a:solidFill>
                            <a:srgbClr val="014675"/>
                          </a:solidFill>
                          <a:latin typeface="Calibri"/>
                          <a:ea typeface="Times New Roman"/>
                        </a:rPr>
                        <a:t> должности муниципального образования Выселковский район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EF0D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1200" b="1" strike="noStrike" spc="-1">
                          <a:solidFill>
                            <a:srgbClr val="014675"/>
                          </a:solidFill>
                          <a:latin typeface="Calibri"/>
                          <a:ea typeface="Times New Roman"/>
                        </a:rPr>
                        <a:t>2 665,1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EF0D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404" name="Таблица 7"/>
          <p:cNvGraphicFramePr/>
          <p:nvPr>
            <p:extLst>
              <p:ext uri="{D42A27DB-BD31-4B8C-83A1-F6EECF244321}">
                <p14:modId xmlns:p14="http://schemas.microsoft.com/office/powerpoint/2010/main" val="2595795565"/>
              </p:ext>
            </p:extLst>
          </p:nvPr>
        </p:nvGraphicFramePr>
        <p:xfrm>
          <a:off x="3204000" y="1114920"/>
          <a:ext cx="5472360" cy="822960"/>
        </p:xfrm>
        <a:graphic>
          <a:graphicData uri="http://schemas.openxmlformats.org/drawingml/2006/table">
            <a:tbl>
              <a:tblPr>
                <a:effectLst>
                  <a:outerShdw blurRad="76320" rotWithShape="0">
                    <a:srgbClr val="000000">
                      <a:alpha val="20000"/>
                    </a:srgbClr>
                  </a:outerShdw>
                </a:effectLst>
              </a:tblPr>
              <a:tblGrid>
                <a:gridCol w="2896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754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180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400" b="1" strike="noStrike" spc="-1" dirty="0">
                          <a:solidFill>
                            <a:srgbClr val="0070C0"/>
                          </a:solidFill>
                          <a:latin typeface="Calibri"/>
                          <a:ea typeface="DejaVu Sans"/>
                        </a:rPr>
                        <a:t>Плановые назначения программы на 2022 год</a:t>
                      </a:r>
                      <a:endParaRPr lang="ru-RU" sz="1400" b="0" strike="noStrike" spc="-1" dirty="0">
                        <a:solidFill>
                          <a:srgbClr val="0070C0"/>
                        </a:solidFill>
                        <a:latin typeface="XO Oriel"/>
                      </a:endParaRPr>
                    </a:p>
                  </a:txBody>
                  <a:tcPr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38160">
                      <a:noFill/>
                    </a:lnB>
                    <a:solidFill>
                      <a:srgbClr val="FDE2B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400" b="1" strike="noStrike" spc="-1" dirty="0">
                          <a:solidFill>
                            <a:srgbClr val="0070C0"/>
                          </a:solidFill>
                          <a:latin typeface="Calibri"/>
                          <a:ea typeface="DejaVu Sans"/>
                        </a:rPr>
                        <a:t>Исполнение по программе</a:t>
                      </a:r>
                      <a:endParaRPr lang="ru-RU" sz="1400" b="0" strike="noStrike" spc="-1" dirty="0">
                        <a:solidFill>
                          <a:srgbClr val="0070C0"/>
                        </a:solidFill>
                        <a:latin typeface="XO Oriel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400" b="1" strike="noStrike" spc="-1" dirty="0">
                          <a:solidFill>
                            <a:srgbClr val="0070C0"/>
                          </a:solidFill>
                          <a:latin typeface="Calibri"/>
                          <a:ea typeface="DejaVu Sans"/>
                        </a:rPr>
                        <a:t> за 2022 год</a:t>
                      </a:r>
                      <a:endParaRPr lang="ru-RU" sz="1400" b="0" strike="noStrike" spc="-1" dirty="0">
                        <a:solidFill>
                          <a:srgbClr val="0070C0"/>
                        </a:solidFill>
                        <a:latin typeface="XO Oriel"/>
                      </a:endParaRPr>
                    </a:p>
                  </a:txBody>
                  <a:tcPr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E2B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12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  <a:tabLst>
                          <a:tab pos="0" algn="l"/>
                        </a:tabLst>
                      </a:pPr>
                      <a:r>
                        <a:rPr lang="ru-RU" sz="1400" b="1" strike="noStrike" spc="-1">
                          <a:solidFill>
                            <a:srgbClr val="B24D1D"/>
                          </a:solidFill>
                          <a:latin typeface="Calibri"/>
                          <a:ea typeface="Arial Unicode MS"/>
                        </a:rPr>
                        <a:t>50 551,6</a:t>
                      </a:r>
                      <a:endParaRPr lang="ru-RU" sz="14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38160">
                      <a:noFill/>
                    </a:lnT>
                    <a:lnB w="12240">
                      <a:noFill/>
                    </a:lnB>
                    <a:solidFill>
                      <a:srgbClr val="FDE2B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  <a:tabLst>
                          <a:tab pos="0" algn="l"/>
                        </a:tabLst>
                      </a:pPr>
                      <a:r>
                        <a:rPr lang="ru-RU" sz="1400" b="1" strike="noStrike" spc="-1" dirty="0">
                          <a:solidFill>
                            <a:srgbClr val="B24D1D"/>
                          </a:solidFill>
                          <a:latin typeface="Calibri"/>
                          <a:ea typeface="DejaVu Sans"/>
                        </a:rPr>
                        <a:t>50 124,2</a:t>
                      </a:r>
                      <a:endParaRPr lang="ru-RU" sz="1400" b="0" strike="noStrike" spc="-1" dirty="0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E2B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405" name="Рисунок 1"/>
          <p:cNvPicPr/>
          <p:nvPr/>
        </p:nvPicPr>
        <p:blipFill>
          <a:blip r:embed="rId2"/>
          <a:stretch/>
        </p:blipFill>
        <p:spPr>
          <a:xfrm>
            <a:off x="323640" y="116640"/>
            <a:ext cx="2727720" cy="18165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TextBox 3"/>
          <p:cNvSpPr/>
          <p:nvPr/>
        </p:nvSpPr>
        <p:spPr>
          <a:xfrm>
            <a:off x="7884360" y="1783800"/>
            <a:ext cx="999360" cy="272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r">
              <a:lnSpc>
                <a:spcPct val="100000"/>
              </a:lnSpc>
              <a:buNone/>
            </a:pPr>
            <a:r>
              <a:rPr lang="ru-RU" sz="1200" b="1" strike="noStrike" spc="-1">
                <a:solidFill>
                  <a:srgbClr val="17456F"/>
                </a:solidFill>
                <a:latin typeface="Calibri"/>
                <a:ea typeface="DejaVu Sans"/>
              </a:rPr>
              <a:t>тыс. рублей</a:t>
            </a:r>
            <a:endParaRPr lang="ru-RU" sz="1200" b="0" strike="noStrike" spc="-1">
              <a:latin typeface="XO Oriel"/>
            </a:endParaRPr>
          </a:p>
        </p:txBody>
      </p:sp>
      <p:sp>
        <p:nvSpPr>
          <p:cNvPr id="407" name="Прямоугольник 8"/>
          <p:cNvSpPr/>
          <p:nvPr/>
        </p:nvSpPr>
        <p:spPr>
          <a:xfrm>
            <a:off x="3060000" y="260640"/>
            <a:ext cx="5824080" cy="1321985"/>
          </a:xfrm>
          <a:prstGeom prst="rect">
            <a:avLst/>
          </a:prstGeom>
          <a:noFill/>
          <a:ln w="0"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600" b="1" strike="noStrike" spc="-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Book"/>
                <a:ea typeface="DejaVu Sans"/>
              </a:rPr>
              <a:t>Муниципальная программа </a:t>
            </a:r>
            <a:endParaRPr lang="ru-RU" sz="1600" b="0" strike="noStrike" spc="-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XO Orie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1600" b="1" strike="noStrike" spc="-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Book"/>
                <a:ea typeface="DejaVu Sans"/>
              </a:rPr>
              <a:t>муниципального образования Выселковский район </a:t>
            </a:r>
            <a:endParaRPr lang="ru-RU" sz="1600" b="0" strike="noStrike" spc="-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XO Orie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1600" b="1" strike="noStrike" spc="-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Book"/>
                <a:ea typeface="DejaVu Sans"/>
              </a:rPr>
              <a:t>«Развитие  муниципального образования Выселковский район в сфере строительства, архитектуры, дорожного хозяйства и  жилищно-коммунального хозяйства»</a:t>
            </a:r>
            <a:endParaRPr lang="ru-RU" sz="1600" b="0" strike="noStrike" spc="-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XO Oriel"/>
            </a:endParaRPr>
          </a:p>
        </p:txBody>
      </p:sp>
      <p:graphicFrame>
        <p:nvGraphicFramePr>
          <p:cNvPr id="408" name="Таблица 9"/>
          <p:cNvGraphicFramePr/>
          <p:nvPr>
            <p:extLst>
              <p:ext uri="{D42A27DB-BD31-4B8C-83A1-F6EECF244321}">
                <p14:modId xmlns:p14="http://schemas.microsoft.com/office/powerpoint/2010/main" val="2705154194"/>
              </p:ext>
            </p:extLst>
          </p:nvPr>
        </p:nvGraphicFramePr>
        <p:xfrm>
          <a:off x="3636000" y="1526400"/>
          <a:ext cx="5256360" cy="822960"/>
        </p:xfrm>
        <a:graphic>
          <a:graphicData uri="http://schemas.openxmlformats.org/drawingml/2006/table">
            <a:tbl>
              <a:tblPr>
                <a:effectLst>
                  <a:outerShdw blurRad="76320" rotWithShape="0">
                    <a:srgbClr val="000000">
                      <a:alpha val="20000"/>
                    </a:srgbClr>
                  </a:outerShdw>
                </a:effectLst>
              </a:tblPr>
              <a:tblGrid>
                <a:gridCol w="25750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81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180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400" b="1" strike="noStrike" spc="-1" dirty="0">
                          <a:solidFill>
                            <a:srgbClr val="0070C0"/>
                          </a:solidFill>
                          <a:latin typeface="Calibri"/>
                          <a:ea typeface="DejaVu Sans"/>
                        </a:rPr>
                        <a:t>Плановые назначения программы на 2022 год</a:t>
                      </a:r>
                      <a:endParaRPr lang="ru-RU" sz="1400" b="0" strike="noStrike" spc="-1" dirty="0">
                        <a:solidFill>
                          <a:srgbClr val="0070C0"/>
                        </a:solidFill>
                        <a:latin typeface="XO Oriel"/>
                      </a:endParaRPr>
                    </a:p>
                  </a:txBody>
                  <a:tcPr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3816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400" b="1" strike="noStrike" spc="-1" dirty="0">
                          <a:solidFill>
                            <a:srgbClr val="0070C0"/>
                          </a:solidFill>
                          <a:latin typeface="Calibri"/>
                          <a:ea typeface="DejaVu Sans"/>
                        </a:rPr>
                        <a:t>Исполнение по программе </a:t>
                      </a:r>
                      <a:endParaRPr lang="ru-RU" sz="1400" b="0" strike="noStrike" spc="-1" dirty="0">
                        <a:solidFill>
                          <a:srgbClr val="0070C0"/>
                        </a:solidFill>
                        <a:latin typeface="XO Oriel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400" b="1" strike="noStrike" spc="-1" dirty="0">
                          <a:solidFill>
                            <a:srgbClr val="0070C0"/>
                          </a:solidFill>
                          <a:latin typeface="Calibri"/>
                          <a:ea typeface="DejaVu Sans"/>
                        </a:rPr>
                        <a:t>за 2022 год</a:t>
                      </a:r>
                      <a:endParaRPr lang="ru-RU" sz="1400" b="0" strike="noStrike" spc="-1" dirty="0">
                        <a:solidFill>
                          <a:srgbClr val="0070C0"/>
                        </a:solidFill>
                        <a:latin typeface="XO Oriel"/>
                      </a:endParaRPr>
                    </a:p>
                  </a:txBody>
                  <a:tcPr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36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  <a:tabLst>
                          <a:tab pos="0" algn="l"/>
                        </a:tabLst>
                      </a:pPr>
                      <a:r>
                        <a:rPr lang="ru-RU" sz="1400" b="1" strike="noStrike" spc="-1">
                          <a:solidFill>
                            <a:srgbClr val="B24D1D"/>
                          </a:solidFill>
                          <a:latin typeface="Calibri"/>
                          <a:ea typeface="Arial Unicode MS"/>
                        </a:rPr>
                        <a:t>135 737,9</a:t>
                      </a:r>
                      <a:endParaRPr lang="ru-RU" sz="14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3816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  <a:tabLst>
                          <a:tab pos="0" algn="l"/>
                        </a:tabLst>
                      </a:pPr>
                      <a:r>
                        <a:rPr lang="ru-RU" sz="1400" b="1" strike="noStrike" spc="-1" dirty="0">
                          <a:solidFill>
                            <a:srgbClr val="B24D1D"/>
                          </a:solidFill>
                          <a:latin typeface="Calibri"/>
                          <a:ea typeface="DejaVu Sans"/>
                        </a:rPr>
                        <a:t>118 582,9</a:t>
                      </a:r>
                      <a:endParaRPr lang="ru-RU" sz="1400" b="0" strike="noStrike" spc="-1" dirty="0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409" name="Таблица 10"/>
          <p:cNvGraphicFramePr/>
          <p:nvPr/>
        </p:nvGraphicFramePr>
        <p:xfrm>
          <a:off x="79920" y="2513160"/>
          <a:ext cx="8655480" cy="4723920"/>
        </p:xfrm>
        <a:graphic>
          <a:graphicData uri="http://schemas.openxmlformats.org/drawingml/2006/table">
            <a:tbl>
              <a:tblPr/>
              <a:tblGrid>
                <a:gridCol w="71553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0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77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1400" b="1" strike="noStrike" spc="-1">
                          <a:solidFill>
                            <a:srgbClr val="B24D1D"/>
                          </a:solidFill>
                          <a:latin typeface="Calibri"/>
                          <a:ea typeface="Times New Roman"/>
                        </a:rPr>
                        <a:t>Основные направления расходов программы в 2022 году</a:t>
                      </a:r>
                      <a:endParaRPr lang="ru-RU" sz="140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1400" b="1" strike="noStrike" spc="-1">
                          <a:solidFill>
                            <a:srgbClr val="B24D1D"/>
                          </a:solidFill>
                          <a:latin typeface="Calibri"/>
                          <a:ea typeface="Times New Roman"/>
                        </a:rPr>
                        <a:t>сумма </a:t>
                      </a:r>
                      <a:r>
                        <a:rPr lang="ru-RU" sz="1200" b="1" strike="noStrike" spc="-1">
                          <a:solidFill>
                            <a:srgbClr val="B24D1D"/>
                          </a:solidFill>
                          <a:latin typeface="Calibri"/>
                          <a:ea typeface="Times New Roman"/>
                        </a:rPr>
                        <a:t>(тыс. рублей)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1400">
                <a:tc>
                  <a:txBody>
                    <a:bodyPr/>
                    <a:lstStyle/>
                    <a:p>
                      <a:pPr marL="72000" algn="just">
                        <a:lnSpc>
                          <a:spcPct val="115000"/>
                        </a:lnSpc>
                        <a:buNone/>
                      </a:pPr>
                      <a:r>
                        <a:rPr lang="ru-RU" sz="1400" b="1" strike="noStrike" spc="-1">
                          <a:solidFill>
                            <a:srgbClr val="014675"/>
                          </a:solidFill>
                          <a:latin typeface="Calibri"/>
                          <a:ea typeface="Times New Roman"/>
                        </a:rPr>
                        <a:t>Строительство малобюджетного спортивного  комплекса в шаговой доступности </a:t>
                      </a:r>
                      <a:endParaRPr lang="ru-RU" sz="1400" b="0" strike="noStrike" spc="-1">
                        <a:latin typeface="XO Oriel"/>
                      </a:endParaRPr>
                    </a:p>
                    <a:p>
                      <a:pPr marL="72000" algn="just">
                        <a:lnSpc>
                          <a:spcPct val="115000"/>
                        </a:lnSpc>
                        <a:buNone/>
                      </a:pPr>
                      <a:r>
                        <a:rPr lang="ru-RU" sz="1400" b="1" strike="noStrike" spc="-1">
                          <a:solidFill>
                            <a:srgbClr val="014675"/>
                          </a:solidFill>
                          <a:latin typeface="Calibri"/>
                          <a:ea typeface="Times New Roman"/>
                        </a:rPr>
                        <a:t>в станице Крупской </a:t>
                      </a:r>
                      <a:endParaRPr lang="ru-RU" sz="140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1400" b="1" strike="noStrike" spc="-1">
                          <a:solidFill>
                            <a:srgbClr val="014675"/>
                          </a:solidFill>
                          <a:latin typeface="Calibri"/>
                          <a:ea typeface="Times New Roman"/>
                        </a:rPr>
                        <a:t>45 515,2</a:t>
                      </a:r>
                      <a:endParaRPr lang="ru-RU" sz="140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1400">
                <a:tc>
                  <a:txBody>
                    <a:bodyPr/>
                    <a:lstStyle/>
                    <a:p>
                      <a:pPr marL="72000" algn="just">
                        <a:lnSpc>
                          <a:spcPct val="115000"/>
                        </a:lnSpc>
                        <a:buNone/>
                      </a:pPr>
                      <a:r>
                        <a:rPr lang="ru-RU" sz="1400" b="1" strike="noStrike" spc="-1">
                          <a:solidFill>
                            <a:srgbClr val="014675"/>
                          </a:solidFill>
                          <a:latin typeface="Calibri"/>
                          <a:ea typeface="Times New Roman"/>
                        </a:rPr>
                        <a:t>Организация теплоснабжения населения (строительство (реконструкция, </a:t>
                      </a:r>
                      <a:endParaRPr lang="ru-RU" sz="1400" b="0" strike="noStrike" spc="-1">
                        <a:latin typeface="XO Oriel"/>
                      </a:endParaRPr>
                    </a:p>
                    <a:p>
                      <a:pPr marL="72000" algn="just">
                        <a:lnSpc>
                          <a:spcPct val="115000"/>
                        </a:lnSpc>
                        <a:buNone/>
                      </a:pPr>
                      <a:r>
                        <a:rPr lang="ru-RU" sz="1400" b="1" strike="noStrike" spc="-1">
                          <a:solidFill>
                            <a:srgbClr val="014675"/>
                          </a:solidFill>
                          <a:latin typeface="Calibri"/>
                          <a:ea typeface="Times New Roman"/>
                        </a:rPr>
                        <a:t>техническое перевооружение) объектов теплоснабжения населения (котельных))</a:t>
                      </a:r>
                      <a:endParaRPr lang="ru-RU" sz="140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1400" b="1" strike="noStrike" spc="-1">
                          <a:solidFill>
                            <a:srgbClr val="014675"/>
                          </a:solidFill>
                          <a:latin typeface="Calibri"/>
                          <a:ea typeface="Times New Roman"/>
                        </a:rPr>
                        <a:t>32 277,4</a:t>
                      </a:r>
                      <a:endParaRPr lang="ru-RU" sz="140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2040">
                <a:tc>
                  <a:txBody>
                    <a:bodyPr/>
                    <a:lstStyle/>
                    <a:p>
                      <a:pPr marL="72000" algn="just">
                        <a:lnSpc>
                          <a:spcPct val="115000"/>
                        </a:lnSpc>
                        <a:buNone/>
                      </a:pPr>
                      <a:r>
                        <a:rPr lang="ru-RU" sz="1400" b="1" strike="noStrike" spc="-1">
                          <a:solidFill>
                            <a:srgbClr val="014675"/>
                          </a:solidFill>
                          <a:latin typeface="Calibri"/>
                          <a:ea typeface="Times New Roman"/>
                        </a:rPr>
                        <a:t>Проведение капитального ремонта  зданий муниципальных учреждений</a:t>
                      </a:r>
                      <a:endParaRPr lang="ru-RU" sz="140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1400" b="1" strike="noStrike" spc="-1">
                          <a:solidFill>
                            <a:srgbClr val="014675"/>
                          </a:solidFill>
                          <a:latin typeface="Calibri"/>
                          <a:ea typeface="Times New Roman"/>
                        </a:rPr>
                        <a:t>6 355,0</a:t>
                      </a:r>
                      <a:endParaRPr lang="ru-RU" sz="140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81400">
                <a:tc>
                  <a:txBody>
                    <a:bodyPr/>
                    <a:lstStyle/>
                    <a:p>
                      <a:pPr marL="72000" algn="just">
                        <a:lnSpc>
                          <a:spcPct val="115000"/>
                        </a:lnSpc>
                        <a:buNone/>
                      </a:pPr>
                      <a:r>
                        <a:rPr lang="ru-RU" sz="1400" b="1" strike="noStrike" spc="-1">
                          <a:solidFill>
                            <a:srgbClr val="014675"/>
                          </a:solidFill>
                          <a:latin typeface="Calibri"/>
                          <a:ea typeface="Times New Roman"/>
                        </a:rPr>
                        <a:t>Осуществление отдельных государственных полномочий по строительству и реконструкции объектов здравоохранения</a:t>
                      </a:r>
                      <a:endParaRPr lang="ru-RU" sz="140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1400" b="1" strike="noStrike" spc="-1">
                          <a:solidFill>
                            <a:srgbClr val="014675"/>
                          </a:solidFill>
                          <a:latin typeface="Calibri"/>
                          <a:ea typeface="Times New Roman"/>
                        </a:rPr>
                        <a:t>10 664,5</a:t>
                      </a:r>
                      <a:endParaRPr lang="ru-RU" sz="140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81400">
                <a:tc>
                  <a:txBody>
                    <a:bodyPr/>
                    <a:lstStyle/>
                    <a:p>
                      <a:pPr marL="72000" algn="just">
                        <a:lnSpc>
                          <a:spcPct val="115000"/>
                        </a:lnSpc>
                        <a:buNone/>
                      </a:pPr>
                      <a:r>
                        <a:rPr lang="ru-RU" sz="1400" b="1" strike="noStrike" spc="-1">
                          <a:solidFill>
                            <a:srgbClr val="014675"/>
                          </a:solidFill>
                          <a:latin typeface="Calibri"/>
                          <a:ea typeface="Times New Roman"/>
                        </a:rPr>
                        <a:t>Обращение с твердыми бытовыми отходами на территории </a:t>
                      </a:r>
                      <a:endParaRPr lang="ru-RU" sz="1400" b="0" strike="noStrike" spc="-1">
                        <a:latin typeface="XO Oriel"/>
                      </a:endParaRPr>
                    </a:p>
                    <a:p>
                      <a:pPr marL="72000" algn="just">
                        <a:lnSpc>
                          <a:spcPct val="115000"/>
                        </a:lnSpc>
                        <a:buNone/>
                      </a:pPr>
                      <a:r>
                        <a:rPr lang="ru-RU" sz="1400" b="1" strike="noStrike" spc="-1">
                          <a:solidFill>
                            <a:srgbClr val="014675"/>
                          </a:solidFill>
                          <a:latin typeface="Calibri"/>
                          <a:ea typeface="Times New Roman"/>
                        </a:rPr>
                        <a:t>муниципального образования Выселковский район</a:t>
                      </a:r>
                      <a:endParaRPr lang="ru-RU" sz="140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1400" b="1" strike="noStrike" spc="-1">
                          <a:solidFill>
                            <a:srgbClr val="014675"/>
                          </a:solidFill>
                          <a:latin typeface="Calibri"/>
                          <a:ea typeface="Times New Roman"/>
                        </a:rPr>
                        <a:t>13 762,7</a:t>
                      </a:r>
                      <a:endParaRPr lang="ru-RU" sz="140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81400">
                <a:tc>
                  <a:txBody>
                    <a:bodyPr/>
                    <a:lstStyle/>
                    <a:p>
                      <a:pPr marL="72000" algn="just">
                        <a:lnSpc>
                          <a:spcPct val="115000"/>
                        </a:lnSpc>
                        <a:buNone/>
                      </a:pPr>
                      <a:r>
                        <a:rPr lang="ru-RU" sz="1400" b="1" strike="noStrike" spc="-1">
                          <a:solidFill>
                            <a:srgbClr val="014675"/>
                          </a:solidFill>
                          <a:latin typeface="Calibri"/>
                          <a:ea typeface="Times New Roman"/>
                        </a:rPr>
                        <a:t>Содержание автомобильных дорог местного значения в муниципальном образовании Выселковский район, повышение безопасности дорожного движения</a:t>
                      </a:r>
                      <a:endParaRPr lang="ru-RU" sz="140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1400" b="1" strike="noStrike" spc="-1">
                          <a:solidFill>
                            <a:srgbClr val="014675"/>
                          </a:solidFill>
                          <a:latin typeface="Calibri"/>
                          <a:ea typeface="Times New Roman"/>
                        </a:rPr>
                        <a:t>671,7</a:t>
                      </a:r>
                      <a:endParaRPr lang="ru-RU" sz="140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81400">
                <a:tc>
                  <a:txBody>
                    <a:bodyPr/>
                    <a:lstStyle/>
                    <a:p>
                      <a:pPr marL="72000" algn="just">
                        <a:lnSpc>
                          <a:spcPct val="115000"/>
                        </a:lnSpc>
                        <a:buNone/>
                      </a:pPr>
                      <a:r>
                        <a:rPr lang="ru-RU" sz="1400" b="1" strike="noStrike" spc="-1">
                          <a:solidFill>
                            <a:srgbClr val="014675"/>
                          </a:solidFill>
                          <a:latin typeface="Calibri"/>
                          <a:ea typeface="Times New Roman"/>
                        </a:rPr>
                        <a:t>Разработка документов территориального планирования района, обслуживание жилищного фонда, другие расходы</a:t>
                      </a:r>
                      <a:endParaRPr lang="ru-RU" sz="140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1400" b="1" strike="noStrike" spc="-1">
                          <a:solidFill>
                            <a:srgbClr val="014675"/>
                          </a:solidFill>
                          <a:latin typeface="Calibri"/>
                          <a:ea typeface="Times New Roman"/>
                        </a:rPr>
                        <a:t>9 336,4</a:t>
                      </a:r>
                      <a:endParaRPr lang="ru-RU" sz="140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848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17640" marR="1764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17640" marR="1764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pic>
        <p:nvPicPr>
          <p:cNvPr id="410" name="Picture 5"/>
          <p:cNvPicPr/>
          <p:nvPr/>
        </p:nvPicPr>
        <p:blipFill>
          <a:blip r:embed="rId2"/>
          <a:stretch/>
        </p:blipFill>
        <p:spPr>
          <a:xfrm>
            <a:off x="323640" y="404640"/>
            <a:ext cx="2799720" cy="19782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TextBox 9"/>
          <p:cNvSpPr/>
          <p:nvPr/>
        </p:nvSpPr>
        <p:spPr>
          <a:xfrm>
            <a:off x="323640" y="4247280"/>
            <a:ext cx="8416440" cy="202987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just">
              <a:lnSpc>
                <a:spcPct val="100000"/>
              </a:lnSpc>
              <a:buNone/>
            </a:pPr>
            <a:r>
              <a:rPr lang="ru-RU" sz="1400" b="1" strike="noStrike" spc="-1" dirty="0">
                <a:solidFill>
                  <a:srgbClr val="17456F"/>
                </a:solidFill>
                <a:latin typeface="Calibri"/>
                <a:ea typeface="DejaVu Sans"/>
              </a:rPr>
              <a:t>      В 2022 году  расходы на осуществление отдельных государственных полномочий по поддержке сельскохозяйственного производства в Краснодарском крае в части: </a:t>
            </a:r>
            <a:endParaRPr lang="ru-RU" sz="1400" b="0" strike="noStrike" spc="-1" dirty="0">
              <a:latin typeface="XO Oriel"/>
            </a:endParaRPr>
          </a:p>
          <a:p>
            <a:pPr marL="285840" indent="-285840" algn="just">
              <a:lnSpc>
                <a:spcPct val="100000"/>
              </a:lnSpc>
              <a:buClr>
                <a:srgbClr val="17456F"/>
              </a:buClr>
              <a:buFont typeface="Wingdings" charset="2"/>
              <a:buChar char=""/>
            </a:pPr>
            <a:r>
              <a:rPr lang="ru-RU" sz="1400" b="1" strike="noStrike" spc="-1" dirty="0">
                <a:solidFill>
                  <a:srgbClr val="17456F"/>
                </a:solidFill>
                <a:latin typeface="Calibri"/>
                <a:ea typeface="DejaVu Sans"/>
              </a:rPr>
              <a:t>предоставления субсидий гражданам, ведущим личное подсобное хозяйство, крестьянским (фермерским) хозяйствам, индивидуальным предпринимателям, осуществляющим деятельность в области сельскохозяйственного производства составили 11 447,9 тыс. рублей </a:t>
            </a:r>
            <a:endParaRPr lang="ru-RU" sz="1400" b="0" strike="noStrike" spc="-1" dirty="0">
              <a:latin typeface="XO Oriel"/>
            </a:endParaRPr>
          </a:p>
          <a:p>
            <a:pPr marL="285840" indent="-285840" algn="just">
              <a:lnSpc>
                <a:spcPct val="100000"/>
              </a:lnSpc>
              <a:buClr>
                <a:srgbClr val="17456F"/>
              </a:buClr>
              <a:buFont typeface="Wingdings" charset="2"/>
              <a:buChar char=""/>
            </a:pPr>
            <a:r>
              <a:rPr lang="ru-RU" sz="1400" b="1" strike="noStrike" spc="-1" dirty="0">
                <a:solidFill>
                  <a:srgbClr val="17456F"/>
                </a:solidFill>
                <a:latin typeface="Calibri"/>
                <a:ea typeface="DejaVu Sans"/>
              </a:rPr>
              <a:t>расходы на проведение противоэпизоотических мероприятий  в области обращения с животными составили 980,2 тыс. рублей</a:t>
            </a:r>
            <a:endParaRPr lang="ru-RU" sz="1400" b="0" strike="noStrike" spc="-1" dirty="0">
              <a:latin typeface="XO Oriel"/>
            </a:endParaRPr>
          </a:p>
          <a:p>
            <a:pPr marL="285840" indent="-285840" algn="just">
              <a:lnSpc>
                <a:spcPct val="100000"/>
              </a:lnSpc>
              <a:buClr>
                <a:srgbClr val="17456F"/>
              </a:buClr>
              <a:buFont typeface="Wingdings" charset="2"/>
              <a:buChar char=""/>
            </a:pPr>
            <a:r>
              <a:rPr lang="ru-RU" sz="1400" b="1" strike="noStrike" spc="-1" dirty="0">
                <a:solidFill>
                  <a:srgbClr val="17456F"/>
                </a:solidFill>
                <a:latin typeface="Calibri"/>
                <a:ea typeface="DejaVu Sans"/>
              </a:rPr>
              <a:t> расходы на осуществление отдельных государственных полномочий по поддержке сельскохозяйственного производства составили 1 439,0 тыс. рублей.</a:t>
            </a:r>
            <a:endParaRPr lang="ru-RU" sz="1400" b="0" strike="noStrike" spc="-1" dirty="0">
              <a:latin typeface="XO Oriel"/>
            </a:endParaRPr>
          </a:p>
        </p:txBody>
      </p:sp>
      <p:sp>
        <p:nvSpPr>
          <p:cNvPr id="412" name="Прямоугольник 7"/>
          <p:cNvSpPr/>
          <p:nvPr/>
        </p:nvSpPr>
        <p:spPr>
          <a:xfrm>
            <a:off x="323640" y="260640"/>
            <a:ext cx="8344440" cy="1198875"/>
          </a:xfrm>
          <a:prstGeom prst="rect">
            <a:avLst/>
          </a:prstGeom>
          <a:noFill/>
          <a:ln w="0"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800" b="1" strike="noStrike" spc="-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Book"/>
                <a:ea typeface="DejaVu Sans"/>
              </a:rPr>
              <a:t>Муниципальная программа </a:t>
            </a:r>
            <a:endParaRPr lang="ru-RU" sz="1800" b="0" strike="noStrike" spc="-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XO Orie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1800" b="1" strike="noStrike" spc="-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Book"/>
                <a:ea typeface="DejaVu Sans"/>
              </a:rPr>
              <a:t>муниципального образования Выселковский район </a:t>
            </a:r>
            <a:endParaRPr lang="ru-RU" sz="1800" b="0" strike="noStrike" spc="-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XO Orie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1800" b="1" strike="noStrike" spc="-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Book"/>
                <a:ea typeface="DejaVu Sans"/>
              </a:rPr>
              <a:t>«Развитие сельского хозяйства и регулирование рынков сельскохозяйственной продукции, сырья и продовольствия»</a:t>
            </a:r>
            <a:endParaRPr lang="ru-RU" sz="1800" b="0" strike="noStrike" spc="-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XO Oriel"/>
            </a:endParaRPr>
          </a:p>
        </p:txBody>
      </p:sp>
      <p:graphicFrame>
        <p:nvGraphicFramePr>
          <p:cNvPr id="413" name="Таблица 8"/>
          <p:cNvGraphicFramePr/>
          <p:nvPr>
            <p:extLst>
              <p:ext uri="{D42A27DB-BD31-4B8C-83A1-F6EECF244321}">
                <p14:modId xmlns:p14="http://schemas.microsoft.com/office/powerpoint/2010/main" val="107191750"/>
              </p:ext>
            </p:extLst>
          </p:nvPr>
        </p:nvGraphicFramePr>
        <p:xfrm>
          <a:off x="4212000" y="1983240"/>
          <a:ext cx="4536000" cy="1373400"/>
        </p:xfrm>
        <a:graphic>
          <a:graphicData uri="http://schemas.openxmlformats.org/drawingml/2006/table">
            <a:tbl>
              <a:tblPr>
                <a:effectLst>
                  <a:outerShdw blurRad="76320" rotWithShape="0">
                    <a:srgbClr val="000000">
                      <a:alpha val="20000"/>
                    </a:srgbClr>
                  </a:outerShdw>
                </a:effectLst>
              </a:tblPr>
              <a:tblGrid>
                <a:gridCol w="230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588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400" b="1" strike="noStrike" spc="-1" dirty="0">
                          <a:solidFill>
                            <a:srgbClr val="0070C0"/>
                          </a:solidFill>
                          <a:latin typeface="Calibri"/>
                          <a:ea typeface="DejaVu Sans"/>
                        </a:rPr>
                        <a:t>Плановые назначения программы на 2022 год</a:t>
                      </a:r>
                      <a:endParaRPr lang="ru-RU" sz="1400" b="0" strike="noStrike" spc="-1" dirty="0">
                        <a:solidFill>
                          <a:srgbClr val="0070C0"/>
                        </a:solidFill>
                        <a:latin typeface="XO Oriel"/>
                      </a:endParaRPr>
                    </a:p>
                  </a:txBody>
                  <a:tcPr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38160">
                      <a:noFill/>
                    </a:lnB>
                    <a:solidFill>
                      <a:srgbClr val="CEDCC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400" b="1" strike="noStrike" spc="-1" dirty="0">
                          <a:solidFill>
                            <a:srgbClr val="0070C0"/>
                          </a:solidFill>
                          <a:latin typeface="Calibri"/>
                          <a:ea typeface="DejaVu Sans"/>
                        </a:rPr>
                        <a:t>Исполнение по программе за 2022 год</a:t>
                      </a:r>
                      <a:endParaRPr lang="ru-RU" sz="1400" b="0" strike="noStrike" spc="-1" dirty="0">
                        <a:solidFill>
                          <a:srgbClr val="0070C0"/>
                        </a:solidFill>
                        <a:latin typeface="XO Oriel"/>
                      </a:endParaRPr>
                    </a:p>
                  </a:txBody>
                  <a:tcPr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CEDCC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46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  <a:tabLst>
                          <a:tab pos="0" algn="l"/>
                        </a:tabLst>
                      </a:pPr>
                      <a:r>
                        <a:rPr lang="ru-RU" sz="1400" b="1" strike="noStrike" spc="-1">
                          <a:solidFill>
                            <a:srgbClr val="B24D1D"/>
                          </a:solidFill>
                          <a:latin typeface="Calibri"/>
                          <a:ea typeface="Times New Roman"/>
                        </a:rPr>
                        <a:t>13 912,1 тыс. рублей</a:t>
                      </a:r>
                      <a:endParaRPr lang="ru-RU" sz="14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38160">
                      <a:noFill/>
                    </a:lnT>
                    <a:lnB w="12240">
                      <a:noFill/>
                    </a:lnB>
                    <a:solidFill>
                      <a:srgbClr val="CEDCC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  <a:tabLst>
                          <a:tab pos="0" algn="l"/>
                        </a:tabLst>
                      </a:pPr>
                      <a:r>
                        <a:rPr lang="ru-RU" sz="1400" b="1" strike="noStrike" spc="-1" dirty="0">
                          <a:solidFill>
                            <a:srgbClr val="B24D1D"/>
                          </a:solidFill>
                          <a:latin typeface="Calibri"/>
                          <a:ea typeface="Times New Roman"/>
                        </a:rPr>
                        <a:t>13 867,1 тыс. рублей</a:t>
                      </a:r>
                      <a:endParaRPr lang="ru-RU" sz="1400" b="0" strike="noStrike" spc="-1" dirty="0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CEDCC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414" name="Picture 4" descr="http://businessinternet.ru/img/tepl3.jpg"/>
          <p:cNvPicPr/>
          <p:nvPr/>
        </p:nvPicPr>
        <p:blipFill>
          <a:blip r:embed="rId2"/>
          <a:stretch/>
        </p:blipFill>
        <p:spPr>
          <a:xfrm>
            <a:off x="539640" y="1460880"/>
            <a:ext cx="3280680" cy="24580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TextBox 3"/>
          <p:cNvSpPr/>
          <p:nvPr/>
        </p:nvSpPr>
        <p:spPr>
          <a:xfrm>
            <a:off x="7956360" y="1340640"/>
            <a:ext cx="999360" cy="272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r">
              <a:lnSpc>
                <a:spcPct val="100000"/>
              </a:lnSpc>
              <a:buNone/>
            </a:pPr>
            <a:r>
              <a:rPr lang="ru-RU" sz="1200" b="0" strike="noStrike" spc="-1">
                <a:solidFill>
                  <a:srgbClr val="B24D1D"/>
                </a:solidFill>
                <a:latin typeface="Calibri"/>
                <a:ea typeface="DejaVu Sans"/>
              </a:rPr>
              <a:t>тыс. рублей</a:t>
            </a:r>
            <a:endParaRPr lang="ru-RU" sz="1200" b="0" strike="noStrike" spc="-1">
              <a:latin typeface="XO Oriel"/>
            </a:endParaRPr>
          </a:p>
        </p:txBody>
      </p:sp>
      <p:sp>
        <p:nvSpPr>
          <p:cNvPr id="416" name="Прямоугольник 5"/>
          <p:cNvSpPr/>
          <p:nvPr/>
        </p:nvSpPr>
        <p:spPr>
          <a:xfrm>
            <a:off x="3132000" y="116640"/>
            <a:ext cx="5824080" cy="921876"/>
          </a:xfrm>
          <a:prstGeom prst="rect">
            <a:avLst/>
          </a:prstGeom>
          <a:noFill/>
          <a:ln w="0">
            <a:noFill/>
          </a:ln>
          <a:effectLst>
            <a:outerShdw blurRad="44280" dist="2808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800" b="1" strike="noStrike" spc="-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Book"/>
                <a:ea typeface="DejaVu Sans"/>
              </a:rPr>
              <a:t>Муниципальная программа </a:t>
            </a:r>
            <a:endParaRPr lang="ru-RU" sz="1800" b="0" strike="noStrike" spc="-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XO Orie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1800" b="1" strike="noStrike" spc="-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Book"/>
                <a:ea typeface="DejaVu Sans"/>
              </a:rPr>
              <a:t>муниципального образования Выселковский район </a:t>
            </a:r>
            <a:endParaRPr lang="ru-RU" sz="1800" b="0" strike="noStrike" spc="-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XO Orie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1800" b="1" strike="noStrike" spc="-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Book"/>
                <a:ea typeface="DejaVu Sans"/>
              </a:rPr>
              <a:t>«Информационное общество»</a:t>
            </a:r>
            <a:endParaRPr lang="ru-RU" sz="1800" b="0" strike="noStrike" spc="-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XO Oriel"/>
            </a:endParaRPr>
          </a:p>
        </p:txBody>
      </p:sp>
      <p:graphicFrame>
        <p:nvGraphicFramePr>
          <p:cNvPr id="417" name="Таблица 6"/>
          <p:cNvGraphicFramePr/>
          <p:nvPr>
            <p:extLst>
              <p:ext uri="{D42A27DB-BD31-4B8C-83A1-F6EECF244321}">
                <p14:modId xmlns:p14="http://schemas.microsoft.com/office/powerpoint/2010/main" val="1348844032"/>
              </p:ext>
            </p:extLst>
          </p:nvPr>
        </p:nvGraphicFramePr>
        <p:xfrm>
          <a:off x="3636000" y="1634760"/>
          <a:ext cx="5256360" cy="930000"/>
        </p:xfrm>
        <a:graphic>
          <a:graphicData uri="http://schemas.openxmlformats.org/drawingml/2006/table">
            <a:tbl>
              <a:tblPr>
                <a:effectLst>
                  <a:outerShdw blurRad="76320" rotWithShape="0">
                    <a:srgbClr val="000000">
                      <a:alpha val="20000"/>
                    </a:srgbClr>
                  </a:outerShdw>
                </a:effectLst>
              </a:tblPr>
              <a:tblGrid>
                <a:gridCol w="25750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81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180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400" b="1" strike="noStrike" spc="-1" dirty="0">
                          <a:solidFill>
                            <a:srgbClr val="0070C0"/>
                          </a:solidFill>
                          <a:latin typeface="Calibri"/>
                          <a:ea typeface="DejaVu Sans"/>
                        </a:rPr>
                        <a:t>Плановые назначения программы на 2022 год</a:t>
                      </a:r>
                      <a:endParaRPr lang="ru-RU" sz="1400" b="0" strike="noStrike" spc="-1" dirty="0">
                        <a:solidFill>
                          <a:srgbClr val="0070C0"/>
                        </a:solidFill>
                        <a:latin typeface="XO Oriel"/>
                      </a:endParaRPr>
                    </a:p>
                  </a:txBody>
                  <a:tcPr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3816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400" b="1" strike="noStrike" spc="-1" dirty="0">
                          <a:solidFill>
                            <a:srgbClr val="0070C0"/>
                          </a:solidFill>
                          <a:latin typeface="Calibri"/>
                          <a:ea typeface="DejaVu Sans"/>
                        </a:rPr>
                        <a:t>Исполнение по программе </a:t>
                      </a:r>
                      <a:endParaRPr lang="ru-RU" sz="1400" b="0" strike="noStrike" spc="-1" dirty="0">
                        <a:solidFill>
                          <a:srgbClr val="0070C0"/>
                        </a:solidFill>
                        <a:latin typeface="XO Oriel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400" b="1" strike="noStrike" spc="-1" dirty="0">
                          <a:solidFill>
                            <a:srgbClr val="0070C0"/>
                          </a:solidFill>
                          <a:latin typeface="Calibri"/>
                          <a:ea typeface="DejaVu Sans"/>
                        </a:rPr>
                        <a:t>за 2022 год</a:t>
                      </a:r>
                      <a:endParaRPr lang="ru-RU" sz="1400" b="0" strike="noStrike" spc="-1" dirty="0">
                        <a:solidFill>
                          <a:srgbClr val="0070C0"/>
                        </a:solidFill>
                        <a:latin typeface="XO Oriel"/>
                      </a:endParaRPr>
                    </a:p>
                  </a:txBody>
                  <a:tcPr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18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  <a:tabLst>
                          <a:tab pos="0" algn="l"/>
                        </a:tabLst>
                      </a:pPr>
                      <a:r>
                        <a:rPr lang="ru-RU" sz="1400" b="1" strike="noStrike" spc="-1">
                          <a:solidFill>
                            <a:srgbClr val="B24D1D"/>
                          </a:solidFill>
                          <a:latin typeface="Calibri"/>
                          <a:ea typeface="Arial Unicode MS"/>
                        </a:rPr>
                        <a:t>9 695,3</a:t>
                      </a:r>
                      <a:endParaRPr lang="ru-RU" sz="1400" b="0" strike="noStrike" spc="-1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3816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  <a:tabLst>
                          <a:tab pos="0" algn="l"/>
                        </a:tabLst>
                      </a:pPr>
                      <a:r>
                        <a:rPr lang="ru-RU" sz="1400" b="1" strike="noStrike" spc="-1" dirty="0">
                          <a:solidFill>
                            <a:srgbClr val="B24D1D"/>
                          </a:solidFill>
                          <a:latin typeface="Calibri"/>
                          <a:ea typeface="DejaVu Sans"/>
                        </a:rPr>
                        <a:t>9 622,7</a:t>
                      </a:r>
                      <a:endParaRPr lang="ru-RU" sz="1400" b="0" strike="noStrike" spc="-1" dirty="0"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418" name="Таблица 7"/>
          <p:cNvGraphicFramePr/>
          <p:nvPr/>
        </p:nvGraphicFramePr>
        <p:xfrm>
          <a:off x="251640" y="2899440"/>
          <a:ext cx="8640720" cy="3049560"/>
        </p:xfrm>
        <a:graphic>
          <a:graphicData uri="http://schemas.openxmlformats.org/drawingml/2006/table">
            <a:tbl>
              <a:tblPr/>
              <a:tblGrid>
                <a:gridCol w="65527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  <a:tabLst>
                          <a:tab pos="0" algn="l"/>
                        </a:tabLst>
                      </a:pPr>
                      <a:r>
                        <a:rPr lang="ru-RU" sz="1400" b="1" strike="noStrike" spc="-1">
                          <a:solidFill>
                            <a:srgbClr val="B24D1D"/>
                          </a:solidFill>
                          <a:latin typeface="Calibri"/>
                          <a:ea typeface="Arial Unicode MS"/>
                        </a:rPr>
                        <a:t>Основные направления расходов программы в 2022 году</a:t>
                      </a:r>
                      <a:endParaRPr lang="ru-RU" sz="140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  <a:tabLst>
                          <a:tab pos="0" algn="l"/>
                        </a:tabLst>
                      </a:pPr>
                      <a:r>
                        <a:rPr lang="ru-RU" sz="1400" b="1" strike="noStrike" spc="-1">
                          <a:solidFill>
                            <a:srgbClr val="B24D1D"/>
                          </a:solidFill>
                          <a:latin typeface="Calibri"/>
                          <a:ea typeface="Arial Unicode MS"/>
                        </a:rPr>
                        <a:t>сумма </a:t>
                      </a:r>
                      <a:r>
                        <a:rPr lang="ru-RU" sz="1200" b="1" strike="noStrike" spc="-1">
                          <a:solidFill>
                            <a:srgbClr val="B24D1D"/>
                          </a:solidFill>
                          <a:latin typeface="Calibri"/>
                          <a:ea typeface="Arial Unicode MS"/>
                        </a:rPr>
                        <a:t>(тыс. рублей)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89560">
                <a:tc>
                  <a:txBody>
                    <a:bodyPr/>
                    <a:lstStyle/>
                    <a:p>
                      <a:pPr marL="72000" algn="just">
                        <a:lnSpc>
                          <a:spcPct val="115000"/>
                        </a:lnSpc>
                        <a:buNone/>
                      </a:pPr>
                      <a:r>
                        <a:rPr lang="ru-RU" sz="1400" b="1" strike="noStrike" spc="-1">
                          <a:solidFill>
                            <a:srgbClr val="014675"/>
                          </a:solidFill>
                          <a:latin typeface="Calibri"/>
                          <a:ea typeface="Times New Roman"/>
                        </a:rPr>
                        <a:t>Обеспечение взаимодействия граждан и организаций с органами местного самоуправления на основе информационных и телекоммуникационных технологий</a:t>
                      </a:r>
                      <a:endParaRPr lang="ru-RU" sz="140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1400" b="1" strike="noStrike" spc="-1">
                          <a:solidFill>
                            <a:srgbClr val="014675"/>
                          </a:solidFill>
                          <a:latin typeface="Calibri"/>
                          <a:ea typeface="Times New Roman"/>
                        </a:rPr>
                        <a:t>2 536,8</a:t>
                      </a:r>
                      <a:endParaRPr lang="ru-RU" sz="140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marL="72000" algn="just">
                        <a:lnSpc>
                          <a:spcPct val="115000"/>
                        </a:lnSpc>
                        <a:buNone/>
                      </a:pPr>
                      <a:r>
                        <a:rPr lang="ru-RU" sz="1400" b="1" strike="noStrike" spc="-1">
                          <a:solidFill>
                            <a:srgbClr val="014675"/>
                          </a:solidFill>
                          <a:latin typeface="Calibri"/>
                          <a:ea typeface="Times New Roman"/>
                        </a:rPr>
                        <a:t> Общесистемные и обеспечивающие мероприятия (приобретение программного обеспечения, оргтехники и комплектующих частей)</a:t>
                      </a:r>
                      <a:endParaRPr lang="ru-RU" sz="140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1400" b="1" strike="noStrike" spc="-1">
                          <a:solidFill>
                            <a:srgbClr val="014675"/>
                          </a:solidFill>
                          <a:latin typeface="Calibri"/>
                          <a:ea typeface="Times New Roman"/>
                        </a:rPr>
                        <a:t>7 068,9</a:t>
                      </a:r>
                      <a:endParaRPr lang="ru-RU" sz="140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08000">
                <a:tc>
                  <a:txBody>
                    <a:bodyPr/>
                    <a:lstStyle/>
                    <a:p>
                      <a:pPr marL="72000" algn="just">
                        <a:lnSpc>
                          <a:spcPct val="115000"/>
                        </a:lnSpc>
                        <a:buNone/>
                      </a:pPr>
                      <a:r>
                        <a:rPr lang="ru-RU" sz="1400" b="1" strike="noStrike" spc="-1">
                          <a:solidFill>
                            <a:srgbClr val="014675"/>
                          </a:solidFill>
                          <a:latin typeface="Calibri"/>
                          <a:ea typeface="Times New Roman"/>
                        </a:rPr>
                        <a:t>Обеспечение доступа к информации о  деятельности органов местного самоуправления муниципального образования Выселковский район в сети "Интернет"</a:t>
                      </a:r>
                      <a:endParaRPr lang="ru-RU" sz="140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1400" b="1" strike="noStrike" spc="-1">
                          <a:solidFill>
                            <a:srgbClr val="014675"/>
                          </a:solidFill>
                          <a:latin typeface="Calibri"/>
                          <a:ea typeface="Times New Roman"/>
                        </a:rPr>
                        <a:t>17,0</a:t>
                      </a:r>
                      <a:endParaRPr lang="ru-RU" sz="140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C05E168-C926-4266-8283-86C8352BD1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8610"/>
            <a:ext cx="3275860" cy="223577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Горизонтальный свиток 18"/>
          <p:cNvSpPr/>
          <p:nvPr/>
        </p:nvSpPr>
        <p:spPr>
          <a:xfrm>
            <a:off x="79200" y="900000"/>
            <a:ext cx="8920440" cy="5796720"/>
          </a:xfrm>
          <a:prstGeom prst="horizontalScroll">
            <a:avLst>
              <a:gd name="adj" fmla="val 12500"/>
            </a:avLst>
          </a:prstGeom>
          <a:blipFill rotWithShape="0">
            <a:blip r:embed="rId2"/>
            <a:srcRect/>
            <a:tile/>
          </a:blipFill>
          <a:ln>
            <a:solidFill>
              <a:srgbClr val="FF6015"/>
            </a:solidFill>
            <a:round/>
          </a:ln>
          <a:effectLst>
            <a:glow rad="139680">
              <a:srgbClr val="FF6015">
                <a:alpha val="40000"/>
              </a:srgbClr>
            </a:glow>
            <a:outerShdw blurRad="65520" dist="38160" dir="5400000" rotWithShape="0">
              <a:srgbClr val="000000">
                <a:alpha val="40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marL="216000" indent="-216000" algn="just">
              <a:lnSpc>
                <a:spcPct val="100000"/>
              </a:lnSpc>
              <a:buClr>
                <a:srgbClr val="17456F"/>
              </a:buClr>
              <a:buFont typeface="Wingdings" charset="2"/>
              <a:buChar char=""/>
            </a:pPr>
            <a:r>
              <a:rPr lang="ru-RU" sz="1250" b="1" strike="noStrike" spc="-1">
                <a:solidFill>
                  <a:srgbClr val="17456F"/>
                </a:solidFill>
                <a:latin typeface="Calibri"/>
                <a:ea typeface="DejaVu Sans"/>
              </a:rPr>
              <a:t>  Устойчивое социально-экономическое развитие Выселковского района</a:t>
            </a:r>
            <a:endParaRPr lang="ru-RU" sz="1250" b="0" strike="noStrike" spc="-1">
              <a:latin typeface="XO Oriel"/>
            </a:endParaRPr>
          </a:p>
          <a:p>
            <a:pPr marL="285840" indent="-285840" algn="just">
              <a:lnSpc>
                <a:spcPct val="150000"/>
              </a:lnSpc>
              <a:buClr>
                <a:srgbClr val="17456F"/>
              </a:buClr>
              <a:buFont typeface="Wingdings" charset="2"/>
              <a:buChar char=""/>
            </a:pPr>
            <a:r>
              <a:rPr lang="ru-RU" sz="1250" b="1" strike="noStrike" spc="-1">
                <a:solidFill>
                  <a:srgbClr val="17456F"/>
                </a:solidFill>
                <a:latin typeface="Calibri"/>
                <a:ea typeface="DejaVu Sans"/>
              </a:rPr>
              <a:t>Обеспечение населения доступными и качественными муниципальными услугами, социальными гарантиями, адресное решение социальных вопросов</a:t>
            </a:r>
            <a:endParaRPr lang="ru-RU" sz="1250" b="0" strike="noStrike" spc="-1">
              <a:latin typeface="XO Oriel"/>
            </a:endParaRPr>
          </a:p>
          <a:p>
            <a:pPr marL="285840" indent="-285840" algn="just">
              <a:lnSpc>
                <a:spcPct val="150000"/>
              </a:lnSpc>
              <a:buClr>
                <a:srgbClr val="17456F"/>
              </a:buClr>
              <a:buFont typeface="Wingdings" charset="2"/>
              <a:buChar char=""/>
            </a:pPr>
            <a:r>
              <a:rPr lang="ru-RU" sz="1250" b="1" strike="noStrike" spc="-1">
                <a:solidFill>
                  <a:srgbClr val="17456F"/>
                </a:solidFill>
                <a:latin typeface="Calibri"/>
                <a:ea typeface="DejaVu Sans"/>
              </a:rPr>
              <a:t>Создание благоприятных и комфортных условий для проживания</a:t>
            </a:r>
            <a:endParaRPr lang="ru-RU" sz="1250" b="0" strike="noStrike" spc="-1">
              <a:latin typeface="XO Oriel"/>
            </a:endParaRPr>
          </a:p>
          <a:p>
            <a:pPr marL="285840" indent="-285840" algn="just">
              <a:lnSpc>
                <a:spcPct val="150000"/>
              </a:lnSpc>
              <a:buClr>
                <a:srgbClr val="17456F"/>
              </a:buClr>
              <a:buFont typeface="Wingdings" charset="2"/>
              <a:buChar char=""/>
            </a:pPr>
            <a:r>
              <a:rPr lang="ru-RU" sz="1250" b="1" strike="noStrike" spc="-1">
                <a:solidFill>
                  <a:srgbClr val="17456F"/>
                </a:solidFill>
                <a:latin typeface="Calibri"/>
                <a:ea typeface="DejaVu Sans"/>
              </a:rPr>
              <a:t>Увеличение наполняемости доходной части районного бюджета</a:t>
            </a:r>
            <a:endParaRPr lang="ru-RU" sz="1250" b="0" strike="noStrike" spc="-1">
              <a:latin typeface="XO Oriel"/>
            </a:endParaRPr>
          </a:p>
          <a:p>
            <a:pPr marL="285840" indent="-285840" algn="just">
              <a:lnSpc>
                <a:spcPct val="150000"/>
              </a:lnSpc>
              <a:buClr>
                <a:srgbClr val="17456F"/>
              </a:buClr>
              <a:buFont typeface="Wingdings" charset="2"/>
              <a:buChar char=""/>
            </a:pPr>
            <a:r>
              <a:rPr lang="ru-RU" sz="1250" b="1" strike="noStrike" spc="-1">
                <a:solidFill>
                  <a:srgbClr val="17456F"/>
                </a:solidFill>
                <a:latin typeface="Calibri"/>
                <a:ea typeface="DejaVu Sans"/>
              </a:rPr>
              <a:t>Выполнение всех действующих социальных обязательств</a:t>
            </a:r>
            <a:endParaRPr lang="ru-RU" sz="1250" b="0" strike="noStrike" spc="-1">
              <a:latin typeface="XO Oriel"/>
            </a:endParaRPr>
          </a:p>
          <a:p>
            <a:pPr marL="285840" indent="-285840" algn="just">
              <a:lnSpc>
                <a:spcPct val="150000"/>
              </a:lnSpc>
              <a:buClr>
                <a:srgbClr val="17456F"/>
              </a:buClr>
              <a:buFont typeface="Wingdings" charset="2"/>
              <a:buChar char=""/>
            </a:pPr>
            <a:r>
              <a:rPr lang="ru-RU" sz="1250" b="1" strike="noStrike" spc="-1">
                <a:solidFill>
                  <a:srgbClr val="17456F"/>
                </a:solidFill>
                <a:latin typeface="Calibri"/>
                <a:ea typeface="DejaVu Sans"/>
              </a:rPr>
              <a:t>Сохранение достигнутого соотношения между уровнем оплаты труда отдельных категорий работников в бюджетном секторе экономики и уровнем средней заработной платы в Краснодарском крае</a:t>
            </a:r>
            <a:endParaRPr lang="ru-RU" sz="1250" b="0" strike="noStrike" spc="-1">
              <a:latin typeface="XO Oriel"/>
            </a:endParaRPr>
          </a:p>
          <a:p>
            <a:pPr marL="285840" indent="-285840" algn="just">
              <a:lnSpc>
                <a:spcPct val="150000"/>
              </a:lnSpc>
              <a:buClr>
                <a:srgbClr val="17456F"/>
              </a:buClr>
              <a:buFont typeface="Wingdings" charset="2"/>
              <a:buChar char=""/>
            </a:pPr>
            <a:r>
              <a:rPr lang="ru-RU" sz="1250" b="1" strike="noStrike" spc="-1">
                <a:solidFill>
                  <a:srgbClr val="17456F"/>
                </a:solidFill>
                <a:latin typeface="Calibri"/>
                <a:ea typeface="DejaVu Sans"/>
              </a:rPr>
              <a:t>Приоритетность расходов районного бюджета на реализацию положений, определенных Указом Президента Российской Федерации от 7 мая 2018 года № 204 «О национальных целях и стратегических задачах развития Российской Федерации на период до 2024 года»</a:t>
            </a:r>
            <a:endParaRPr lang="ru-RU" sz="1250" b="0" strike="noStrike" spc="-1">
              <a:latin typeface="XO Oriel"/>
            </a:endParaRPr>
          </a:p>
          <a:p>
            <a:pPr marL="285840" indent="-285840" algn="just">
              <a:lnSpc>
                <a:spcPct val="150000"/>
              </a:lnSpc>
              <a:buClr>
                <a:srgbClr val="17456F"/>
              </a:buClr>
              <a:buFont typeface="Wingdings" charset="2"/>
              <a:buChar char=""/>
            </a:pPr>
            <a:r>
              <a:rPr lang="ru-RU" sz="1250" b="1" strike="noStrike" spc="-1">
                <a:solidFill>
                  <a:srgbClr val="17456F"/>
                </a:solidFill>
                <a:latin typeface="Calibri"/>
                <a:ea typeface="DejaVu Sans"/>
              </a:rPr>
              <a:t>Повышение эффективности бюджетных расходов</a:t>
            </a:r>
            <a:endParaRPr lang="ru-RU" sz="1250" b="0" strike="noStrike" spc="-1">
              <a:latin typeface="XO Oriel"/>
            </a:endParaRPr>
          </a:p>
          <a:p>
            <a:pPr marL="285840" indent="-285840" algn="just">
              <a:lnSpc>
                <a:spcPct val="150000"/>
              </a:lnSpc>
              <a:buClr>
                <a:srgbClr val="17456F"/>
              </a:buClr>
              <a:buFont typeface="Wingdings" charset="2"/>
              <a:buChar char=""/>
            </a:pPr>
            <a:r>
              <a:rPr lang="ru-RU" sz="1250" b="1" strike="noStrike" spc="-1">
                <a:solidFill>
                  <a:srgbClr val="17456F"/>
                </a:solidFill>
                <a:latin typeface="Calibri"/>
                <a:ea typeface="DejaVu Sans"/>
              </a:rPr>
              <a:t>Совершенствование межбюджетных отношений</a:t>
            </a:r>
            <a:endParaRPr lang="ru-RU" sz="1250" b="0" strike="noStrike" spc="-1">
              <a:latin typeface="XO Oriel"/>
            </a:endParaRPr>
          </a:p>
          <a:p>
            <a:pPr marL="285840" indent="-285840" algn="just">
              <a:lnSpc>
                <a:spcPct val="150000"/>
              </a:lnSpc>
              <a:buClr>
                <a:srgbClr val="17456F"/>
              </a:buClr>
              <a:buFont typeface="Wingdings" charset="2"/>
              <a:buChar char=""/>
            </a:pPr>
            <a:r>
              <a:rPr lang="ru-RU" sz="1250" b="1" strike="noStrike" spc="-1">
                <a:solidFill>
                  <a:srgbClr val="17456F"/>
                </a:solidFill>
                <a:latin typeface="Calibri"/>
                <a:ea typeface="DejaVu Sans"/>
              </a:rPr>
              <a:t>Снижение объема муниципального долга Выселковского района и долговой нагрузки на районный бюджет</a:t>
            </a:r>
            <a:endParaRPr lang="ru-RU" sz="1250" b="0" strike="noStrike" spc="-1">
              <a:latin typeface="XO Oriel"/>
            </a:endParaRPr>
          </a:p>
        </p:txBody>
      </p:sp>
      <p:sp>
        <p:nvSpPr>
          <p:cNvPr id="272" name="TextBox 19"/>
          <p:cNvSpPr/>
          <p:nvPr/>
        </p:nvSpPr>
        <p:spPr>
          <a:xfrm>
            <a:off x="107640" y="190440"/>
            <a:ext cx="8920440" cy="64487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6015"/>
            </a:solidFill>
            <a:round/>
          </a:ln>
          <a:effectLst>
            <a:outerShdw blurRad="65520" dist="38160" dir="5400000" rotWithShape="0">
              <a:srgbClr val="000000">
                <a:alpha val="40000"/>
              </a:srgb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3"/>
          </a:lnRef>
          <a:fillRef idx="1002">
            <a:schemeClr val="lt2"/>
          </a:fillRef>
          <a:effectRef idx="1">
            <a:schemeClr val="accent3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800" b="1" strike="noStrike" spc="-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/>
                <a:ea typeface="DejaVu Sans"/>
              </a:rPr>
              <a:t>ОСНОВНЫЕ НАПРАВЛЕНИЯ РЕАЛИЗАЦИИ </a:t>
            </a:r>
            <a:endParaRPr lang="ru-RU" sz="1800" b="0" strike="noStrike" spc="-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XO Orie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1800" b="1" strike="noStrike" spc="-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/>
                <a:ea typeface="DejaVu Sans"/>
              </a:rPr>
              <a:t>БЮДЖЕТНОЙ ПОЛИТИКИ</a:t>
            </a:r>
            <a:endParaRPr lang="ru-RU" sz="1800" b="0" strike="noStrike" spc="-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XO Oriel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TextBox 1"/>
          <p:cNvSpPr/>
          <p:nvPr/>
        </p:nvSpPr>
        <p:spPr>
          <a:xfrm>
            <a:off x="539640" y="548640"/>
            <a:ext cx="8200440" cy="367878"/>
          </a:xfrm>
          <a:prstGeom prst="rect">
            <a:avLst/>
          </a:prstGeom>
          <a:gradFill rotWithShape="0">
            <a:gsLst>
              <a:gs pos="0">
                <a:srgbClr val="FFF0EC"/>
              </a:gs>
              <a:gs pos="100000">
                <a:srgbClr val="FFD6C5"/>
              </a:gs>
            </a:gsLst>
            <a:lin ang="18900000"/>
          </a:gradFill>
          <a:ln w="0">
            <a:noFill/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800" b="1" strike="noStrike" spc="-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/>
                <a:ea typeface="DejaVu Sans"/>
              </a:rPr>
              <a:t>МУНИЦИПАЛЬНЫЙ ДОЛГ</a:t>
            </a:r>
            <a:endParaRPr lang="ru-RU" sz="1800" b="0" strike="noStrike" spc="-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XO Oriel"/>
            </a:endParaRPr>
          </a:p>
        </p:txBody>
      </p:sp>
      <p:sp>
        <p:nvSpPr>
          <p:cNvPr id="421" name="TextBox 9"/>
          <p:cNvSpPr/>
          <p:nvPr/>
        </p:nvSpPr>
        <p:spPr>
          <a:xfrm>
            <a:off x="7596360" y="1166400"/>
            <a:ext cx="1143360" cy="272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r">
              <a:lnSpc>
                <a:spcPct val="100000"/>
              </a:lnSpc>
              <a:buNone/>
            </a:pPr>
            <a:r>
              <a:rPr lang="ru-RU" sz="1200" b="0" strike="noStrike" spc="-1">
                <a:solidFill>
                  <a:srgbClr val="B24D1D"/>
                </a:solidFill>
                <a:latin typeface="Calibri"/>
                <a:ea typeface="DejaVu Sans"/>
              </a:rPr>
              <a:t>тыс. рублей</a:t>
            </a:r>
            <a:endParaRPr lang="ru-RU" sz="1200" b="0" strike="noStrike" spc="-1">
              <a:latin typeface="XO Oriel"/>
            </a:endParaRPr>
          </a:p>
        </p:txBody>
      </p:sp>
      <p:sp>
        <p:nvSpPr>
          <p:cNvPr id="422" name="TextBox 10"/>
          <p:cNvSpPr/>
          <p:nvPr/>
        </p:nvSpPr>
        <p:spPr>
          <a:xfrm>
            <a:off x="539640" y="3559680"/>
            <a:ext cx="8200440" cy="296455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ru-RU" sz="1400" b="0" strike="noStrike" spc="-1" dirty="0">
                <a:solidFill>
                  <a:srgbClr val="002060"/>
                </a:solidFill>
                <a:latin typeface="Calibri"/>
                <a:ea typeface="Times New Roman"/>
              </a:rPr>
              <a:t>          </a:t>
            </a:r>
            <a:r>
              <a:rPr lang="ru-RU" sz="1400" b="1" strike="noStrike" spc="-1" dirty="0">
                <a:solidFill>
                  <a:srgbClr val="002060"/>
                </a:solidFill>
                <a:latin typeface="Calibri"/>
                <a:ea typeface="Times New Roman"/>
              </a:rPr>
              <a:t>Объем муниципального долга муниципального образования Выселковский район на 1 января 2023 года составил 0,0 тыс. рублей и не превысил предельных значений, установленных решением Совета    муниципального   образования   </a:t>
            </a:r>
            <a:r>
              <a:rPr lang="ru-RU" sz="1400" b="1" strike="noStrike" spc="-1" dirty="0" err="1">
                <a:solidFill>
                  <a:srgbClr val="002060"/>
                </a:solidFill>
                <a:latin typeface="Calibri"/>
                <a:ea typeface="Times New Roman"/>
              </a:rPr>
              <a:t>Выселковскиий</a:t>
            </a:r>
            <a:r>
              <a:rPr lang="ru-RU" sz="1400" b="1" strike="noStrike" spc="-1" dirty="0">
                <a:solidFill>
                  <a:srgbClr val="002060"/>
                </a:solidFill>
                <a:latin typeface="Calibri"/>
                <a:ea typeface="Times New Roman"/>
              </a:rPr>
              <a:t>   район   от   21   декабря   2021   года   № 1-85 </a:t>
            </a:r>
          </a:p>
          <a:p>
            <a:pPr algn="just">
              <a:lnSpc>
                <a:spcPct val="150000"/>
              </a:lnSpc>
              <a:buNone/>
            </a:pPr>
            <a:r>
              <a:rPr lang="ru-RU" sz="1400" b="1" strike="noStrike" spc="-1" dirty="0">
                <a:solidFill>
                  <a:srgbClr val="002060"/>
                </a:solidFill>
                <a:latin typeface="Calibri"/>
                <a:ea typeface="Times New Roman"/>
              </a:rPr>
              <a:t>«О  бюджете муниципального образования Выселковский район на 2022 год и на плановый период 2023 и 2024 годов»   (верхний  предел  муниципального долга муниципального образования Выселковский район  на 1 января 2023 года утвержден в сумме  0,0 тыс. рублей, в том числе верхний предел долга по муниципальным гарантиям муниципального образования Выселковский район  в сумме 0,0 рублей).</a:t>
            </a:r>
            <a:endParaRPr lang="ru-RU" sz="1400" b="1" strike="noStrike" spc="-1" dirty="0">
              <a:latin typeface="XO Oriel"/>
            </a:endParaRPr>
          </a:p>
          <a:p>
            <a:pPr algn="just">
              <a:lnSpc>
                <a:spcPct val="150000"/>
              </a:lnSpc>
              <a:buNone/>
            </a:pPr>
            <a:r>
              <a:rPr lang="ru-RU" sz="1400" b="0" strike="noStrike" spc="-1" dirty="0">
                <a:solidFill>
                  <a:srgbClr val="002060"/>
                </a:solidFill>
                <a:latin typeface="Calibri"/>
                <a:ea typeface="Times New Roman"/>
              </a:rPr>
              <a:t>          </a:t>
            </a:r>
            <a:endParaRPr lang="ru-RU" sz="1400" b="0" strike="noStrike" spc="-1" dirty="0">
              <a:latin typeface="XO Oriel"/>
            </a:endParaRPr>
          </a:p>
        </p:txBody>
      </p:sp>
      <p:graphicFrame>
        <p:nvGraphicFramePr>
          <p:cNvPr id="423" name="Таблица 6"/>
          <p:cNvGraphicFramePr/>
          <p:nvPr>
            <p:extLst>
              <p:ext uri="{D42A27DB-BD31-4B8C-83A1-F6EECF244321}">
                <p14:modId xmlns:p14="http://schemas.microsoft.com/office/powerpoint/2010/main" val="3051819371"/>
              </p:ext>
            </p:extLst>
          </p:nvPr>
        </p:nvGraphicFramePr>
        <p:xfrm>
          <a:off x="467640" y="1420200"/>
          <a:ext cx="8280720" cy="1906080"/>
        </p:xfrm>
        <a:graphic>
          <a:graphicData uri="http://schemas.openxmlformats.org/drawingml/2006/table">
            <a:tbl>
              <a:tblPr>
                <a:effectLst>
                  <a:outerShdw blurRad="76320" rotWithShape="0">
                    <a:srgbClr val="000000">
                      <a:alpha val="20000"/>
                    </a:srgbClr>
                  </a:outerShdw>
                </a:effectLst>
              </a:tblPr>
              <a:tblGrid>
                <a:gridCol w="41407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98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98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802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1992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400" b="1" strike="noStrike" spc="-1" dirty="0">
                          <a:solidFill>
                            <a:srgbClr val="0070C0"/>
                          </a:solidFill>
                          <a:latin typeface="Calibri"/>
                          <a:ea typeface="Arial Unicode MS"/>
                        </a:rPr>
                        <a:t>Показатель</a:t>
                      </a:r>
                      <a:endParaRPr lang="ru-RU" sz="1400" b="0" strike="noStrike" spc="-1" dirty="0">
                        <a:solidFill>
                          <a:srgbClr val="0070C0"/>
                        </a:solidFill>
                        <a:latin typeface="XO Oriel"/>
                      </a:endParaRPr>
                    </a:p>
                  </a:txBody>
                  <a:tcPr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3816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400" b="1" strike="noStrike" spc="-1">
                          <a:solidFill>
                            <a:srgbClr val="0070C0"/>
                          </a:solidFill>
                          <a:latin typeface="Calibri"/>
                          <a:ea typeface="Arial Unicode MS"/>
                        </a:rPr>
                        <a:t>на 01.01.2021</a:t>
                      </a:r>
                      <a:endParaRPr lang="ru-RU" sz="1400" b="0" strike="noStrike" spc="-1">
                        <a:solidFill>
                          <a:srgbClr val="0070C0"/>
                        </a:solidFill>
                        <a:latin typeface="XO Oriel"/>
                      </a:endParaRPr>
                    </a:p>
                  </a:txBody>
                  <a:tcPr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  <a:tabLst>
                          <a:tab pos="0" algn="l"/>
                        </a:tabLst>
                      </a:pPr>
                      <a:r>
                        <a:rPr lang="ru-RU" sz="1400" b="1" strike="noStrike" spc="-1">
                          <a:solidFill>
                            <a:srgbClr val="0070C0"/>
                          </a:solidFill>
                          <a:latin typeface="Calibri"/>
                          <a:ea typeface="Arial Unicode MS"/>
                        </a:rPr>
                        <a:t>на 01.01.2022</a:t>
                      </a:r>
                      <a:endParaRPr lang="ru-RU" sz="1400" b="0" strike="noStrike" spc="-1">
                        <a:solidFill>
                          <a:srgbClr val="0070C0"/>
                        </a:solidFill>
                        <a:latin typeface="XO Oriel"/>
                      </a:endParaRPr>
                    </a:p>
                  </a:txBody>
                  <a:tcPr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  <a:tabLst>
                          <a:tab pos="0" algn="l"/>
                        </a:tabLst>
                      </a:pPr>
                      <a:r>
                        <a:rPr lang="ru-RU" sz="1400" b="1" strike="noStrike" spc="-1">
                          <a:solidFill>
                            <a:srgbClr val="0070C0"/>
                          </a:solidFill>
                          <a:latin typeface="Calibri"/>
                          <a:ea typeface="Arial Unicode MS"/>
                        </a:rPr>
                        <a:t>на 01.01.2023</a:t>
                      </a:r>
                      <a:endParaRPr lang="ru-RU" sz="1400" b="0" strike="noStrike" spc="-1">
                        <a:solidFill>
                          <a:srgbClr val="0070C0"/>
                        </a:solidFill>
                        <a:latin typeface="XO Oriel"/>
                      </a:endParaRPr>
                    </a:p>
                  </a:txBody>
                  <a:tcPr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284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buNone/>
                        <a:tabLst>
                          <a:tab pos="0" algn="l"/>
                        </a:tabLst>
                      </a:pPr>
                      <a:r>
                        <a:rPr lang="ru-RU" sz="1400" b="1" strike="noStrike" spc="-1" dirty="0">
                          <a:solidFill>
                            <a:srgbClr val="0070C0"/>
                          </a:solidFill>
                          <a:latin typeface="Calibri"/>
                          <a:ea typeface="Arial Unicode MS"/>
                        </a:rPr>
                        <a:t>     Объем муниципального внутреннего </a:t>
                      </a:r>
                      <a:endParaRPr lang="ru-RU" sz="1400" b="0" strike="noStrike" spc="-1" dirty="0">
                        <a:solidFill>
                          <a:srgbClr val="0070C0"/>
                        </a:solidFill>
                        <a:latin typeface="XO Oriel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buNone/>
                        <a:tabLst>
                          <a:tab pos="0" algn="l"/>
                        </a:tabLst>
                      </a:pPr>
                      <a:r>
                        <a:rPr lang="ru-RU" sz="1400" b="1" strike="noStrike" spc="-1" dirty="0">
                          <a:solidFill>
                            <a:srgbClr val="0070C0"/>
                          </a:solidFill>
                          <a:latin typeface="Calibri"/>
                          <a:ea typeface="Arial Unicode MS"/>
                        </a:rPr>
                        <a:t>     долга муниципального образования </a:t>
                      </a:r>
                      <a:endParaRPr lang="ru-RU" sz="1400" b="0" strike="noStrike" spc="-1" dirty="0">
                        <a:solidFill>
                          <a:srgbClr val="0070C0"/>
                        </a:solidFill>
                        <a:latin typeface="XO Oriel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buNone/>
                        <a:tabLst>
                          <a:tab pos="0" algn="l"/>
                        </a:tabLst>
                      </a:pPr>
                      <a:r>
                        <a:rPr lang="ru-RU" sz="1400" b="1" strike="noStrike" spc="-1" dirty="0">
                          <a:solidFill>
                            <a:srgbClr val="0070C0"/>
                          </a:solidFill>
                          <a:latin typeface="Calibri"/>
                          <a:ea typeface="Arial Unicode MS"/>
                        </a:rPr>
                        <a:t>     Выселковский район, всего, </a:t>
                      </a:r>
                      <a:endParaRPr lang="ru-RU" sz="1400" b="0" strike="noStrike" spc="-1" dirty="0">
                        <a:solidFill>
                          <a:srgbClr val="0070C0"/>
                        </a:solidFill>
                        <a:latin typeface="XO Oriel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buNone/>
                        <a:tabLst>
                          <a:tab pos="0" algn="l"/>
                        </a:tabLst>
                      </a:pPr>
                      <a:r>
                        <a:rPr lang="ru-RU" sz="1400" b="1" strike="noStrike" spc="-1" dirty="0">
                          <a:solidFill>
                            <a:srgbClr val="0070C0"/>
                          </a:solidFill>
                          <a:latin typeface="Calibri"/>
                          <a:ea typeface="Arial Unicode MS"/>
                        </a:rPr>
                        <a:t>     в том числе:</a:t>
                      </a:r>
                      <a:endParaRPr lang="ru-RU" sz="1400" b="0" strike="noStrike" spc="-1" dirty="0">
                        <a:solidFill>
                          <a:srgbClr val="0070C0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3816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  <a:tabLst>
                          <a:tab pos="0" algn="l"/>
                        </a:tabLst>
                      </a:pPr>
                      <a:r>
                        <a:rPr lang="ru-RU" sz="1400" b="1" strike="noStrike" spc="-1" dirty="0">
                          <a:solidFill>
                            <a:srgbClr val="0070C0"/>
                          </a:solidFill>
                          <a:latin typeface="Calibri"/>
                          <a:ea typeface="Times New Roman"/>
                        </a:rPr>
                        <a:t>2 160,0</a:t>
                      </a:r>
                      <a:endParaRPr lang="ru-RU" sz="1400" b="0" strike="noStrike" spc="-1" dirty="0">
                        <a:solidFill>
                          <a:srgbClr val="0070C0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  <a:tabLst>
                          <a:tab pos="0" algn="l"/>
                        </a:tabLst>
                      </a:pPr>
                      <a:r>
                        <a:rPr lang="ru-RU" sz="1400" b="1" strike="noStrike" spc="-1" dirty="0">
                          <a:solidFill>
                            <a:srgbClr val="0070C0"/>
                          </a:solidFill>
                          <a:latin typeface="Calibri"/>
                          <a:ea typeface="Times New Roman"/>
                        </a:rPr>
                        <a:t>0</a:t>
                      </a:r>
                      <a:endParaRPr lang="ru-RU" sz="1400" b="0" strike="noStrike" spc="-1" dirty="0">
                        <a:solidFill>
                          <a:srgbClr val="0070C0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  <a:tabLst>
                          <a:tab pos="0" algn="l"/>
                        </a:tabLst>
                      </a:pPr>
                      <a:r>
                        <a:rPr lang="ru-RU" sz="1400" b="1" strike="noStrike" spc="-1">
                          <a:solidFill>
                            <a:srgbClr val="0070C0"/>
                          </a:solidFill>
                          <a:latin typeface="Calibri"/>
                          <a:ea typeface="Times New Roman"/>
                        </a:rPr>
                        <a:t>0</a:t>
                      </a:r>
                      <a:endParaRPr lang="ru-RU" sz="1400" b="0" strike="noStrike" spc="-1">
                        <a:solidFill>
                          <a:srgbClr val="0070C0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128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buNone/>
                        <a:tabLst>
                          <a:tab pos="0" algn="l"/>
                        </a:tabLst>
                      </a:pPr>
                      <a:r>
                        <a:rPr lang="ru-RU" sz="1400" b="1" strike="noStrike" spc="-1">
                          <a:solidFill>
                            <a:srgbClr val="0070C0"/>
                          </a:solidFill>
                          <a:latin typeface="Calibri"/>
                          <a:ea typeface="Arial Unicode MS"/>
                        </a:rPr>
                        <a:t>     бюджетные кредиты от других бюджетов</a:t>
                      </a:r>
                      <a:endParaRPr lang="ru-RU" sz="1400" b="0" strike="noStrike" spc="-1">
                        <a:solidFill>
                          <a:srgbClr val="0070C0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3816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  <a:tabLst>
                          <a:tab pos="0" algn="l"/>
                        </a:tabLst>
                      </a:pPr>
                      <a:r>
                        <a:rPr lang="ru-RU" sz="1400" b="1" strike="noStrike" spc="-1">
                          <a:solidFill>
                            <a:srgbClr val="0070C0"/>
                          </a:solidFill>
                          <a:latin typeface="Calibri"/>
                          <a:ea typeface="Times New Roman"/>
                        </a:rPr>
                        <a:t>2 160,0</a:t>
                      </a:r>
                      <a:endParaRPr lang="ru-RU" sz="1400" b="0" strike="noStrike" spc="-1">
                        <a:solidFill>
                          <a:srgbClr val="0070C0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  <a:tabLst>
                          <a:tab pos="0" algn="l"/>
                        </a:tabLst>
                      </a:pPr>
                      <a:r>
                        <a:rPr lang="ru-RU" sz="1400" b="1" strike="noStrike" spc="-1" dirty="0">
                          <a:solidFill>
                            <a:srgbClr val="0070C0"/>
                          </a:solidFill>
                          <a:latin typeface="Calibri"/>
                          <a:ea typeface="Times New Roman"/>
                        </a:rPr>
                        <a:t>0</a:t>
                      </a:r>
                      <a:endParaRPr lang="ru-RU" sz="1400" b="0" strike="noStrike" spc="-1" dirty="0">
                        <a:solidFill>
                          <a:srgbClr val="0070C0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  <a:tabLst>
                          <a:tab pos="0" algn="l"/>
                        </a:tabLst>
                      </a:pPr>
                      <a:r>
                        <a:rPr lang="ru-RU" sz="1400" b="1" strike="noStrike" spc="-1" dirty="0">
                          <a:solidFill>
                            <a:srgbClr val="0070C0"/>
                          </a:solidFill>
                          <a:latin typeface="Calibri"/>
                          <a:ea typeface="Times New Roman"/>
                        </a:rPr>
                        <a:t>0</a:t>
                      </a:r>
                      <a:endParaRPr lang="ru-RU" sz="1400" b="0" strike="noStrike" spc="-1" dirty="0">
                        <a:solidFill>
                          <a:srgbClr val="0070C0"/>
                        </a:solidFill>
                        <a:latin typeface="XO Oriel"/>
                      </a:endParaRPr>
                    </a:p>
                  </a:txBody>
                  <a:tcPr marL="68400" marR="68400" anchor="ctr">
                    <a:lnL w="12240">
                      <a:noFill/>
                    </a:lnL>
                    <a:lnR w="12240">
                      <a:noFill/>
                    </a:lnR>
                    <a:lnT w="12240">
                      <a:noFill/>
                    </a:lnT>
                    <a:lnB w="12240">
                      <a:noFill/>
                    </a:lnB>
                    <a:solidFill>
                      <a:srgbClr val="FDD1B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PlaceHolder 1"/>
          <p:cNvSpPr>
            <a:spLocks noGrp="1"/>
          </p:cNvSpPr>
          <p:nvPr>
            <p:ph/>
          </p:nvPr>
        </p:nvSpPr>
        <p:spPr>
          <a:xfrm>
            <a:off x="348840" y="656640"/>
            <a:ext cx="4042800" cy="6220080"/>
          </a:xfrm>
          <a:prstGeom prst="rect">
            <a:avLst/>
          </a:prstGeom>
          <a:noFill/>
          <a:ln w="9360">
            <a:noFill/>
          </a:ln>
          <a:effectLst>
            <a:outerShdw blurRad="65520" dist="38160" dir="5400000" rotWithShape="0">
              <a:srgbClr val="000000">
                <a:alpha val="40000"/>
              </a:srgbClr>
            </a:outerShdw>
          </a:effectLst>
        </p:spPr>
        <p:txBody>
          <a:bodyPr lIns="182880" tIns="91440" rIns="90000" bIns="45000" anchor="t">
            <a:normAutofit fontScale="77000" lnSpcReduction="20000"/>
          </a:bodyPr>
          <a:lstStyle/>
          <a:p>
            <a:pPr marL="265320" indent="-265320" algn="just">
              <a:lnSpc>
                <a:spcPct val="100000"/>
              </a:lnSpc>
              <a:spcBef>
                <a:spcPts val="1001"/>
              </a:spcBef>
              <a:buClr>
                <a:srgbClr val="18478C"/>
              </a:buClr>
              <a:buFont typeface="Wingdings" charset="2"/>
              <a:buChar char=""/>
            </a:pPr>
            <a:r>
              <a:rPr lang="ru-RU" sz="1300" b="1" strike="noStrike" spc="-1" dirty="0">
                <a:solidFill>
                  <a:srgbClr val="0070C0"/>
                </a:solidFill>
                <a:latin typeface="Arial"/>
                <a:ea typeface="DejaVu Sans"/>
              </a:rPr>
              <a:t>Бюджет</a:t>
            </a:r>
            <a:r>
              <a:rPr lang="ru-RU" sz="1300" b="0" strike="noStrike" spc="-1" dirty="0">
                <a:solidFill>
                  <a:srgbClr val="0070C0"/>
                </a:solidFill>
                <a:latin typeface="Arial"/>
                <a:ea typeface="DejaVu Sans"/>
              </a:rPr>
              <a:t> – форма образования и расходования денежных средств, предназначенных для финансового обеспечения задач и функций государства и местного самоуправления</a:t>
            </a:r>
            <a:endParaRPr lang="ru-RU" sz="1300" b="0" strike="noStrike" spc="-1" dirty="0">
              <a:solidFill>
                <a:srgbClr val="0070C0"/>
              </a:solidFill>
              <a:latin typeface="XO Oriel"/>
            </a:endParaRPr>
          </a:p>
          <a:p>
            <a:pPr marL="265320" indent="-265320" algn="just">
              <a:lnSpc>
                <a:spcPct val="100000"/>
              </a:lnSpc>
              <a:spcBef>
                <a:spcPts val="1001"/>
              </a:spcBef>
              <a:buClr>
                <a:srgbClr val="18478C"/>
              </a:buClr>
              <a:buFont typeface="Wingdings" charset="2"/>
              <a:buChar char=""/>
              <a:tabLst>
                <a:tab pos="0" algn="l"/>
              </a:tabLst>
            </a:pPr>
            <a:r>
              <a:rPr lang="ru-RU" sz="1300" b="1" strike="noStrike" spc="-1" dirty="0">
                <a:solidFill>
                  <a:srgbClr val="0070C0"/>
                </a:solidFill>
                <a:latin typeface="Arial"/>
                <a:ea typeface="DejaVu Sans"/>
              </a:rPr>
              <a:t>Бюджетный кредит</a:t>
            </a:r>
            <a:r>
              <a:rPr lang="ru-RU" sz="1300" b="0" strike="noStrike" spc="-1" dirty="0">
                <a:solidFill>
                  <a:srgbClr val="0070C0"/>
                </a:solidFill>
                <a:latin typeface="Arial"/>
                <a:ea typeface="DejaVu Sans"/>
              </a:rPr>
              <a:t> – денежные средства, предоставляемые бюджетом другому бюджету бюджетной системы Российской Федерации, юридическому лицу (за исключением государственных (муниципальных) учреждений), иностранному государству, иностранному юридическому лицу на возвратной и возмездной основах</a:t>
            </a:r>
            <a:endParaRPr lang="ru-RU" sz="1300" b="0" strike="noStrike" spc="-1" dirty="0">
              <a:solidFill>
                <a:srgbClr val="0070C0"/>
              </a:solidFill>
              <a:latin typeface="XO Oriel"/>
            </a:endParaRPr>
          </a:p>
          <a:p>
            <a:pPr marL="265320" indent="-265320" algn="just">
              <a:lnSpc>
                <a:spcPct val="100000"/>
              </a:lnSpc>
              <a:spcBef>
                <a:spcPts val="1001"/>
              </a:spcBef>
              <a:buClr>
                <a:srgbClr val="18478C"/>
              </a:buClr>
              <a:buFont typeface="Wingdings" charset="2"/>
              <a:buChar char=""/>
              <a:tabLst>
                <a:tab pos="0" algn="l"/>
              </a:tabLst>
            </a:pPr>
            <a:r>
              <a:rPr lang="ru-RU" sz="1300" b="1" strike="noStrike" spc="-1" dirty="0">
                <a:solidFill>
                  <a:srgbClr val="0070C0"/>
                </a:solidFill>
                <a:latin typeface="Arial"/>
                <a:ea typeface="DejaVu Sans"/>
              </a:rPr>
              <a:t>Внутренний долг</a:t>
            </a:r>
            <a:r>
              <a:rPr lang="ru-RU" sz="1300" b="0" strike="noStrike" spc="-1" dirty="0">
                <a:solidFill>
                  <a:srgbClr val="0070C0"/>
                </a:solidFill>
                <a:latin typeface="Arial"/>
                <a:ea typeface="DejaVu Sans"/>
              </a:rPr>
              <a:t> – обязательства,  возникающие  в  валюте  Российской  Федерации,  а  также  обязательства субъектов Российской Федерации и муниципальных образований перед Российской Федерацией, возникающие в иностранной валюте в рамках использования целевых иностранных кредитов (заимствований)</a:t>
            </a:r>
            <a:endParaRPr lang="ru-RU" sz="1300" b="0" strike="noStrike" spc="-1" dirty="0">
              <a:solidFill>
                <a:srgbClr val="0070C0"/>
              </a:solidFill>
              <a:latin typeface="XO Oriel"/>
            </a:endParaRPr>
          </a:p>
          <a:p>
            <a:pPr marL="265320" indent="-265320" algn="just">
              <a:lnSpc>
                <a:spcPct val="100000"/>
              </a:lnSpc>
              <a:spcBef>
                <a:spcPts val="1001"/>
              </a:spcBef>
              <a:buClr>
                <a:srgbClr val="18478C"/>
              </a:buClr>
              <a:buFont typeface="Wingdings" charset="2"/>
              <a:buChar char=""/>
              <a:tabLst>
                <a:tab pos="0" algn="l"/>
              </a:tabLst>
            </a:pPr>
            <a:r>
              <a:rPr lang="ru-RU" sz="1300" b="1" strike="noStrike" spc="-1" dirty="0">
                <a:solidFill>
                  <a:srgbClr val="0070C0"/>
                </a:solidFill>
                <a:latin typeface="Arial"/>
                <a:ea typeface="DejaVu Sans"/>
              </a:rPr>
              <a:t>Государственный (муниципальный) долг</a:t>
            </a:r>
            <a:r>
              <a:rPr lang="ru-RU" sz="1300" b="0" strike="noStrike" spc="-1" dirty="0">
                <a:solidFill>
                  <a:srgbClr val="0070C0"/>
                </a:solidFill>
                <a:latin typeface="Arial"/>
                <a:ea typeface="DejaVu Sans"/>
              </a:rPr>
              <a:t> – обязательства, возникающие из государственных (муниципальных) заимствований, гарантий по обязательствам третьих лиц, другие обязательства в соответствии с видами долговых обязательств, установленными Бюджетным кодексом Российской Федерации, принятые на себя Российской Федерацией, субъектом Российской Федерации или муниципальным образованием</a:t>
            </a:r>
            <a:endParaRPr lang="ru-RU" sz="1300" b="0" strike="noStrike" spc="-1" dirty="0">
              <a:solidFill>
                <a:srgbClr val="0070C0"/>
              </a:solidFill>
              <a:latin typeface="XO Oriel"/>
            </a:endParaRPr>
          </a:p>
          <a:p>
            <a:pPr marL="265320" indent="-265320" algn="just">
              <a:lnSpc>
                <a:spcPct val="100000"/>
              </a:lnSpc>
              <a:spcBef>
                <a:spcPts val="1001"/>
              </a:spcBef>
              <a:buClr>
                <a:srgbClr val="18478C"/>
              </a:buClr>
              <a:buFont typeface="Wingdings" charset="2"/>
              <a:buChar char=""/>
              <a:tabLst>
                <a:tab pos="0" algn="l"/>
              </a:tabLst>
            </a:pPr>
            <a:r>
              <a:rPr lang="ru-RU" sz="1300" b="1" strike="noStrike" spc="-1" dirty="0">
                <a:solidFill>
                  <a:srgbClr val="0070C0"/>
                </a:solidFill>
                <a:latin typeface="Arial"/>
                <a:ea typeface="DejaVu Sans"/>
              </a:rPr>
              <a:t>Государственное (муниципальное) задание</a:t>
            </a:r>
            <a:r>
              <a:rPr lang="ru-RU" sz="1300" b="0" strike="noStrike" spc="-1" dirty="0">
                <a:solidFill>
                  <a:srgbClr val="0070C0"/>
                </a:solidFill>
                <a:latin typeface="Arial"/>
                <a:ea typeface="DejaVu Sans"/>
              </a:rPr>
              <a:t> - документ, устанавливающий требования к составу, качеству и (или) объему (содержанию), условиям, порядку и результатам оказания государственных (муниципальных) услуг (выполнения работ)</a:t>
            </a:r>
            <a:endParaRPr lang="ru-RU" sz="1300" b="0" strike="noStrike" spc="-1" dirty="0">
              <a:solidFill>
                <a:srgbClr val="0070C0"/>
              </a:solidFill>
              <a:latin typeface="XO Oriel"/>
            </a:endParaRPr>
          </a:p>
          <a:p>
            <a:pPr marL="265320" indent="-265320" algn="just">
              <a:lnSpc>
                <a:spcPct val="100000"/>
              </a:lnSpc>
              <a:spcBef>
                <a:spcPts val="1001"/>
              </a:spcBef>
              <a:buClr>
                <a:srgbClr val="18478C"/>
              </a:buClr>
              <a:buFont typeface="Wingdings" charset="2"/>
              <a:buChar char=""/>
              <a:tabLst>
                <a:tab pos="0" algn="l"/>
              </a:tabLst>
            </a:pPr>
            <a:r>
              <a:rPr lang="ru-RU" sz="1300" b="1" strike="noStrike" spc="-1" dirty="0">
                <a:solidFill>
                  <a:srgbClr val="0070C0"/>
                </a:solidFill>
                <a:latin typeface="Arial"/>
                <a:ea typeface="DejaVu Sans"/>
              </a:rPr>
              <a:t>Дефицит бюджета</a:t>
            </a:r>
            <a:r>
              <a:rPr lang="ru-RU" sz="1300" b="0" strike="noStrike" spc="-1" dirty="0">
                <a:solidFill>
                  <a:srgbClr val="0070C0"/>
                </a:solidFill>
                <a:latin typeface="Arial"/>
                <a:ea typeface="DejaVu Sans"/>
              </a:rPr>
              <a:t> – превышение расходов бюджета над его доходами</a:t>
            </a:r>
            <a:endParaRPr lang="ru-RU" sz="1300" b="0" strike="noStrike" spc="-1" dirty="0">
              <a:solidFill>
                <a:srgbClr val="0070C0"/>
              </a:solidFill>
              <a:latin typeface="XO Oriel"/>
            </a:endParaRPr>
          </a:p>
          <a:p>
            <a:pPr marL="265320" indent="-265320" algn="just">
              <a:lnSpc>
                <a:spcPct val="100000"/>
              </a:lnSpc>
              <a:spcBef>
                <a:spcPts val="1001"/>
              </a:spcBef>
              <a:buClr>
                <a:srgbClr val="18478C"/>
              </a:buClr>
              <a:buFont typeface="Wingdings" charset="2"/>
              <a:buChar char=""/>
              <a:tabLst>
                <a:tab pos="0" algn="l"/>
              </a:tabLst>
            </a:pPr>
            <a:r>
              <a:rPr lang="ru-RU" sz="1300" b="1" strike="noStrike" spc="-1" dirty="0">
                <a:solidFill>
                  <a:srgbClr val="0070C0"/>
                </a:solidFill>
                <a:latin typeface="Arial"/>
                <a:ea typeface="DejaVu Sans"/>
              </a:rPr>
              <a:t>Дотации</a:t>
            </a:r>
            <a:r>
              <a:rPr lang="ru-RU" sz="1300" b="0" strike="noStrike" spc="-1" dirty="0">
                <a:solidFill>
                  <a:srgbClr val="0070C0"/>
                </a:solidFill>
                <a:latin typeface="Arial"/>
                <a:ea typeface="DejaVu Sans"/>
              </a:rPr>
              <a:t> – межбюджетные трансферты, предоставляемые на безвозмездной и безвозвратной основе без установления направлений их использования</a:t>
            </a:r>
            <a:endParaRPr lang="ru-RU" sz="1300" b="0" strike="noStrike" spc="-1" dirty="0">
              <a:solidFill>
                <a:srgbClr val="0070C0"/>
              </a:solidFill>
              <a:latin typeface="XO Oriel"/>
            </a:endParaRPr>
          </a:p>
          <a:p>
            <a:pPr marL="265320" indent="-265320" algn="just">
              <a:lnSpc>
                <a:spcPct val="100000"/>
              </a:lnSpc>
              <a:spcBef>
                <a:spcPts val="1001"/>
              </a:spcBef>
              <a:buClr>
                <a:srgbClr val="18478C"/>
              </a:buClr>
              <a:buFont typeface="Wingdings" charset="2"/>
              <a:buChar char=""/>
              <a:tabLst>
                <a:tab pos="0" algn="l"/>
              </a:tabLst>
            </a:pPr>
            <a:r>
              <a:rPr lang="ru-RU" sz="1300" b="1" strike="noStrike" spc="-1" dirty="0">
                <a:solidFill>
                  <a:srgbClr val="0070C0"/>
                </a:solidFill>
                <a:latin typeface="Arial"/>
                <a:ea typeface="DejaVu Sans"/>
              </a:rPr>
              <a:t>Доходы бюджета </a:t>
            </a:r>
            <a:r>
              <a:rPr lang="ru-RU" sz="1300" b="0" strike="noStrike" spc="-1" dirty="0">
                <a:solidFill>
                  <a:srgbClr val="0070C0"/>
                </a:solidFill>
                <a:latin typeface="Arial"/>
                <a:ea typeface="DejaVu Sans"/>
              </a:rPr>
              <a:t>– поступающие в бюджет денежные средства, за исключением средств, являющихся в соответствии с Бюджетным кодексом Российской Федерации источниками финансирования дефицита бюджета</a:t>
            </a:r>
            <a:endParaRPr lang="ru-RU" sz="1300" b="0" strike="noStrike" spc="-1" dirty="0">
              <a:solidFill>
                <a:srgbClr val="0070C0"/>
              </a:solidFill>
              <a:latin typeface="XO Oriel"/>
            </a:endParaRPr>
          </a:p>
          <a:p>
            <a:pPr marL="228600" indent="-228600" algn="just">
              <a:lnSpc>
                <a:spcPct val="100000"/>
              </a:lnSpc>
              <a:spcBef>
                <a:spcPts val="1001"/>
              </a:spcBef>
              <a:buNone/>
              <a:tabLst>
                <a:tab pos="0" algn="l"/>
              </a:tabLst>
            </a:pPr>
            <a:endParaRPr lang="ru-RU" sz="1300" b="0" strike="noStrike" spc="-1" dirty="0">
              <a:solidFill>
                <a:srgbClr val="0070C0"/>
              </a:solidFill>
              <a:latin typeface="XO Oriel"/>
            </a:endParaRPr>
          </a:p>
          <a:p>
            <a:pPr marL="228600" indent="-228600" algn="just">
              <a:lnSpc>
                <a:spcPct val="100000"/>
              </a:lnSpc>
              <a:spcBef>
                <a:spcPts val="1001"/>
              </a:spcBef>
              <a:buNone/>
              <a:tabLst>
                <a:tab pos="0" algn="l"/>
              </a:tabLst>
            </a:pPr>
            <a:endParaRPr lang="ru-RU" sz="1300" b="0" strike="noStrike" spc="-1" dirty="0">
              <a:latin typeface="XO Oriel"/>
            </a:endParaRPr>
          </a:p>
          <a:p>
            <a:pPr marL="228600" indent="-228600" algn="just">
              <a:lnSpc>
                <a:spcPct val="100000"/>
              </a:lnSpc>
              <a:spcBef>
                <a:spcPts val="1001"/>
              </a:spcBef>
              <a:buNone/>
              <a:tabLst>
                <a:tab pos="0" algn="l"/>
              </a:tabLst>
            </a:pPr>
            <a:endParaRPr lang="ru-RU" sz="1200" b="0" strike="noStrike" spc="-1" dirty="0">
              <a:latin typeface="XO Oriel"/>
            </a:endParaRPr>
          </a:p>
        </p:txBody>
      </p:sp>
      <p:sp>
        <p:nvSpPr>
          <p:cNvPr id="425" name="PlaceHolder 2"/>
          <p:cNvSpPr>
            <a:spLocks noGrp="1"/>
          </p:cNvSpPr>
          <p:nvPr>
            <p:ph/>
          </p:nvPr>
        </p:nvSpPr>
        <p:spPr>
          <a:xfrm>
            <a:off x="4791960" y="620640"/>
            <a:ext cx="4009680" cy="6076080"/>
          </a:xfrm>
          <a:prstGeom prst="rect">
            <a:avLst/>
          </a:prstGeom>
          <a:noFill/>
          <a:ln w="9360">
            <a:noFill/>
          </a:ln>
          <a:effectLst>
            <a:outerShdw blurRad="65520" dist="38160" dir="5400000" rotWithShape="0">
              <a:srgbClr val="000000">
                <a:alpha val="40000"/>
              </a:srgbClr>
            </a:outerShdw>
          </a:effectLst>
        </p:spPr>
        <p:txBody>
          <a:bodyPr lIns="182880" tIns="91440" rIns="90000" bIns="45000" anchor="t">
            <a:noAutofit/>
          </a:bodyPr>
          <a:lstStyle/>
          <a:p>
            <a:pPr marL="265320" indent="-265320" algn="just">
              <a:lnSpc>
                <a:spcPct val="100000"/>
              </a:lnSpc>
              <a:spcBef>
                <a:spcPts val="1001"/>
              </a:spcBef>
              <a:buClr>
                <a:srgbClr val="18478C"/>
              </a:buClr>
              <a:buFont typeface="Wingdings" charset="2"/>
              <a:buChar char=""/>
            </a:pPr>
            <a:r>
              <a:rPr lang="ru-RU" sz="1000" b="1" strike="noStrike" spc="-1" dirty="0">
                <a:solidFill>
                  <a:srgbClr val="0070C0"/>
                </a:solidFill>
                <a:latin typeface="Arial"/>
                <a:ea typeface="DejaVu Sans"/>
              </a:rPr>
              <a:t>Межбюджетные трансферты</a:t>
            </a:r>
            <a:r>
              <a:rPr lang="ru-RU" sz="1000" b="0" strike="noStrike" spc="-1" dirty="0">
                <a:solidFill>
                  <a:srgbClr val="0070C0"/>
                </a:solidFill>
                <a:latin typeface="Arial"/>
                <a:ea typeface="DejaVu Sans"/>
              </a:rPr>
              <a:t> – средства, предоставляемые одним бюджетом бюджетной системы Российской Федерации другому бюджету бюджетной системы Российской Федерации</a:t>
            </a:r>
            <a:endParaRPr lang="ru-RU" sz="1000" b="0" strike="noStrike" spc="-1" dirty="0">
              <a:solidFill>
                <a:srgbClr val="0070C0"/>
              </a:solidFill>
              <a:latin typeface="XO Oriel"/>
            </a:endParaRPr>
          </a:p>
          <a:p>
            <a:pPr marL="265320" indent="-265320" algn="just">
              <a:lnSpc>
                <a:spcPct val="100000"/>
              </a:lnSpc>
              <a:spcBef>
                <a:spcPts val="1001"/>
              </a:spcBef>
              <a:buClr>
                <a:srgbClr val="18478C"/>
              </a:buClr>
              <a:buFont typeface="Wingdings" charset="2"/>
              <a:buChar char=""/>
              <a:tabLst>
                <a:tab pos="0" algn="l"/>
              </a:tabLst>
            </a:pPr>
            <a:r>
              <a:rPr lang="ru-RU" sz="1000" b="1" strike="noStrike" spc="-1" dirty="0">
                <a:solidFill>
                  <a:srgbClr val="0070C0"/>
                </a:solidFill>
                <a:latin typeface="Arial"/>
                <a:ea typeface="DejaVu Sans"/>
              </a:rPr>
              <a:t>Муниципальная программа </a:t>
            </a:r>
            <a:r>
              <a:rPr lang="ru-RU" sz="1000" b="0" strike="noStrike" spc="-1" dirty="0">
                <a:solidFill>
                  <a:srgbClr val="0070C0"/>
                </a:solidFill>
                <a:latin typeface="Arial"/>
                <a:ea typeface="DejaVu Sans"/>
              </a:rPr>
              <a:t>–  документ стратегического планирования, содержащий комплекс планируемых мероприятий, взаимоувязанных по задачам, срокам осуществления, исполнителям и ресурсам и обеспечивающих наиболее эффективное достижение целей и решение задач социально-экономического развития муниципального образования</a:t>
            </a:r>
            <a:endParaRPr lang="ru-RU" sz="1000" b="0" strike="noStrike" spc="-1" dirty="0">
              <a:solidFill>
                <a:srgbClr val="0070C0"/>
              </a:solidFill>
              <a:latin typeface="XO Oriel"/>
            </a:endParaRPr>
          </a:p>
          <a:p>
            <a:pPr marL="265320" indent="-265320" algn="just">
              <a:lnSpc>
                <a:spcPct val="100000"/>
              </a:lnSpc>
              <a:spcBef>
                <a:spcPts val="1001"/>
              </a:spcBef>
              <a:buClr>
                <a:srgbClr val="18478C"/>
              </a:buClr>
              <a:buFont typeface="Wingdings" charset="2"/>
              <a:buChar char=""/>
              <a:tabLst>
                <a:tab pos="0" algn="l"/>
              </a:tabLst>
            </a:pPr>
            <a:r>
              <a:rPr lang="ru-RU" sz="1000" b="1" strike="noStrike" spc="-1" dirty="0">
                <a:solidFill>
                  <a:srgbClr val="0070C0"/>
                </a:solidFill>
                <a:latin typeface="Arial"/>
                <a:ea typeface="DejaVu Sans"/>
              </a:rPr>
              <a:t>Профицит бюджета</a:t>
            </a:r>
            <a:r>
              <a:rPr lang="ru-RU" sz="1000" b="0" strike="noStrike" spc="-1" dirty="0">
                <a:solidFill>
                  <a:srgbClr val="0070C0"/>
                </a:solidFill>
                <a:latin typeface="Arial"/>
                <a:ea typeface="DejaVu Sans"/>
              </a:rPr>
              <a:t> – превышение доходов бюджета над его расходами</a:t>
            </a:r>
            <a:endParaRPr lang="ru-RU" sz="1000" b="0" strike="noStrike" spc="-1" dirty="0">
              <a:solidFill>
                <a:srgbClr val="0070C0"/>
              </a:solidFill>
              <a:latin typeface="XO Oriel"/>
            </a:endParaRPr>
          </a:p>
          <a:p>
            <a:pPr marL="265320" indent="-265320" algn="just">
              <a:lnSpc>
                <a:spcPct val="100000"/>
              </a:lnSpc>
              <a:spcBef>
                <a:spcPts val="1001"/>
              </a:spcBef>
              <a:buClr>
                <a:srgbClr val="18478C"/>
              </a:buClr>
              <a:buFont typeface="Wingdings" charset="2"/>
              <a:buChar char=""/>
              <a:tabLst>
                <a:tab pos="0" algn="l"/>
              </a:tabLst>
            </a:pPr>
            <a:r>
              <a:rPr lang="ru-RU" sz="1000" b="1" strike="noStrike" spc="-1" dirty="0">
                <a:solidFill>
                  <a:srgbClr val="0070C0"/>
                </a:solidFill>
                <a:latin typeface="Arial"/>
                <a:ea typeface="DejaVu Sans"/>
              </a:rPr>
              <a:t>Расходы бюджета</a:t>
            </a:r>
            <a:r>
              <a:rPr lang="ru-RU" sz="1000" b="0" strike="noStrike" spc="-1" dirty="0">
                <a:solidFill>
                  <a:srgbClr val="0070C0"/>
                </a:solidFill>
                <a:latin typeface="Arial"/>
                <a:ea typeface="DejaVu Sans"/>
              </a:rPr>
              <a:t> – выплачиваемые из бюджета денежные средства, за исключением средств, являющихся в соответствии с Бюджетным кодексом Российской Федерации источниками финансирования дефицита бюджета</a:t>
            </a:r>
            <a:endParaRPr lang="ru-RU" sz="1000" b="0" strike="noStrike" spc="-1" dirty="0">
              <a:solidFill>
                <a:srgbClr val="0070C0"/>
              </a:solidFill>
              <a:latin typeface="XO Oriel"/>
            </a:endParaRPr>
          </a:p>
          <a:p>
            <a:pPr marL="265320" indent="-265320" algn="just">
              <a:lnSpc>
                <a:spcPct val="100000"/>
              </a:lnSpc>
              <a:spcBef>
                <a:spcPts val="1001"/>
              </a:spcBef>
              <a:buClr>
                <a:srgbClr val="18478C"/>
              </a:buClr>
              <a:buFont typeface="Wingdings" charset="2"/>
              <a:buChar char=""/>
              <a:tabLst>
                <a:tab pos="0" algn="l"/>
              </a:tabLst>
            </a:pPr>
            <a:r>
              <a:rPr lang="ru-RU" sz="1000" b="1" strike="noStrike" spc="-1" dirty="0">
                <a:solidFill>
                  <a:srgbClr val="0070C0"/>
                </a:solidFill>
                <a:latin typeface="Arial"/>
                <a:ea typeface="DejaVu Sans"/>
              </a:rPr>
              <a:t>Субвенции</a:t>
            </a:r>
            <a:r>
              <a:rPr lang="ru-RU" sz="1000" b="0" strike="noStrike" spc="-1" dirty="0">
                <a:solidFill>
                  <a:srgbClr val="0070C0"/>
                </a:solidFill>
                <a:latin typeface="Arial"/>
                <a:ea typeface="DejaVu Sans"/>
              </a:rPr>
              <a:t> – целевые средства на обеспечение передаваемых полномочий</a:t>
            </a:r>
            <a:endParaRPr lang="ru-RU" sz="1000" b="0" strike="noStrike" spc="-1" dirty="0">
              <a:solidFill>
                <a:srgbClr val="0070C0"/>
              </a:solidFill>
              <a:latin typeface="XO Oriel"/>
            </a:endParaRPr>
          </a:p>
          <a:p>
            <a:pPr marL="265320" indent="-265320" algn="just">
              <a:lnSpc>
                <a:spcPct val="100000"/>
              </a:lnSpc>
              <a:spcBef>
                <a:spcPts val="1001"/>
              </a:spcBef>
              <a:buClr>
                <a:srgbClr val="18478C"/>
              </a:buClr>
              <a:buFont typeface="Wingdings" charset="2"/>
              <a:buChar char=""/>
              <a:tabLst>
                <a:tab pos="0" algn="l"/>
              </a:tabLst>
            </a:pPr>
            <a:r>
              <a:rPr lang="ru-RU" sz="1000" b="1" strike="noStrike" spc="-1" dirty="0">
                <a:solidFill>
                  <a:srgbClr val="0070C0"/>
                </a:solidFill>
                <a:latin typeface="Arial"/>
                <a:ea typeface="DejaVu Sans"/>
              </a:rPr>
              <a:t>Субсидии</a:t>
            </a:r>
            <a:r>
              <a:rPr lang="ru-RU" sz="1000" b="0" strike="noStrike" spc="-1" dirty="0">
                <a:solidFill>
                  <a:srgbClr val="0070C0"/>
                </a:solidFill>
                <a:latin typeface="Arial"/>
                <a:ea typeface="DejaVu Sans"/>
              </a:rPr>
              <a:t> – межбюджетные трансферты, предоставляемые в целях софинансирования расходных обязательств другому бюджету бюджетной системы; денежные средства юридическим лицам (за исключением государственных  (муниципальных)  учреждений),  индивидуальным предпринимателям, а также физическим лицам – производителям  товаров,  работ,  услуг,  предоставляемые на безвозмездной и безвозвратной основе в целях возмещения недополученных доходов и (или) финансового обеспечения (возмещения) затрат в связи с производством (реализацией) товаров, выполнением работ, оказанием услуг</a:t>
            </a:r>
            <a:endParaRPr lang="ru-RU" sz="1000" b="0" strike="noStrike" spc="-1" dirty="0">
              <a:solidFill>
                <a:srgbClr val="0070C0"/>
              </a:solidFill>
              <a:latin typeface="XO Oriel"/>
            </a:endParaRPr>
          </a:p>
          <a:p>
            <a:pPr marL="228600" indent="-228600" algn="just">
              <a:lnSpc>
                <a:spcPct val="100000"/>
              </a:lnSpc>
              <a:spcBef>
                <a:spcPts val="1001"/>
              </a:spcBef>
              <a:buNone/>
              <a:tabLst>
                <a:tab pos="0" algn="l"/>
              </a:tabLst>
            </a:pPr>
            <a:endParaRPr lang="ru-RU" sz="1000" b="0" strike="noStrike" spc="-1" dirty="0">
              <a:latin typeface="XO Oriel"/>
            </a:endParaRPr>
          </a:p>
        </p:txBody>
      </p:sp>
      <p:sp>
        <p:nvSpPr>
          <p:cNvPr id="426" name="Прямоугольник 8"/>
          <p:cNvSpPr/>
          <p:nvPr/>
        </p:nvSpPr>
        <p:spPr>
          <a:xfrm>
            <a:off x="348840" y="168840"/>
            <a:ext cx="8453160" cy="30632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760" dist="38160" dir="5400000" algn="t" rotWithShape="0">
              <a:srgbClr val="000000">
                <a:alpha val="40000"/>
              </a:srgbClr>
            </a:outerShdw>
          </a:effectLst>
          <a:scene3d>
            <a:camera prst="orthographicFront"/>
            <a:lightRig rig="threePt" dir="t"/>
          </a:scene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400" b="1" strike="noStrike" spc="-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DejaVu Sans"/>
              </a:rPr>
              <a:t>ОСНОВНЫЕ ТЕРМИНЫ И ПОНЯТИЯ</a:t>
            </a:r>
            <a:endParaRPr lang="ru-RU" sz="1400" b="0" strike="noStrike" spc="-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XO Oriel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Прямоугольник 2"/>
          <p:cNvSpPr/>
          <p:nvPr/>
        </p:nvSpPr>
        <p:spPr>
          <a:xfrm>
            <a:off x="539640" y="908640"/>
            <a:ext cx="8056080" cy="424692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FFFFFF"/>
            </a:solidFill>
            <a:round/>
          </a:ln>
          <a:effectLst>
            <a:outerShdw blurRad="65520" dist="38160" dir="5400000" rotWithShape="0">
              <a:srgbClr val="000000">
                <a:alpha val="40000"/>
              </a:srgb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  <a:tabLst>
                <a:tab pos="2300040" algn="l"/>
              </a:tabLst>
            </a:pPr>
            <a:endParaRPr lang="ru-RU" sz="1400" b="0" strike="noStrike" spc="-1" dirty="0">
              <a:latin typeface="XO Oriel"/>
            </a:endParaRPr>
          </a:p>
          <a:p>
            <a:pPr algn="ctr">
              <a:lnSpc>
                <a:spcPct val="100000"/>
              </a:lnSpc>
              <a:buNone/>
              <a:tabLst>
                <a:tab pos="2300040" algn="l"/>
              </a:tabLst>
            </a:pPr>
            <a:r>
              <a:rPr lang="ru-RU" sz="1400" b="1" strike="noStrike" spc="-1" dirty="0">
                <a:solidFill>
                  <a:srgbClr val="FFFFFF"/>
                </a:solidFill>
                <a:latin typeface="Century Schoolbook"/>
                <a:ea typeface="Times New Roman"/>
              </a:rPr>
              <a:t>Контактная информация </a:t>
            </a:r>
            <a:r>
              <a:rPr lang="ru-RU" sz="1400" b="1" strike="noStrike" spc="-1" dirty="0">
                <a:solidFill>
                  <a:srgbClr val="FFFFFF"/>
                </a:solidFill>
                <a:latin typeface="Century Schoolbook"/>
                <a:ea typeface="Calibri"/>
              </a:rPr>
              <a:t>Финансового управления</a:t>
            </a:r>
            <a:r>
              <a:rPr lang="ru-RU" sz="1400" b="1" strike="noStrike" spc="-1" dirty="0">
                <a:solidFill>
                  <a:srgbClr val="000000"/>
                </a:solidFill>
                <a:latin typeface="Century Schoolbook"/>
                <a:ea typeface="Calibri"/>
              </a:rPr>
              <a:t> </a:t>
            </a:r>
            <a:r>
              <a:rPr lang="ru-RU" sz="1400" b="1" strike="noStrike" spc="-1" dirty="0">
                <a:solidFill>
                  <a:srgbClr val="FFFFFF"/>
                </a:solidFill>
                <a:latin typeface="Century Schoolbook"/>
                <a:ea typeface="Calibri"/>
              </a:rPr>
              <a:t>администрации </a:t>
            </a:r>
            <a:endParaRPr lang="ru-RU" sz="1400" b="0" strike="noStrike" spc="-1" dirty="0">
              <a:latin typeface="XO Oriel"/>
            </a:endParaRPr>
          </a:p>
          <a:p>
            <a:pPr algn="ctr">
              <a:lnSpc>
                <a:spcPct val="100000"/>
              </a:lnSpc>
              <a:buNone/>
              <a:tabLst>
                <a:tab pos="2300040" algn="l"/>
              </a:tabLst>
            </a:pPr>
            <a:r>
              <a:rPr lang="ru-RU" sz="1400" b="1" strike="noStrike" spc="-1" dirty="0">
                <a:solidFill>
                  <a:srgbClr val="FFFFFF"/>
                </a:solidFill>
                <a:latin typeface="Century Schoolbook"/>
                <a:ea typeface="Calibri"/>
              </a:rPr>
              <a:t>муниципального образования Выселковского район</a:t>
            </a:r>
            <a:endParaRPr lang="ru-RU" sz="1400" b="0" strike="noStrike" spc="-1" dirty="0">
              <a:latin typeface="XO Oriel"/>
            </a:endParaRPr>
          </a:p>
          <a:p>
            <a:pPr algn="ctr">
              <a:lnSpc>
                <a:spcPct val="100000"/>
              </a:lnSpc>
              <a:buNone/>
              <a:tabLst>
                <a:tab pos="2300040" algn="l"/>
              </a:tabLst>
            </a:pPr>
            <a:r>
              <a:rPr lang="ru-RU" sz="1000" b="1" strike="noStrike" spc="-1" dirty="0">
                <a:solidFill>
                  <a:srgbClr val="FFFFFF"/>
                </a:solidFill>
                <a:latin typeface="Century Schoolbook"/>
                <a:ea typeface="Times New Roman"/>
              </a:rPr>
              <a:t> </a:t>
            </a:r>
            <a:endParaRPr lang="ru-RU" sz="1000" b="0" strike="noStrike" spc="-1" dirty="0">
              <a:latin typeface="XO Oriel"/>
            </a:endParaRPr>
          </a:p>
          <a:p>
            <a:pPr algn="ctr">
              <a:lnSpc>
                <a:spcPct val="100000"/>
              </a:lnSpc>
              <a:buNone/>
              <a:tabLst>
                <a:tab pos="2300040" algn="l"/>
              </a:tabLst>
            </a:pPr>
            <a:r>
              <a:rPr lang="ru-RU" sz="1400" b="1" strike="noStrike" spc="-1" dirty="0">
                <a:solidFill>
                  <a:srgbClr val="FFFFFF"/>
                </a:solidFill>
                <a:latin typeface="Century Schoolbook"/>
                <a:ea typeface="Times New Roman"/>
              </a:rPr>
              <a:t>Юридический/фактический адрес: </a:t>
            </a:r>
            <a:endParaRPr lang="ru-RU" sz="1400" b="0" strike="noStrike" spc="-1" dirty="0">
              <a:latin typeface="XO Oriel"/>
            </a:endParaRPr>
          </a:p>
          <a:p>
            <a:pPr algn="ctr">
              <a:lnSpc>
                <a:spcPct val="100000"/>
              </a:lnSpc>
              <a:buNone/>
              <a:tabLst>
                <a:tab pos="2300040" algn="l"/>
              </a:tabLst>
            </a:pPr>
            <a:r>
              <a:rPr lang="ru-RU" sz="1400" b="1" strike="noStrike" spc="-1" dirty="0">
                <a:solidFill>
                  <a:srgbClr val="FFFFFF"/>
                </a:solidFill>
                <a:latin typeface="Century Schoolbook"/>
                <a:ea typeface="Times New Roman"/>
              </a:rPr>
              <a:t>353100, Краснодарский край, станица Выселки, ул. Ленина, д. 37.</a:t>
            </a:r>
            <a:endParaRPr lang="ru-RU" sz="1400" b="0" strike="noStrike" spc="-1" dirty="0">
              <a:latin typeface="XO Oriel"/>
            </a:endParaRPr>
          </a:p>
          <a:p>
            <a:pPr algn="ctr">
              <a:lnSpc>
                <a:spcPct val="100000"/>
              </a:lnSpc>
              <a:spcBef>
                <a:spcPts val="1199"/>
              </a:spcBef>
              <a:buNone/>
              <a:tabLst>
                <a:tab pos="2300040" algn="l"/>
              </a:tabLst>
            </a:pPr>
            <a:r>
              <a:rPr lang="ru-RU" sz="1400" b="1" strike="noStrike" spc="-1" dirty="0">
                <a:solidFill>
                  <a:srgbClr val="FFFFFF"/>
                </a:solidFill>
                <a:latin typeface="Century Schoolbook"/>
                <a:ea typeface="Times New Roman"/>
              </a:rPr>
              <a:t>Телефон/факс: 8(86157)</a:t>
            </a:r>
            <a:r>
              <a:rPr lang="ru-RU" sz="1600" b="1" strike="noStrike" spc="-1" dirty="0">
                <a:solidFill>
                  <a:srgbClr val="FFFFFF"/>
                </a:solidFill>
                <a:latin typeface="Century Schoolbook"/>
                <a:ea typeface="Times New Roman"/>
              </a:rPr>
              <a:t> 7</a:t>
            </a:r>
            <a:r>
              <a:rPr lang="ru-RU" sz="1400" b="1" strike="noStrike" spc="-1" dirty="0">
                <a:solidFill>
                  <a:srgbClr val="FFFFFF"/>
                </a:solidFill>
                <a:latin typeface="Century Schoolbook"/>
                <a:ea typeface="Times New Roman"/>
              </a:rPr>
              <a:t>-33-08; 7-44-08</a:t>
            </a:r>
            <a:endParaRPr lang="ru-RU" sz="1400" b="0" strike="noStrike" spc="-1" dirty="0">
              <a:latin typeface="XO Oriel"/>
            </a:endParaRPr>
          </a:p>
          <a:p>
            <a:pPr algn="ctr">
              <a:lnSpc>
                <a:spcPct val="100000"/>
              </a:lnSpc>
              <a:spcBef>
                <a:spcPts val="1199"/>
              </a:spcBef>
              <a:buNone/>
              <a:tabLst>
                <a:tab pos="2300040" algn="l"/>
              </a:tabLst>
            </a:pPr>
            <a:r>
              <a:rPr lang="en-US" sz="1400" b="1" strike="noStrike" spc="-1" dirty="0">
                <a:solidFill>
                  <a:srgbClr val="FFFFFF"/>
                </a:solidFill>
                <a:latin typeface="Century Schoolbook"/>
                <a:ea typeface="Times New Roman"/>
              </a:rPr>
              <a:t>E</a:t>
            </a:r>
            <a:r>
              <a:rPr lang="ru-RU" sz="1400" b="1" strike="noStrike" spc="-1" dirty="0">
                <a:solidFill>
                  <a:srgbClr val="FFFFFF"/>
                </a:solidFill>
                <a:latin typeface="Century Schoolbook"/>
                <a:ea typeface="Times New Roman"/>
              </a:rPr>
              <a:t>-</a:t>
            </a:r>
            <a:r>
              <a:rPr lang="en-US" sz="1400" b="1" strike="noStrike" spc="-1" dirty="0">
                <a:solidFill>
                  <a:srgbClr val="FFFFFF"/>
                </a:solidFill>
                <a:latin typeface="Century Schoolbook"/>
                <a:ea typeface="Times New Roman"/>
              </a:rPr>
              <a:t>mail</a:t>
            </a:r>
            <a:r>
              <a:rPr lang="ru-RU" sz="1400" b="1" strike="noStrike" spc="-1" dirty="0">
                <a:solidFill>
                  <a:srgbClr val="FFFFFF"/>
                </a:solidFill>
                <a:latin typeface="Century Schoolbook"/>
                <a:ea typeface="Times New Roman"/>
              </a:rPr>
              <a:t>: </a:t>
            </a:r>
            <a:r>
              <a:rPr lang="en-US" sz="1400" b="1" strike="noStrike" spc="-1" dirty="0">
                <a:solidFill>
                  <a:srgbClr val="FFFFFF"/>
                </a:solidFill>
                <a:latin typeface="Century Schoolbook"/>
                <a:ea typeface="Times New Roman"/>
              </a:rPr>
              <a:t>vslfin@mail.kuban.ru</a:t>
            </a:r>
            <a:endParaRPr lang="ru-RU" sz="1400" b="0" strike="noStrike" spc="-1" dirty="0">
              <a:latin typeface="XO Oriel"/>
            </a:endParaRPr>
          </a:p>
          <a:p>
            <a:pPr algn="ctr">
              <a:lnSpc>
                <a:spcPct val="100000"/>
              </a:lnSpc>
              <a:buNone/>
              <a:tabLst>
                <a:tab pos="540360" algn="l"/>
                <a:tab pos="1018440" algn="l"/>
              </a:tabLst>
            </a:pPr>
            <a:endParaRPr lang="ru-RU" sz="1400" b="0" strike="noStrike" spc="-1" dirty="0">
              <a:latin typeface="XO Oriel"/>
            </a:endParaRPr>
          </a:p>
          <a:p>
            <a:pPr algn="ctr">
              <a:lnSpc>
                <a:spcPct val="100000"/>
              </a:lnSpc>
              <a:buNone/>
              <a:tabLst>
                <a:tab pos="540360" algn="l"/>
                <a:tab pos="1018440" algn="l"/>
              </a:tabLst>
            </a:pPr>
            <a:r>
              <a:rPr lang="ru-RU" sz="1400" b="1" strike="noStrike" spc="-1" dirty="0">
                <a:solidFill>
                  <a:srgbClr val="FFFFFF"/>
                </a:solidFill>
                <a:latin typeface="Century Schoolbook"/>
                <a:ea typeface="Times New Roman"/>
              </a:rPr>
              <a:t>Официальный сайт Администрации муниципального образования </a:t>
            </a:r>
            <a:endParaRPr lang="ru-RU" sz="1400" b="0" strike="noStrike" spc="-1" dirty="0">
              <a:latin typeface="XO Oriel"/>
            </a:endParaRPr>
          </a:p>
          <a:p>
            <a:pPr algn="ctr">
              <a:lnSpc>
                <a:spcPct val="100000"/>
              </a:lnSpc>
              <a:buNone/>
              <a:tabLst>
                <a:tab pos="540360" algn="l"/>
                <a:tab pos="1018440" algn="l"/>
              </a:tabLst>
            </a:pPr>
            <a:r>
              <a:rPr lang="ru-RU" sz="1400" b="1" strike="noStrike" spc="-1" dirty="0">
                <a:solidFill>
                  <a:srgbClr val="FFFFFF"/>
                </a:solidFill>
                <a:latin typeface="Century Schoolbook"/>
                <a:ea typeface="Times New Roman"/>
              </a:rPr>
              <a:t>Выселковский район: </a:t>
            </a:r>
            <a:r>
              <a:rPr lang="en-US" sz="1400" b="1" strike="noStrike" spc="-1" dirty="0">
                <a:solidFill>
                  <a:srgbClr val="FFFFFF"/>
                </a:solidFill>
                <a:latin typeface="Century Schoolbook"/>
                <a:ea typeface="Times New Roman"/>
              </a:rPr>
              <a:t>www.viselki.net</a:t>
            </a:r>
            <a:endParaRPr lang="ru-RU" sz="1400" b="0" strike="noStrike" spc="-1" dirty="0">
              <a:latin typeface="XO Oriel"/>
            </a:endParaRPr>
          </a:p>
          <a:p>
            <a:pPr algn="ctr">
              <a:lnSpc>
                <a:spcPct val="115000"/>
              </a:lnSpc>
              <a:buNone/>
              <a:tabLst>
                <a:tab pos="540360" algn="l"/>
                <a:tab pos="1018440" algn="l"/>
              </a:tabLst>
            </a:pPr>
            <a:endParaRPr lang="ru-RU" sz="1400" b="0" strike="noStrike" spc="-1" dirty="0">
              <a:latin typeface="XO Oriel"/>
            </a:endParaRPr>
          </a:p>
          <a:p>
            <a:pPr algn="ctr">
              <a:lnSpc>
                <a:spcPct val="115000"/>
              </a:lnSpc>
              <a:buNone/>
              <a:tabLst>
                <a:tab pos="540360" algn="l"/>
                <a:tab pos="1018440" algn="l"/>
              </a:tabLst>
            </a:pPr>
            <a:r>
              <a:rPr lang="ru-RU" sz="1400" b="1" strike="noStrike" spc="-1" dirty="0">
                <a:solidFill>
                  <a:srgbClr val="FFFFFF"/>
                </a:solidFill>
                <a:latin typeface="Century Schoolbook"/>
                <a:ea typeface="Times New Roman"/>
              </a:rPr>
              <a:t>График работы:</a:t>
            </a:r>
            <a:br>
              <a:rPr sz="1400" dirty="0"/>
            </a:br>
            <a:r>
              <a:rPr lang="ru-RU" sz="1400" b="1" strike="noStrike" spc="-1" dirty="0">
                <a:solidFill>
                  <a:srgbClr val="FFFFFF"/>
                </a:solidFill>
                <a:latin typeface="Century Schoolbook"/>
                <a:ea typeface="Times New Roman"/>
              </a:rPr>
              <a:t>понедельник – четверг с </a:t>
            </a:r>
            <a:r>
              <a:rPr lang="en-US" sz="1400" b="1" strike="noStrike" spc="-1" dirty="0">
                <a:solidFill>
                  <a:srgbClr val="FFFFFF"/>
                </a:solidFill>
                <a:latin typeface="Century Schoolbook"/>
                <a:ea typeface="Times New Roman"/>
              </a:rPr>
              <a:t>8</a:t>
            </a:r>
            <a:r>
              <a:rPr lang="ru-RU" sz="1400" b="1" strike="noStrike" spc="-1" dirty="0">
                <a:solidFill>
                  <a:srgbClr val="FFFFFF"/>
                </a:solidFill>
                <a:latin typeface="Century Schoolbook"/>
                <a:ea typeface="Times New Roman"/>
              </a:rPr>
              <a:t>-00 до </a:t>
            </a:r>
            <a:r>
              <a:rPr lang="en-US" sz="1400" b="1" strike="noStrike" spc="-1" dirty="0">
                <a:solidFill>
                  <a:srgbClr val="FFFFFF"/>
                </a:solidFill>
                <a:latin typeface="Century Schoolbook"/>
                <a:ea typeface="Times New Roman"/>
              </a:rPr>
              <a:t>16</a:t>
            </a:r>
            <a:r>
              <a:rPr lang="ru-RU" sz="1400" b="1" strike="noStrike" spc="-1" dirty="0">
                <a:solidFill>
                  <a:srgbClr val="FFFFFF"/>
                </a:solidFill>
                <a:latin typeface="Century Schoolbook"/>
                <a:ea typeface="Times New Roman"/>
              </a:rPr>
              <a:t>-30; перерыв с 1</a:t>
            </a:r>
            <a:r>
              <a:rPr lang="en-US" sz="1400" b="1" strike="noStrike" spc="-1" dirty="0">
                <a:solidFill>
                  <a:srgbClr val="FFFFFF"/>
                </a:solidFill>
                <a:latin typeface="Century Schoolbook"/>
                <a:ea typeface="Times New Roman"/>
              </a:rPr>
              <a:t>2</a:t>
            </a:r>
            <a:r>
              <a:rPr lang="ru-RU" sz="1400" b="1" strike="noStrike" spc="-1" dirty="0">
                <a:solidFill>
                  <a:srgbClr val="FFFFFF"/>
                </a:solidFill>
                <a:latin typeface="Century Schoolbook"/>
                <a:ea typeface="Times New Roman"/>
              </a:rPr>
              <a:t>-00 до 13-</a:t>
            </a:r>
            <a:r>
              <a:rPr lang="en-US" sz="1400" b="1" strike="noStrike" spc="-1" dirty="0">
                <a:solidFill>
                  <a:srgbClr val="FFFFFF"/>
                </a:solidFill>
                <a:latin typeface="Century Schoolbook"/>
                <a:ea typeface="Times New Roman"/>
              </a:rPr>
              <a:t>0</a:t>
            </a:r>
            <a:r>
              <a:rPr lang="ru-RU" sz="1400" b="1" strike="noStrike" spc="-1" dirty="0">
                <a:solidFill>
                  <a:srgbClr val="FFFFFF"/>
                </a:solidFill>
                <a:latin typeface="Century Schoolbook"/>
                <a:ea typeface="Times New Roman"/>
              </a:rPr>
              <a:t>0;</a:t>
            </a:r>
            <a:br>
              <a:rPr sz="1400" dirty="0"/>
            </a:br>
            <a:r>
              <a:rPr lang="ru-RU" sz="1400" b="1" strike="noStrike" spc="-1" dirty="0">
                <a:solidFill>
                  <a:srgbClr val="FFFFFF"/>
                </a:solidFill>
                <a:latin typeface="Century Schoolbook"/>
                <a:ea typeface="Times New Roman"/>
              </a:rPr>
              <a:t>пятница с </a:t>
            </a:r>
            <a:r>
              <a:rPr lang="en-US" sz="1400" b="1" strike="noStrike" spc="-1" dirty="0">
                <a:solidFill>
                  <a:srgbClr val="FFFFFF"/>
                </a:solidFill>
                <a:latin typeface="Century Schoolbook"/>
                <a:ea typeface="Times New Roman"/>
              </a:rPr>
              <a:t>8</a:t>
            </a:r>
            <a:r>
              <a:rPr lang="ru-RU" sz="1400" b="1" strike="noStrike" spc="-1" dirty="0">
                <a:solidFill>
                  <a:srgbClr val="FFFFFF"/>
                </a:solidFill>
                <a:latin typeface="Century Schoolbook"/>
                <a:ea typeface="Times New Roman"/>
              </a:rPr>
              <a:t>-00 до </a:t>
            </a:r>
            <a:r>
              <a:rPr lang="en-US" sz="1400" b="1" strike="noStrike" spc="-1" dirty="0">
                <a:solidFill>
                  <a:srgbClr val="FFFFFF"/>
                </a:solidFill>
                <a:latin typeface="Century Schoolbook"/>
                <a:ea typeface="Times New Roman"/>
              </a:rPr>
              <a:t>15</a:t>
            </a:r>
            <a:r>
              <a:rPr lang="ru-RU" sz="1400" b="1" strike="noStrike" spc="-1" dirty="0">
                <a:solidFill>
                  <a:srgbClr val="FFFFFF"/>
                </a:solidFill>
                <a:latin typeface="Century Schoolbook"/>
                <a:ea typeface="Times New Roman"/>
              </a:rPr>
              <a:t>-00; перерыв с 1</a:t>
            </a:r>
            <a:r>
              <a:rPr lang="en-US" sz="1400" b="1" strike="noStrike" spc="-1" dirty="0">
                <a:solidFill>
                  <a:srgbClr val="FFFFFF"/>
                </a:solidFill>
                <a:latin typeface="Century Schoolbook"/>
                <a:ea typeface="Times New Roman"/>
              </a:rPr>
              <a:t>2</a:t>
            </a:r>
            <a:r>
              <a:rPr lang="ru-RU" sz="1400" b="1" strike="noStrike" spc="-1" dirty="0">
                <a:solidFill>
                  <a:srgbClr val="FFFFFF"/>
                </a:solidFill>
                <a:latin typeface="Century Schoolbook"/>
                <a:ea typeface="Times New Roman"/>
              </a:rPr>
              <a:t>-00 до 13-</a:t>
            </a:r>
            <a:r>
              <a:rPr lang="en-US" sz="1400" b="1" strike="noStrike" spc="-1" dirty="0">
                <a:solidFill>
                  <a:srgbClr val="FFFFFF"/>
                </a:solidFill>
                <a:latin typeface="Century Schoolbook"/>
                <a:ea typeface="Times New Roman"/>
              </a:rPr>
              <a:t>00</a:t>
            </a:r>
            <a:r>
              <a:rPr lang="ru-RU" sz="1400" b="1" strike="noStrike" spc="-1" dirty="0">
                <a:solidFill>
                  <a:srgbClr val="FFFFFF"/>
                </a:solidFill>
                <a:latin typeface="Century Schoolbook"/>
                <a:ea typeface="Times New Roman"/>
              </a:rPr>
              <a:t>.</a:t>
            </a:r>
            <a:endParaRPr lang="ru-RU" sz="1400" b="0" strike="noStrike" spc="-1" dirty="0">
              <a:latin typeface="XO Oriel"/>
            </a:endParaRPr>
          </a:p>
          <a:p>
            <a:pPr>
              <a:lnSpc>
                <a:spcPct val="100000"/>
              </a:lnSpc>
              <a:buNone/>
              <a:tabLst>
                <a:tab pos="540360" algn="l"/>
                <a:tab pos="1018440" algn="l"/>
              </a:tabLst>
            </a:pPr>
            <a:endParaRPr lang="ru-RU" sz="1100" b="0" strike="noStrike" spc="-1" dirty="0">
              <a:latin typeface="XO Oriel"/>
            </a:endParaRPr>
          </a:p>
          <a:p>
            <a:pPr>
              <a:lnSpc>
                <a:spcPct val="100000"/>
              </a:lnSpc>
              <a:buNone/>
              <a:tabLst>
                <a:tab pos="540360" algn="l"/>
                <a:tab pos="1018440" algn="l"/>
              </a:tabLst>
            </a:pPr>
            <a:r>
              <a:rPr lang="ru-RU" sz="1200" b="0" strike="noStrike" spc="-1" dirty="0">
                <a:solidFill>
                  <a:srgbClr val="FFFFFF"/>
                </a:solidFill>
                <a:latin typeface="Century Schoolbook"/>
                <a:ea typeface="Times New Roman"/>
              </a:rPr>
              <a:t>	</a:t>
            </a:r>
            <a:endParaRPr lang="ru-RU" sz="1200" b="0" strike="noStrike" spc="-1" dirty="0">
              <a:latin typeface="XO Oriel"/>
            </a:endParaRPr>
          </a:p>
          <a:p>
            <a:pPr algn="ctr">
              <a:lnSpc>
                <a:spcPct val="115000"/>
              </a:lnSpc>
              <a:buNone/>
              <a:tabLst>
                <a:tab pos="540360" algn="l"/>
                <a:tab pos="1018440" algn="l"/>
              </a:tabLst>
            </a:pPr>
            <a:endParaRPr lang="ru-RU" sz="1200" b="0" strike="noStrike" spc="-1" dirty="0">
              <a:latin typeface="XO Orie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Горизонтальный свиток 18"/>
          <p:cNvSpPr/>
          <p:nvPr/>
        </p:nvSpPr>
        <p:spPr>
          <a:xfrm>
            <a:off x="180000" y="900000"/>
            <a:ext cx="8920440" cy="5796720"/>
          </a:xfrm>
          <a:prstGeom prst="horizontalScroll">
            <a:avLst>
              <a:gd name="adj" fmla="val 12500"/>
            </a:avLst>
          </a:prstGeom>
          <a:blipFill rotWithShape="0">
            <a:blip r:embed="rId2"/>
            <a:srcRect/>
            <a:tile/>
          </a:blipFill>
          <a:ln>
            <a:solidFill>
              <a:srgbClr val="FF6015"/>
            </a:solidFill>
            <a:round/>
          </a:ln>
          <a:effectLst>
            <a:glow rad="139680">
              <a:srgbClr val="FF6015">
                <a:alpha val="40000"/>
              </a:srgbClr>
            </a:glow>
            <a:outerShdw blurRad="65520" dist="38160" dir="5400000" rotWithShape="0">
              <a:srgbClr val="000000">
                <a:alpha val="40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marL="216000" indent="-216000" algn="just">
              <a:lnSpc>
                <a:spcPct val="100000"/>
              </a:lnSpc>
              <a:buClr>
                <a:srgbClr val="17456F"/>
              </a:buClr>
              <a:buFont typeface="Wingdings" charset="2"/>
              <a:buChar char=""/>
            </a:pPr>
            <a:r>
              <a:rPr lang="ru-RU" sz="1250" b="1" strike="noStrike" spc="-1">
                <a:solidFill>
                  <a:srgbClr val="17456F"/>
                </a:solidFill>
                <a:latin typeface="Calibri"/>
                <a:ea typeface="DejaVu Sans"/>
              </a:rPr>
              <a:t>  </a:t>
            </a:r>
            <a:r>
              <a:rPr lang="ru-RU" sz="1400" b="1" strike="noStrike" spc="-1">
                <a:solidFill>
                  <a:srgbClr val="17456F"/>
                </a:solidFill>
                <a:latin typeface="Calibri"/>
                <a:ea typeface="DejaVu Sans"/>
              </a:rPr>
              <a:t>Обеспечено выполнение всех действующих социальных обязательств</a:t>
            </a:r>
            <a:endParaRPr lang="ru-RU" sz="1400" b="0" strike="noStrike" spc="-1">
              <a:latin typeface="XO Oriel"/>
            </a:endParaRPr>
          </a:p>
          <a:p>
            <a:pPr marL="285840" indent="-285840" algn="just">
              <a:lnSpc>
                <a:spcPct val="150000"/>
              </a:lnSpc>
              <a:buClr>
                <a:srgbClr val="17456F"/>
              </a:buClr>
              <a:buFont typeface="Wingdings" charset="2"/>
              <a:buChar char=""/>
            </a:pPr>
            <a:r>
              <a:rPr lang="ru-RU" sz="1400" b="1" strike="noStrike" spc="-1">
                <a:solidFill>
                  <a:srgbClr val="17456F"/>
                </a:solidFill>
                <a:latin typeface="Calibri"/>
                <a:ea typeface="DejaVu Sans"/>
              </a:rPr>
              <a:t>Обеспечено оказание населению муниципальных услуг в отраслях социальной сферы</a:t>
            </a:r>
            <a:endParaRPr lang="ru-RU" sz="1400" b="0" strike="noStrike" spc="-1">
              <a:latin typeface="XO Oriel"/>
            </a:endParaRPr>
          </a:p>
          <a:p>
            <a:pPr marL="285840" indent="-285840" algn="just">
              <a:lnSpc>
                <a:spcPct val="150000"/>
              </a:lnSpc>
              <a:buClr>
                <a:srgbClr val="17456F"/>
              </a:buClr>
              <a:buFont typeface="Wingdings" charset="2"/>
              <a:buChar char=""/>
            </a:pPr>
            <a:r>
              <a:rPr lang="ru-RU" sz="1400" b="1" strike="noStrike" spc="-1">
                <a:solidFill>
                  <a:srgbClr val="17456F"/>
                </a:solidFill>
                <a:latin typeface="Calibri"/>
                <a:ea typeface="DejaVu Sans"/>
              </a:rPr>
              <a:t>Обеспечено повышение оплаты труда отдельных категорий работников социальной сферы с учетом сохранения достигнутого соотношения между уровнем оплаты труда отдельных категорий работников бюджетной сферы и уровнем средней заработной платы в Краснодарском крае</a:t>
            </a:r>
            <a:endParaRPr lang="ru-RU" sz="1400" b="0" strike="noStrike" spc="-1">
              <a:latin typeface="XO Oriel"/>
            </a:endParaRPr>
          </a:p>
          <a:p>
            <a:pPr marL="285840" indent="-285840" algn="just">
              <a:lnSpc>
                <a:spcPct val="150000"/>
              </a:lnSpc>
              <a:buClr>
                <a:srgbClr val="17456F"/>
              </a:buClr>
              <a:buFont typeface="Wingdings" charset="2"/>
              <a:buChar char=""/>
            </a:pPr>
            <a:r>
              <a:rPr lang="ru-RU" sz="1400" b="1" strike="noStrike" spc="-1">
                <a:solidFill>
                  <a:srgbClr val="17456F"/>
                </a:solidFill>
                <a:latin typeface="Calibri"/>
                <a:ea typeface="DejaVu Sans"/>
              </a:rPr>
              <a:t>Обеспечено приоритетное бюджетное финансирование мероприятий, направленных на реализацию региональных проектов, направленных на достижение соответствующих результатов федеральных проектов</a:t>
            </a:r>
            <a:endParaRPr lang="ru-RU" sz="1400" b="0" strike="noStrike" spc="-1">
              <a:latin typeface="XO Oriel"/>
            </a:endParaRPr>
          </a:p>
          <a:p>
            <a:pPr marL="285840" indent="-285840" algn="just">
              <a:lnSpc>
                <a:spcPct val="150000"/>
              </a:lnSpc>
              <a:buClr>
                <a:srgbClr val="17456F"/>
              </a:buClr>
              <a:buFont typeface="Wingdings" charset="2"/>
              <a:buChar char=""/>
            </a:pPr>
            <a:r>
              <a:rPr lang="ru-RU" sz="1400" b="1" strike="noStrike" spc="-1">
                <a:solidFill>
                  <a:srgbClr val="17456F"/>
                </a:solidFill>
                <a:latin typeface="Calibri"/>
                <a:ea typeface="DejaVu Sans"/>
              </a:rPr>
              <a:t>Продолжена работа по повышению прозрачности (открытости) бюджетного процесса в Выселковском районе</a:t>
            </a:r>
            <a:endParaRPr lang="ru-RU" sz="1400" b="0" strike="noStrike" spc="-1">
              <a:latin typeface="XO Oriel"/>
            </a:endParaRPr>
          </a:p>
          <a:p>
            <a:pPr marL="285840" indent="-285840" algn="just">
              <a:lnSpc>
                <a:spcPct val="150000"/>
              </a:lnSpc>
              <a:buClr>
                <a:srgbClr val="17456F"/>
              </a:buClr>
              <a:buFont typeface="Wingdings" charset="2"/>
              <a:buChar char=""/>
            </a:pPr>
            <a:r>
              <a:rPr lang="ru-RU" sz="1400" b="1" strike="noStrike" spc="-1">
                <a:solidFill>
                  <a:srgbClr val="17456F"/>
                </a:solidFill>
                <a:latin typeface="Calibri"/>
                <a:ea typeface="DejaVu Sans"/>
              </a:rPr>
              <a:t>Объем муниципального долга на 1 января 2023 года составил  0,0 тыс. рублей. В 2022 году кредиты в районный бюджет не привлекались</a:t>
            </a:r>
            <a:endParaRPr lang="ru-RU" sz="1400" b="0" strike="noStrike" spc="-1">
              <a:latin typeface="XO Oriel"/>
            </a:endParaRPr>
          </a:p>
        </p:txBody>
      </p:sp>
      <p:sp>
        <p:nvSpPr>
          <p:cNvPr id="274" name="TextBox 19"/>
          <p:cNvSpPr/>
          <p:nvPr/>
        </p:nvSpPr>
        <p:spPr>
          <a:xfrm>
            <a:off x="107640" y="190440"/>
            <a:ext cx="8920440" cy="64487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6015"/>
            </a:solidFill>
            <a:round/>
          </a:ln>
          <a:effectLst>
            <a:outerShdw blurRad="65520" dist="38160" dir="5400000" rotWithShape="0">
              <a:srgbClr val="000000">
                <a:alpha val="40000"/>
              </a:srgb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3"/>
          </a:lnRef>
          <a:fillRef idx="1002">
            <a:schemeClr val="lt2"/>
          </a:fillRef>
          <a:effectRef idx="1">
            <a:schemeClr val="accent3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800" b="1" strike="noStrike" spc="-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/>
                <a:ea typeface="DejaVu Sans"/>
              </a:rPr>
              <a:t>ВЫПОЛНЕНИЕ ГЛАВНЫХ</a:t>
            </a:r>
            <a:endParaRPr lang="ru-RU" sz="1800" b="0" strike="noStrike" spc="-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XO Orie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1800" b="1" strike="noStrike" spc="-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/>
                <a:ea typeface="DejaVu Sans"/>
              </a:rPr>
              <a:t> БЮДЖЕТНЫХ ЗАДАЧ</a:t>
            </a:r>
            <a:endParaRPr lang="ru-RU" sz="1800" b="0" strike="noStrike" spc="-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XO Orie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Горизонтальный свиток 18"/>
          <p:cNvSpPr/>
          <p:nvPr/>
        </p:nvSpPr>
        <p:spPr>
          <a:xfrm>
            <a:off x="100080" y="900000"/>
            <a:ext cx="8920440" cy="5796720"/>
          </a:xfrm>
          <a:prstGeom prst="horizontalScroll">
            <a:avLst>
              <a:gd name="adj" fmla="val 12500"/>
            </a:avLst>
          </a:prstGeom>
          <a:blipFill rotWithShape="0">
            <a:blip r:embed="rId2"/>
            <a:srcRect/>
            <a:tile/>
          </a:blipFill>
          <a:ln>
            <a:solidFill>
              <a:srgbClr val="FF6015"/>
            </a:solidFill>
            <a:round/>
          </a:ln>
          <a:effectLst>
            <a:glow rad="139680">
              <a:srgbClr val="FF6015">
                <a:alpha val="40000"/>
              </a:srgbClr>
            </a:glow>
            <a:outerShdw blurRad="65520" dist="38160" dir="5400000" rotWithShape="0">
              <a:srgbClr val="000000">
                <a:alpha val="40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algn="just">
              <a:lnSpc>
                <a:spcPct val="100000"/>
              </a:lnSpc>
              <a:buNone/>
            </a:pPr>
            <a:r>
              <a:rPr lang="ru-RU" sz="1250" b="1" strike="noStrike" spc="-1" dirty="0">
                <a:solidFill>
                  <a:srgbClr val="17456F"/>
                </a:solidFill>
                <a:latin typeface="Calibri"/>
                <a:ea typeface="DejaVu Sans"/>
              </a:rPr>
              <a:t>        </a:t>
            </a:r>
            <a:endParaRPr lang="ru-RU" sz="1250" b="0" strike="noStrike" spc="-1" dirty="0">
              <a:latin typeface="XO Oriel"/>
            </a:endParaRPr>
          </a:p>
          <a:p>
            <a:pPr marL="216000" indent="-216000" algn="just">
              <a:lnSpc>
                <a:spcPct val="100000"/>
              </a:lnSpc>
              <a:buClr>
                <a:srgbClr val="17456F"/>
              </a:buClr>
              <a:buFont typeface="Wingdings" charset="2"/>
              <a:buChar char=""/>
            </a:pPr>
            <a:r>
              <a:rPr lang="ru-RU" sz="1400" b="1" strike="noStrike" spc="-1" dirty="0">
                <a:solidFill>
                  <a:srgbClr val="17456F"/>
                </a:solidFill>
                <a:latin typeface="Calibri"/>
                <a:ea typeface="DejaVu Sans"/>
              </a:rPr>
              <a:t> Реализован план мероприятий, направленных на увеличение наполняемости доходной части консолидированного бюджета Краснодарского края по муниципальному образованию Выселковский район в 2022 году (утвержден   распоряжением  администрации муниципального образования   Выселковский   район    от   1 июня    2022   года   № 290-р «О  мерах  по  наполнению   доходной  части  консолидированного  бюджета муниципального       образования Выселковский район  в 2022 году»)</a:t>
            </a:r>
            <a:endParaRPr lang="ru-RU" sz="1400" b="0" strike="noStrike" spc="-1" dirty="0">
              <a:latin typeface="XO Oriel"/>
            </a:endParaRPr>
          </a:p>
          <a:p>
            <a:pPr marL="285840" indent="-285840" algn="just">
              <a:lnSpc>
                <a:spcPct val="100000"/>
              </a:lnSpc>
              <a:buClr>
                <a:srgbClr val="17456F"/>
              </a:buClr>
              <a:buFont typeface="Wingdings" charset="2"/>
              <a:buChar char=""/>
            </a:pPr>
            <a:r>
              <a:rPr lang="ru-RU" sz="1400" b="1" strike="noStrike" spc="-1" dirty="0">
                <a:solidFill>
                  <a:srgbClr val="17456F"/>
                </a:solidFill>
                <a:latin typeface="Calibri"/>
                <a:ea typeface="DejaVu Sans"/>
              </a:rPr>
              <a:t>Реализованы мероприятия по оптимизации расходов районного бюджета</a:t>
            </a:r>
            <a:endParaRPr lang="ru-RU" sz="1400" b="0" strike="noStrike" spc="-1" dirty="0">
              <a:latin typeface="XO Oriel"/>
            </a:endParaRPr>
          </a:p>
          <a:p>
            <a:pPr marL="285840" indent="-285840" algn="just">
              <a:lnSpc>
                <a:spcPct val="100000"/>
              </a:lnSpc>
              <a:buClr>
                <a:srgbClr val="17456F"/>
              </a:buClr>
              <a:buFont typeface="Wingdings" charset="2"/>
              <a:buChar char=""/>
            </a:pPr>
            <a:r>
              <a:rPr lang="ru-RU" sz="1400" b="1" strike="noStrike" spc="-1" dirty="0">
                <a:solidFill>
                  <a:srgbClr val="17456F"/>
                </a:solidFill>
                <a:latin typeface="Calibri"/>
                <a:ea typeface="DejaVu Sans"/>
              </a:rPr>
              <a:t>Проводился мониторинг соблюдения нормативов формирования расходов на содержание органов местного самоуправления, а также уровня дефицита бюджета, состояния кредиторской задолженности</a:t>
            </a:r>
            <a:endParaRPr lang="ru-RU" sz="1400" b="0" strike="noStrike" spc="-1" dirty="0">
              <a:latin typeface="XO Oriel"/>
            </a:endParaRPr>
          </a:p>
          <a:p>
            <a:pPr marL="285840" indent="-285840" algn="just">
              <a:lnSpc>
                <a:spcPct val="100000"/>
              </a:lnSpc>
              <a:buClr>
                <a:srgbClr val="17456F"/>
              </a:buClr>
              <a:buFont typeface="Wingdings" charset="2"/>
              <a:buChar char=""/>
            </a:pPr>
            <a:r>
              <a:rPr lang="ru-RU" sz="1400" b="1" strike="noStrike" spc="-1" dirty="0">
                <a:solidFill>
                  <a:srgbClr val="17456F"/>
                </a:solidFill>
                <a:latin typeface="Calibri"/>
                <a:ea typeface="DejaVu Sans"/>
              </a:rPr>
              <a:t>Осуществлялся финансовый контроль в соответствии с </a:t>
            </a:r>
            <a:r>
              <a:rPr lang="ru-RU" sz="1400" b="1" strike="noStrike" spc="-1">
                <a:solidFill>
                  <a:srgbClr val="17456F"/>
                </a:solidFill>
                <a:latin typeface="Calibri"/>
                <a:ea typeface="DejaVu Sans"/>
              </a:rPr>
              <a:t>Федеральным законом </a:t>
            </a:r>
            <a:r>
              <a:rPr lang="ru-RU" sz="1400" b="1" strike="noStrike" spc="-1" dirty="0">
                <a:solidFill>
                  <a:srgbClr val="17456F"/>
                </a:solidFill>
                <a:latin typeface="Calibri"/>
                <a:ea typeface="DejaVu Sans"/>
              </a:rPr>
              <a:t>от 5 апреля 2013 года № 44-ФЗ «О контрактной системе в сфере закупок товаров, работ, услуг для обеспечения государственных и муниципальных нужд»</a:t>
            </a:r>
            <a:endParaRPr lang="ru-RU" sz="1400" b="0" strike="noStrike" spc="-1" dirty="0">
              <a:latin typeface="XO Oriel"/>
            </a:endParaRPr>
          </a:p>
          <a:p>
            <a:pPr marL="285840" indent="-285840" algn="just">
              <a:lnSpc>
                <a:spcPct val="100000"/>
              </a:lnSpc>
              <a:buClr>
                <a:srgbClr val="17456F"/>
              </a:buClr>
              <a:buFont typeface="Wingdings" charset="2"/>
              <a:buChar char=""/>
            </a:pPr>
            <a:r>
              <a:rPr lang="ru-RU" sz="1400" b="1" strike="noStrike" spc="-1" dirty="0">
                <a:solidFill>
                  <a:srgbClr val="17456F"/>
                </a:solidFill>
                <a:latin typeface="Calibri"/>
                <a:ea typeface="DejaVu Sans"/>
              </a:rPr>
              <a:t>В целях обеспечения сбалансированности и устойчивости бюджетов сельских поселений из районного бюджета муниципального образования Выселковский район:</a:t>
            </a:r>
            <a:endParaRPr lang="ru-RU" sz="1400" b="0" strike="noStrike" spc="-1" dirty="0">
              <a:latin typeface="XO Oriel"/>
            </a:endParaRPr>
          </a:p>
          <a:p>
            <a:pPr marL="285840" indent="-285840" algn="just">
              <a:lnSpc>
                <a:spcPct val="100000"/>
              </a:lnSpc>
              <a:buClr>
                <a:srgbClr val="17456F"/>
              </a:buClr>
              <a:buFont typeface="Symbol" charset="2"/>
              <a:buChar char=""/>
            </a:pPr>
            <a:r>
              <a:rPr lang="ru-RU" sz="1400" b="1" strike="noStrike" spc="-1" dirty="0">
                <a:solidFill>
                  <a:srgbClr val="17456F"/>
                </a:solidFill>
                <a:latin typeface="Calibri"/>
                <a:ea typeface="DejaVu Sans"/>
              </a:rPr>
              <a:t>предоставлялись дотации на выравнивание бюджетной обеспеченности поселений </a:t>
            </a:r>
            <a:endParaRPr lang="ru-RU" sz="1400" b="0" strike="noStrike" spc="-1" dirty="0">
              <a:latin typeface="XO Oriel"/>
            </a:endParaRPr>
          </a:p>
          <a:p>
            <a:pPr marL="285840" indent="-285840" algn="just">
              <a:lnSpc>
                <a:spcPct val="100000"/>
              </a:lnSpc>
              <a:buClr>
                <a:srgbClr val="17456F"/>
              </a:buClr>
              <a:buFont typeface="Symbol" charset="2"/>
              <a:buChar char=""/>
            </a:pPr>
            <a:r>
              <a:rPr lang="ru-RU" sz="1400" b="1" strike="noStrike" spc="-1" dirty="0">
                <a:solidFill>
                  <a:srgbClr val="17456F"/>
                </a:solidFill>
                <a:latin typeface="Calibri"/>
                <a:ea typeface="DejaVu Sans"/>
              </a:rPr>
              <a:t>предоставлялись иные межбюджетные трансферты на поддержку мер по обеспечению сбалансированности бюджетов поселений</a:t>
            </a:r>
            <a:endParaRPr lang="ru-RU" sz="1400" b="0" strike="noStrike" spc="-1" dirty="0">
              <a:latin typeface="XO Oriel"/>
            </a:endParaRPr>
          </a:p>
          <a:p>
            <a:pPr marL="285840" indent="-285840" algn="just">
              <a:lnSpc>
                <a:spcPct val="100000"/>
              </a:lnSpc>
              <a:buClr>
                <a:srgbClr val="17456F"/>
              </a:buClr>
              <a:buFont typeface="Wingdings" charset="2"/>
              <a:buChar char=""/>
            </a:pPr>
            <a:endParaRPr lang="ru-RU" sz="1400" b="0" strike="noStrike" spc="-1" dirty="0">
              <a:latin typeface="XO Oriel"/>
            </a:endParaRPr>
          </a:p>
          <a:p>
            <a:pPr algn="just">
              <a:lnSpc>
                <a:spcPct val="100000"/>
              </a:lnSpc>
              <a:buNone/>
            </a:pPr>
            <a:r>
              <a:rPr lang="ru-RU" sz="1400" b="1" strike="noStrike" spc="-1" dirty="0">
                <a:solidFill>
                  <a:srgbClr val="17456F"/>
                </a:solidFill>
                <a:latin typeface="Calibri"/>
                <a:ea typeface="DejaVu Sans"/>
              </a:rPr>
              <a:t>           </a:t>
            </a:r>
            <a:endParaRPr lang="ru-RU" sz="1400" b="0" strike="noStrike" spc="-1" dirty="0">
              <a:latin typeface="XO Oriel"/>
            </a:endParaRPr>
          </a:p>
          <a:p>
            <a:pPr algn="just">
              <a:lnSpc>
                <a:spcPct val="100000"/>
              </a:lnSpc>
              <a:buNone/>
            </a:pPr>
            <a:r>
              <a:rPr lang="ru-RU" sz="1400" b="1" strike="noStrike" spc="-1" dirty="0">
                <a:solidFill>
                  <a:srgbClr val="17456F"/>
                </a:solidFill>
                <a:latin typeface="Calibri"/>
                <a:ea typeface="DejaVu Sans"/>
              </a:rPr>
              <a:t>         </a:t>
            </a:r>
            <a:endParaRPr lang="ru-RU" sz="1400" b="0" strike="noStrike" spc="-1" dirty="0">
              <a:latin typeface="XO Oriel"/>
            </a:endParaRPr>
          </a:p>
        </p:txBody>
      </p:sp>
      <p:sp>
        <p:nvSpPr>
          <p:cNvPr id="276" name="TextBox 19"/>
          <p:cNvSpPr/>
          <p:nvPr/>
        </p:nvSpPr>
        <p:spPr>
          <a:xfrm>
            <a:off x="107640" y="188640"/>
            <a:ext cx="8920440" cy="64487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6015"/>
            </a:solidFill>
            <a:round/>
          </a:ln>
          <a:effectLst>
            <a:outerShdw blurRad="65520" dist="38160" dir="5400000" rotWithShape="0">
              <a:srgbClr val="000000">
                <a:alpha val="40000"/>
              </a:srgb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3"/>
          </a:lnRef>
          <a:fillRef idx="1002">
            <a:schemeClr val="lt2"/>
          </a:fillRef>
          <a:effectRef idx="1">
            <a:schemeClr val="accent3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800" b="1" strike="noStrike" spc="-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/>
                <a:ea typeface="DejaVu Sans"/>
              </a:rPr>
              <a:t>МЕРОПРИЯТИЯ, НАПРАВЛЕННЫЕ НА ОБЕСПЕЧЕНИЕ СБАЛАНСИРОВАННОСТИ МЕСТНЫХ БЮДЖЕТОВ </a:t>
            </a:r>
            <a:endParaRPr lang="ru-RU" sz="1800" b="0" strike="noStrike" spc="-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XO Orie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TextBox 2"/>
          <p:cNvSpPr/>
          <p:nvPr/>
        </p:nvSpPr>
        <p:spPr>
          <a:xfrm>
            <a:off x="251640" y="260640"/>
            <a:ext cx="8632440" cy="92187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0"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800" b="1" strike="noStrike" spc="-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/>
                <a:ea typeface="DejaVu Sans"/>
              </a:rPr>
              <a:t>ОСНОВНЫЕ ПОКАЗАТЕЛИ СОЦИАЛЬНО-ЭКОНОМИЧЕСКОГО РАЗВИТИЯ МУНИЦИПАЛЬНОГО ОБРАЗОВАНИЯ </a:t>
            </a:r>
            <a:endParaRPr lang="ru-RU" sz="1800" b="0" strike="noStrike" spc="-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XO Orie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1800" b="1" strike="noStrike" spc="-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/>
                <a:ea typeface="DejaVu Sans"/>
              </a:rPr>
              <a:t>ВЫСЕЛКОВСКИЙ РАЙОН </a:t>
            </a:r>
            <a:endParaRPr lang="ru-RU" sz="1800" b="0" strike="noStrike" spc="-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XO Oriel"/>
            </a:endParaRPr>
          </a:p>
        </p:txBody>
      </p:sp>
      <p:graphicFrame>
        <p:nvGraphicFramePr>
          <p:cNvPr id="278" name="Диаграмма 3"/>
          <p:cNvGraphicFramePr/>
          <p:nvPr>
            <p:extLst>
              <p:ext uri="{D42A27DB-BD31-4B8C-83A1-F6EECF244321}">
                <p14:modId xmlns:p14="http://schemas.microsoft.com/office/powerpoint/2010/main" val="391477614"/>
              </p:ext>
            </p:extLst>
          </p:nvPr>
        </p:nvGraphicFramePr>
        <p:xfrm>
          <a:off x="325800" y="1340640"/>
          <a:ext cx="4023720" cy="22237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79" name="Диаграмма 4"/>
          <p:cNvGraphicFramePr/>
          <p:nvPr>
            <p:extLst>
              <p:ext uri="{D42A27DB-BD31-4B8C-83A1-F6EECF244321}">
                <p14:modId xmlns:p14="http://schemas.microsoft.com/office/powerpoint/2010/main" val="3633942330"/>
              </p:ext>
            </p:extLst>
          </p:nvPr>
        </p:nvGraphicFramePr>
        <p:xfrm>
          <a:off x="325800" y="3600000"/>
          <a:ext cx="4023720" cy="31237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80" name="Диаграмма 7"/>
          <p:cNvGraphicFramePr/>
          <p:nvPr>
            <p:extLst>
              <p:ext uri="{D42A27DB-BD31-4B8C-83A1-F6EECF244321}">
                <p14:modId xmlns:p14="http://schemas.microsoft.com/office/powerpoint/2010/main" val="3886660253"/>
              </p:ext>
            </p:extLst>
          </p:nvPr>
        </p:nvGraphicFramePr>
        <p:xfrm rot="6600">
          <a:off x="4494960" y="3602160"/>
          <a:ext cx="4318200" cy="31237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81" name="Диаграмма 5"/>
          <p:cNvGraphicFramePr/>
          <p:nvPr>
            <p:extLst>
              <p:ext uri="{D42A27DB-BD31-4B8C-83A1-F6EECF244321}">
                <p14:modId xmlns:p14="http://schemas.microsoft.com/office/powerpoint/2010/main" val="445515003"/>
              </p:ext>
            </p:extLst>
          </p:nvPr>
        </p:nvGraphicFramePr>
        <p:xfrm>
          <a:off x="4500000" y="1340640"/>
          <a:ext cx="4318200" cy="22237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TextBox 2"/>
          <p:cNvSpPr/>
          <p:nvPr/>
        </p:nvSpPr>
        <p:spPr>
          <a:xfrm>
            <a:off x="395640" y="188640"/>
            <a:ext cx="8344440" cy="92187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0"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800" b="1" strike="noStrike" spc="-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/>
                <a:ea typeface="DejaVu Sans"/>
              </a:rPr>
              <a:t>ОСНОВНЫЕ ПОКАЗАТЕЛИ СОЦИАЛЬНО-ЭКОНОМИЧЕСКОГО РАЗВИТИЯ МУНИЦИПАЛЬНОГО ОБРАЗОВАНИЯ ВЫСЕЛКОВСКИЙ РАЙОН</a:t>
            </a:r>
            <a:endParaRPr lang="ru-RU" sz="1800" b="0" strike="noStrike" spc="-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XO Oriel"/>
            </a:endParaRPr>
          </a:p>
        </p:txBody>
      </p:sp>
      <p:graphicFrame>
        <p:nvGraphicFramePr>
          <p:cNvPr id="283" name="Диаграмма 8"/>
          <p:cNvGraphicFramePr/>
          <p:nvPr>
            <p:extLst>
              <p:ext uri="{D42A27DB-BD31-4B8C-83A1-F6EECF244321}">
                <p14:modId xmlns:p14="http://schemas.microsoft.com/office/powerpoint/2010/main" val="1618870222"/>
              </p:ext>
            </p:extLst>
          </p:nvPr>
        </p:nvGraphicFramePr>
        <p:xfrm>
          <a:off x="4524120" y="4023360"/>
          <a:ext cx="4311720" cy="27376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84" name="Диаграмма 7"/>
          <p:cNvGraphicFramePr/>
          <p:nvPr>
            <p:extLst>
              <p:ext uri="{D42A27DB-BD31-4B8C-83A1-F6EECF244321}">
                <p14:modId xmlns:p14="http://schemas.microsoft.com/office/powerpoint/2010/main" val="2379065473"/>
              </p:ext>
            </p:extLst>
          </p:nvPr>
        </p:nvGraphicFramePr>
        <p:xfrm>
          <a:off x="215640" y="1788192"/>
          <a:ext cx="4383720" cy="26645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85" name="Диаграмма 68"/>
          <p:cNvGraphicFramePr/>
          <p:nvPr>
            <p:extLst>
              <p:ext uri="{D42A27DB-BD31-4B8C-83A1-F6EECF244321}">
                <p14:modId xmlns:p14="http://schemas.microsoft.com/office/powerpoint/2010/main" val="3365923927"/>
              </p:ext>
            </p:extLst>
          </p:nvPr>
        </p:nvGraphicFramePr>
        <p:xfrm>
          <a:off x="395640" y="4549500"/>
          <a:ext cx="4023720" cy="22237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86" name="Диаграмма 69"/>
          <p:cNvGraphicFramePr/>
          <p:nvPr>
            <p:extLst>
              <p:ext uri="{D42A27DB-BD31-4B8C-83A1-F6EECF244321}">
                <p14:modId xmlns:p14="http://schemas.microsoft.com/office/powerpoint/2010/main" val="1481677763"/>
              </p:ext>
            </p:extLst>
          </p:nvPr>
        </p:nvGraphicFramePr>
        <p:xfrm>
          <a:off x="4680000" y="1777752"/>
          <a:ext cx="4155840" cy="21267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9" name="TextBox 2">
            <a:extLst>
              <a:ext uri="{FF2B5EF4-FFF2-40B4-BE49-F238E27FC236}">
                <a16:creationId xmlns:a16="http://schemas.microsoft.com/office/drawing/2014/main" id="{555C0506-B331-439B-BE83-61C31B6EB5CF}"/>
              </a:ext>
            </a:extLst>
          </p:cNvPr>
          <p:cNvSpPr/>
          <p:nvPr/>
        </p:nvSpPr>
        <p:spPr>
          <a:xfrm>
            <a:off x="548640" y="1203936"/>
            <a:ext cx="8019288" cy="30632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0"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400" b="1" spc="-1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/>
                <a:ea typeface="DejaVu Sans"/>
              </a:rPr>
              <a:t>Численность  постоянного  населения  района  составляет  </a:t>
            </a:r>
            <a:r>
              <a:rPr lang="ru-RU" sz="1400" b="1" spc="-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/>
                <a:ea typeface="DejaVu Sans"/>
              </a:rPr>
              <a:t>55 </a:t>
            </a:r>
            <a:r>
              <a:rPr lang="ru-RU" sz="1400" b="1" spc="-1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/>
                <a:ea typeface="DejaVu Sans"/>
              </a:rPr>
              <a:t>029  человек</a:t>
            </a:r>
            <a:endParaRPr lang="ru-RU" sz="1400" b="0" strike="noStrike" spc="-1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XO Orie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TextBox 2"/>
          <p:cNvSpPr/>
          <p:nvPr/>
        </p:nvSpPr>
        <p:spPr>
          <a:xfrm>
            <a:off x="395640" y="404640"/>
            <a:ext cx="8344440" cy="860320"/>
          </a:xfrm>
          <a:prstGeom prst="rect">
            <a:avLst/>
          </a:prstGeom>
          <a:gradFill rotWithShape="0">
            <a:gsLst>
              <a:gs pos="0">
                <a:srgbClr val="FFAC9A"/>
              </a:gs>
              <a:gs pos="100000">
                <a:srgbClr val="FFDBD3"/>
              </a:gs>
            </a:gsLst>
            <a:lin ang="16200000"/>
          </a:gradFill>
          <a:ln>
            <a:solidFill>
              <a:srgbClr val="FF6015"/>
            </a:solidFill>
            <a:round/>
          </a:ln>
          <a:effectLst>
            <a:outerShdw blurRad="65520" dist="38160" dir="5400000" rotWithShape="0">
              <a:srgbClr val="000000">
                <a:alpha val="40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800" b="1" strike="noStrike" spc="-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/>
                <a:ea typeface="DejaVu Sans"/>
              </a:rPr>
              <a:t>ОСНОВНЫЕ ПОКАЗАТЕЛИ ИСПОЛНЕНИЯ</a:t>
            </a:r>
            <a:endParaRPr lang="ru-RU" sz="1800" b="0" strike="noStrike" spc="-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XO Orie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1800" b="1" strike="noStrike" spc="-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/>
                <a:ea typeface="DejaVu Sans"/>
              </a:rPr>
              <a:t>РАЙОННОГО БЮДЖЕТА ЗА 2022 ГОД</a:t>
            </a:r>
            <a:endParaRPr lang="ru-RU" sz="1800" b="0" strike="noStrike" spc="-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XO Orie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1400" b="1" strike="noStrike" spc="-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/>
                <a:ea typeface="DejaVu Sans"/>
              </a:rPr>
              <a:t>(тыс. рублей)</a:t>
            </a:r>
            <a:endParaRPr lang="ru-RU" sz="1400" b="0" strike="noStrike" spc="-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XO Oriel"/>
            </a:endParaRPr>
          </a:p>
        </p:txBody>
      </p:sp>
      <p:graphicFrame>
        <p:nvGraphicFramePr>
          <p:cNvPr id="288" name="Таблица 1"/>
          <p:cNvGraphicFramePr/>
          <p:nvPr>
            <p:extLst>
              <p:ext uri="{D42A27DB-BD31-4B8C-83A1-F6EECF244321}">
                <p14:modId xmlns:p14="http://schemas.microsoft.com/office/powerpoint/2010/main" val="2050739281"/>
              </p:ext>
            </p:extLst>
          </p:nvPr>
        </p:nvGraphicFramePr>
        <p:xfrm>
          <a:off x="612648" y="1556640"/>
          <a:ext cx="7919352" cy="3909240"/>
        </p:xfrm>
        <a:graphic>
          <a:graphicData uri="http://schemas.openxmlformats.org/drawingml/2006/table">
            <a:tbl>
              <a:tblPr/>
              <a:tblGrid>
                <a:gridCol w="38038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231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664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258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55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600" b="1" strike="noStrike" spc="-1" dirty="0">
                          <a:solidFill>
                            <a:srgbClr val="0070C0"/>
                          </a:solidFill>
                          <a:latin typeface="Calibri"/>
                          <a:ea typeface="DejaVu Sans"/>
                        </a:rPr>
                        <a:t>Наименование</a:t>
                      </a:r>
                      <a:endParaRPr lang="ru-RU" sz="1600" b="0" strike="noStrike" spc="-1" dirty="0">
                        <a:solidFill>
                          <a:srgbClr val="0070C0"/>
                        </a:solidFill>
                        <a:latin typeface="XO Oriel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600" b="1" strike="noStrike" spc="-1" dirty="0">
                          <a:solidFill>
                            <a:srgbClr val="0070C0"/>
                          </a:solidFill>
                          <a:latin typeface="Calibri"/>
                          <a:ea typeface="DejaVu Sans"/>
                        </a:rPr>
                        <a:t>показателя</a:t>
                      </a:r>
                      <a:endParaRPr lang="ru-RU" sz="1600" b="0" strike="noStrike" spc="-1" dirty="0">
                        <a:solidFill>
                          <a:srgbClr val="0070C0"/>
                        </a:solidFill>
                        <a:latin typeface="XO Oriel"/>
                      </a:endParaRPr>
                    </a:p>
                  </a:txBody>
                  <a:tcPr anchor="ctr">
                    <a:lnL w="9360">
                      <a:solidFill>
                        <a:srgbClr val="E755A7"/>
                      </a:solidFill>
                    </a:lnL>
                    <a:lnR w="9360">
                      <a:solidFill>
                        <a:srgbClr val="E755A7"/>
                      </a:solidFill>
                    </a:lnR>
                    <a:lnT w="9360">
                      <a:solidFill>
                        <a:srgbClr val="E755A7"/>
                      </a:solidFill>
                    </a:lnT>
                    <a:lnB w="42480">
                      <a:solidFill>
                        <a:srgbClr val="FFFFFF"/>
                      </a:solidFill>
                    </a:lnB>
                    <a:solidFill>
                      <a:srgbClr val="DFCBA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400" b="1" strike="noStrike" spc="-1">
                          <a:solidFill>
                            <a:srgbClr val="0070C0"/>
                          </a:solidFill>
                          <a:latin typeface="Calibri"/>
                          <a:ea typeface="DejaVu Sans"/>
                        </a:rPr>
                        <a:t>Бюджетные</a:t>
                      </a:r>
                      <a:endParaRPr lang="ru-RU" sz="1400" b="0" strike="noStrike" spc="-1">
                        <a:solidFill>
                          <a:srgbClr val="0070C0"/>
                        </a:solidFill>
                        <a:latin typeface="XO Oriel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400" b="1" strike="noStrike" spc="-1">
                          <a:solidFill>
                            <a:srgbClr val="0070C0"/>
                          </a:solidFill>
                          <a:latin typeface="Calibri"/>
                          <a:ea typeface="DejaVu Sans"/>
                        </a:rPr>
                        <a:t>назначения*</a:t>
                      </a:r>
                      <a:endParaRPr lang="ru-RU" sz="1400" b="0" strike="noStrike" spc="-1">
                        <a:solidFill>
                          <a:srgbClr val="0070C0"/>
                        </a:solidFill>
                        <a:latin typeface="XO Oriel"/>
                      </a:endParaRPr>
                    </a:p>
                  </a:txBody>
                  <a:tcPr anchor="ctr">
                    <a:lnL w="9360">
                      <a:solidFill>
                        <a:srgbClr val="E755A7"/>
                      </a:solidFill>
                    </a:lnL>
                    <a:lnR w="9360">
                      <a:solidFill>
                        <a:srgbClr val="E755A7"/>
                      </a:solidFill>
                    </a:lnR>
                    <a:lnT w="9360">
                      <a:solidFill>
                        <a:srgbClr val="E755A7"/>
                      </a:solidFill>
                    </a:lnT>
                    <a:lnB w="42480">
                      <a:solidFill>
                        <a:srgbClr val="FFFFFF"/>
                      </a:solidFill>
                    </a:lnB>
                    <a:solidFill>
                      <a:srgbClr val="DFCBA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400" b="1" strike="noStrike" spc="-1">
                          <a:solidFill>
                            <a:srgbClr val="0070C0"/>
                          </a:solidFill>
                          <a:latin typeface="Calibri"/>
                          <a:ea typeface="DejaVu Sans"/>
                        </a:rPr>
                        <a:t>Исполнено</a:t>
                      </a:r>
                      <a:endParaRPr lang="ru-RU" sz="1400" b="0" strike="noStrike" spc="-1">
                        <a:solidFill>
                          <a:srgbClr val="0070C0"/>
                        </a:solidFill>
                        <a:latin typeface="XO Oriel"/>
                      </a:endParaRPr>
                    </a:p>
                  </a:txBody>
                  <a:tcPr anchor="ctr">
                    <a:lnL w="9360">
                      <a:solidFill>
                        <a:srgbClr val="E755A7"/>
                      </a:solidFill>
                    </a:lnL>
                    <a:lnR w="9360">
                      <a:solidFill>
                        <a:srgbClr val="E755A7"/>
                      </a:solidFill>
                    </a:lnR>
                    <a:lnT w="9360">
                      <a:solidFill>
                        <a:srgbClr val="E755A7"/>
                      </a:solidFill>
                    </a:lnT>
                    <a:lnB w="42480">
                      <a:solidFill>
                        <a:srgbClr val="FFFFFF"/>
                      </a:solidFill>
                    </a:lnB>
                    <a:solidFill>
                      <a:srgbClr val="DFCBA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400" b="1" strike="noStrike" spc="-1">
                          <a:solidFill>
                            <a:srgbClr val="0070C0"/>
                          </a:solidFill>
                          <a:latin typeface="Calibri"/>
                          <a:ea typeface="DejaVu Sans"/>
                        </a:rPr>
                        <a:t>% исполнения</a:t>
                      </a:r>
                      <a:endParaRPr lang="ru-RU" sz="1400" b="0" strike="noStrike" spc="-1">
                        <a:solidFill>
                          <a:srgbClr val="0070C0"/>
                        </a:solidFill>
                        <a:latin typeface="XO Oriel"/>
                      </a:endParaRPr>
                    </a:p>
                  </a:txBody>
                  <a:tcPr anchor="ctr">
                    <a:lnL w="9360">
                      <a:solidFill>
                        <a:srgbClr val="E755A7"/>
                      </a:solidFill>
                    </a:lnL>
                    <a:lnR w="9360">
                      <a:solidFill>
                        <a:srgbClr val="E755A7"/>
                      </a:solidFill>
                    </a:lnR>
                    <a:lnT w="9360">
                      <a:solidFill>
                        <a:srgbClr val="E755A7"/>
                      </a:solidFill>
                    </a:lnT>
                    <a:lnB w="42480">
                      <a:solidFill>
                        <a:srgbClr val="FFFFFF"/>
                      </a:solidFill>
                    </a:lnB>
                    <a:solidFill>
                      <a:srgbClr val="DFCBA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32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ru-RU" sz="1600" b="1" strike="noStrike" spc="-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DejaVu Sans"/>
                        </a:rPr>
                        <a:t>Доходы, всего</a:t>
                      </a:r>
                      <a:endParaRPr lang="ru-RU" sz="1600" b="0" strike="noStrike" spc="-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XO Oriel"/>
                      </a:endParaRPr>
                    </a:p>
                  </a:txBody>
                  <a:tcPr anchor="ctr">
                    <a:lnL w="9360">
                      <a:solidFill>
                        <a:srgbClr val="E755A7"/>
                      </a:solidFill>
                    </a:lnL>
                    <a:lnR w="9360">
                      <a:solidFill>
                        <a:srgbClr val="E755A7"/>
                      </a:solidFill>
                    </a:lnR>
                    <a:lnT w="42480">
                      <a:solidFill>
                        <a:srgbClr val="FFFFFF"/>
                      </a:solidFill>
                    </a:lnT>
                    <a:lnB w="9360">
                      <a:solidFill>
                        <a:srgbClr val="E755A7"/>
                      </a:solidFill>
                    </a:lnB>
                    <a:solidFill>
                      <a:srgbClr val="DFCBA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600" b="1" strike="noStrike" spc="-1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DejaVu Sans"/>
                        </a:rPr>
                        <a:t>1 731 598,8</a:t>
                      </a:r>
                      <a:endParaRPr lang="ru-RU" sz="1600" b="0" strike="noStrike" spc="-1">
                        <a:solidFill>
                          <a:schemeClr val="accent1">
                            <a:lumMod val="75000"/>
                          </a:schemeClr>
                        </a:solidFill>
                        <a:latin typeface="XO Oriel"/>
                      </a:endParaRPr>
                    </a:p>
                  </a:txBody>
                  <a:tcPr anchor="ctr">
                    <a:lnL w="9360">
                      <a:solidFill>
                        <a:srgbClr val="E755A7"/>
                      </a:solidFill>
                    </a:lnL>
                    <a:lnR w="9360">
                      <a:solidFill>
                        <a:srgbClr val="E755A7"/>
                      </a:solidFill>
                    </a:lnR>
                    <a:lnT w="42480">
                      <a:solidFill>
                        <a:srgbClr val="FFFFFF"/>
                      </a:solidFill>
                    </a:lnT>
                    <a:lnB w="9360">
                      <a:solidFill>
                        <a:srgbClr val="E755A7"/>
                      </a:solidFill>
                    </a:lnB>
                    <a:solidFill>
                      <a:srgbClr val="FF9E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600" b="1" strike="noStrike" spc="-1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DejaVu Sans"/>
                        </a:rPr>
                        <a:t>1 938 636,1</a:t>
                      </a:r>
                      <a:endParaRPr lang="ru-RU" sz="1600" b="0" strike="noStrike" spc="-1">
                        <a:solidFill>
                          <a:schemeClr val="accent1">
                            <a:lumMod val="75000"/>
                          </a:schemeClr>
                        </a:solidFill>
                        <a:latin typeface="XO Oriel"/>
                      </a:endParaRPr>
                    </a:p>
                  </a:txBody>
                  <a:tcPr anchor="ctr">
                    <a:lnL w="9360">
                      <a:solidFill>
                        <a:srgbClr val="E755A7"/>
                      </a:solidFill>
                    </a:lnL>
                    <a:lnR w="9360">
                      <a:solidFill>
                        <a:srgbClr val="E755A7"/>
                      </a:solidFill>
                    </a:lnR>
                    <a:lnT w="42480">
                      <a:solidFill>
                        <a:srgbClr val="FFFFFF"/>
                      </a:solidFill>
                    </a:lnT>
                    <a:lnB w="9360">
                      <a:solidFill>
                        <a:srgbClr val="E755A7"/>
                      </a:solidFill>
                    </a:lnB>
                    <a:solidFill>
                      <a:srgbClr val="FF9E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600" b="1" strike="noStrike" spc="-1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DejaVu Sans"/>
                        </a:rPr>
                        <a:t>112,0</a:t>
                      </a:r>
                      <a:endParaRPr lang="ru-RU" sz="1600" b="0" strike="noStrike" spc="-1">
                        <a:solidFill>
                          <a:schemeClr val="accent1">
                            <a:lumMod val="75000"/>
                          </a:schemeClr>
                        </a:solidFill>
                        <a:latin typeface="XO Oriel"/>
                      </a:endParaRPr>
                    </a:p>
                  </a:txBody>
                  <a:tcPr anchor="ctr">
                    <a:lnL w="9360">
                      <a:solidFill>
                        <a:srgbClr val="E755A7"/>
                      </a:solidFill>
                    </a:lnL>
                    <a:lnR w="9360">
                      <a:solidFill>
                        <a:srgbClr val="E755A7"/>
                      </a:solidFill>
                    </a:lnR>
                    <a:lnT w="42480">
                      <a:solidFill>
                        <a:srgbClr val="FFFFFF"/>
                      </a:solidFill>
                    </a:lnT>
                    <a:lnB w="9360">
                      <a:solidFill>
                        <a:srgbClr val="E755A7"/>
                      </a:solidFill>
                    </a:lnB>
                    <a:solidFill>
                      <a:srgbClr val="FF9E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ru-RU" sz="1400" b="1" strike="noStrike" spc="-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DejaVu Sans"/>
                        </a:rPr>
                        <a:t>   Налоговые и неналоговые доходы</a:t>
                      </a:r>
                      <a:endParaRPr lang="ru-RU" sz="1400" b="0" strike="noStrike" spc="-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XO Oriel"/>
                      </a:endParaRPr>
                    </a:p>
                  </a:txBody>
                  <a:tcPr anchor="ctr">
                    <a:lnL w="9360">
                      <a:solidFill>
                        <a:srgbClr val="E755A7"/>
                      </a:solidFill>
                    </a:lnL>
                    <a:lnR w="9360">
                      <a:solidFill>
                        <a:srgbClr val="E755A7"/>
                      </a:solidFill>
                    </a:lnR>
                    <a:lnT w="9360">
                      <a:solidFill>
                        <a:srgbClr val="E755A7"/>
                      </a:solidFill>
                    </a:lnT>
                    <a:lnB w="9360">
                      <a:solidFill>
                        <a:srgbClr val="E755A7"/>
                      </a:solidFill>
                    </a:lnB>
                    <a:solidFill>
                      <a:srgbClr val="DFCBA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400" b="1" strike="noStrike" spc="-1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DejaVu Sans"/>
                        </a:rPr>
                        <a:t>745 513,3</a:t>
                      </a:r>
                      <a:endParaRPr lang="ru-RU" sz="1400" b="0" strike="noStrike" spc="-1">
                        <a:solidFill>
                          <a:schemeClr val="accent1">
                            <a:lumMod val="75000"/>
                          </a:schemeClr>
                        </a:solidFill>
                        <a:latin typeface="XO Oriel"/>
                      </a:endParaRPr>
                    </a:p>
                  </a:txBody>
                  <a:tcPr anchor="ctr">
                    <a:lnL w="9360">
                      <a:solidFill>
                        <a:srgbClr val="E755A7"/>
                      </a:solidFill>
                    </a:lnL>
                    <a:lnR w="9360">
                      <a:solidFill>
                        <a:srgbClr val="E755A7"/>
                      </a:solidFill>
                    </a:lnR>
                    <a:lnT w="9360">
                      <a:solidFill>
                        <a:srgbClr val="E755A7"/>
                      </a:solidFill>
                    </a:lnT>
                    <a:lnB w="9360">
                      <a:solidFill>
                        <a:srgbClr val="E755A7"/>
                      </a:solidFill>
                    </a:lnB>
                    <a:solidFill>
                      <a:srgbClr val="FF9E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400" b="1" strike="noStrike" spc="-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DejaVu Sans"/>
                        </a:rPr>
                        <a:t>955 559,2</a:t>
                      </a:r>
                      <a:endParaRPr lang="ru-RU" sz="1400" b="0" strike="noStrike" spc="-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XO Oriel"/>
                      </a:endParaRPr>
                    </a:p>
                  </a:txBody>
                  <a:tcPr anchor="ctr">
                    <a:lnL w="9360">
                      <a:solidFill>
                        <a:srgbClr val="E755A7"/>
                      </a:solidFill>
                    </a:lnL>
                    <a:lnR w="9360">
                      <a:solidFill>
                        <a:srgbClr val="E755A7"/>
                      </a:solidFill>
                    </a:lnR>
                    <a:lnT w="9360">
                      <a:solidFill>
                        <a:srgbClr val="E755A7"/>
                      </a:solidFill>
                    </a:lnT>
                    <a:lnB w="9360">
                      <a:solidFill>
                        <a:srgbClr val="E755A7"/>
                      </a:solidFill>
                    </a:lnB>
                    <a:solidFill>
                      <a:srgbClr val="FF9E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400" b="1" strike="noStrike" spc="-1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DejaVu Sans"/>
                        </a:rPr>
                        <a:t>128,2</a:t>
                      </a:r>
                      <a:endParaRPr lang="ru-RU" sz="1400" b="0" strike="noStrike" spc="-1">
                        <a:solidFill>
                          <a:schemeClr val="accent1">
                            <a:lumMod val="75000"/>
                          </a:schemeClr>
                        </a:solidFill>
                        <a:latin typeface="XO Oriel"/>
                      </a:endParaRPr>
                    </a:p>
                  </a:txBody>
                  <a:tcPr anchor="ctr">
                    <a:lnL w="9360">
                      <a:solidFill>
                        <a:srgbClr val="E755A7"/>
                      </a:solidFill>
                    </a:lnL>
                    <a:lnR w="9360">
                      <a:solidFill>
                        <a:srgbClr val="E755A7"/>
                      </a:solidFill>
                    </a:lnR>
                    <a:lnT w="9360">
                      <a:solidFill>
                        <a:srgbClr val="E755A7"/>
                      </a:solidFill>
                    </a:lnT>
                    <a:lnB w="9360">
                      <a:solidFill>
                        <a:srgbClr val="E755A7"/>
                      </a:solidFill>
                    </a:lnB>
                    <a:solidFill>
                      <a:srgbClr val="FF9E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ru-RU" sz="1400" b="1" strike="noStrike" spc="-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DejaVu Sans"/>
                        </a:rPr>
                        <a:t>   Безвозмездные поступления</a:t>
                      </a:r>
                      <a:endParaRPr lang="ru-RU" sz="1400" b="0" strike="noStrike" spc="-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XO Oriel"/>
                      </a:endParaRPr>
                    </a:p>
                  </a:txBody>
                  <a:tcPr anchor="ctr">
                    <a:lnL w="9360">
                      <a:solidFill>
                        <a:srgbClr val="E755A7"/>
                      </a:solidFill>
                    </a:lnL>
                    <a:lnR w="9360">
                      <a:solidFill>
                        <a:srgbClr val="E755A7"/>
                      </a:solidFill>
                    </a:lnR>
                    <a:lnT w="9360">
                      <a:solidFill>
                        <a:srgbClr val="E755A7"/>
                      </a:solidFill>
                    </a:lnT>
                    <a:lnB w="9360">
                      <a:solidFill>
                        <a:srgbClr val="E755A7"/>
                      </a:solidFill>
                    </a:lnB>
                    <a:solidFill>
                      <a:srgbClr val="DFCBA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400" b="1" strike="noStrike" spc="-1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DejaVu Sans"/>
                        </a:rPr>
                        <a:t> 986 085,5</a:t>
                      </a:r>
                      <a:endParaRPr lang="ru-RU" sz="1400" b="0" strike="noStrike" spc="-1">
                        <a:solidFill>
                          <a:schemeClr val="accent1">
                            <a:lumMod val="75000"/>
                          </a:schemeClr>
                        </a:solidFill>
                        <a:latin typeface="XO Oriel"/>
                      </a:endParaRPr>
                    </a:p>
                  </a:txBody>
                  <a:tcPr anchor="ctr">
                    <a:lnL w="9360">
                      <a:solidFill>
                        <a:srgbClr val="E755A7"/>
                      </a:solidFill>
                    </a:lnL>
                    <a:lnR w="9360">
                      <a:solidFill>
                        <a:srgbClr val="E755A7"/>
                      </a:solidFill>
                    </a:lnR>
                    <a:lnT w="9360">
                      <a:solidFill>
                        <a:srgbClr val="E755A7"/>
                      </a:solidFill>
                    </a:lnT>
                    <a:lnB w="9360">
                      <a:solidFill>
                        <a:srgbClr val="E755A7"/>
                      </a:solidFill>
                    </a:lnB>
                    <a:solidFill>
                      <a:srgbClr val="FF9E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400" b="1" strike="noStrike" spc="-1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DejaVu Sans"/>
                        </a:rPr>
                        <a:t>983 076,9</a:t>
                      </a:r>
                      <a:endParaRPr lang="ru-RU" sz="1400" b="0" strike="noStrike" spc="-1">
                        <a:solidFill>
                          <a:schemeClr val="accent1">
                            <a:lumMod val="75000"/>
                          </a:schemeClr>
                        </a:solidFill>
                        <a:latin typeface="XO Oriel"/>
                      </a:endParaRPr>
                    </a:p>
                  </a:txBody>
                  <a:tcPr anchor="ctr">
                    <a:lnL w="9360">
                      <a:solidFill>
                        <a:srgbClr val="E755A7"/>
                      </a:solidFill>
                    </a:lnL>
                    <a:lnR w="9360">
                      <a:solidFill>
                        <a:srgbClr val="E755A7"/>
                      </a:solidFill>
                    </a:lnR>
                    <a:lnT w="9360">
                      <a:solidFill>
                        <a:srgbClr val="E755A7"/>
                      </a:solidFill>
                    </a:lnT>
                    <a:lnB w="9360">
                      <a:solidFill>
                        <a:srgbClr val="E755A7"/>
                      </a:solidFill>
                    </a:lnB>
                    <a:solidFill>
                      <a:srgbClr val="FF9E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400" b="1" strike="noStrike" spc="-1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DejaVu Sans"/>
                        </a:rPr>
                        <a:t>99,7</a:t>
                      </a:r>
                      <a:endParaRPr lang="ru-RU" sz="1400" b="0" strike="noStrike" spc="-1">
                        <a:solidFill>
                          <a:schemeClr val="accent1">
                            <a:lumMod val="75000"/>
                          </a:schemeClr>
                        </a:solidFill>
                        <a:latin typeface="XO Oriel"/>
                      </a:endParaRPr>
                    </a:p>
                  </a:txBody>
                  <a:tcPr anchor="ctr">
                    <a:lnL w="9360">
                      <a:solidFill>
                        <a:srgbClr val="E755A7"/>
                      </a:solidFill>
                    </a:lnL>
                    <a:lnR w="9360">
                      <a:solidFill>
                        <a:srgbClr val="E755A7"/>
                      </a:solidFill>
                    </a:lnR>
                    <a:lnT w="9360">
                      <a:solidFill>
                        <a:srgbClr val="E755A7"/>
                      </a:solidFill>
                    </a:lnT>
                    <a:lnB w="9360">
                      <a:solidFill>
                        <a:srgbClr val="E755A7"/>
                      </a:solidFill>
                    </a:lnB>
                    <a:solidFill>
                      <a:srgbClr val="FF9E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ru-RU" sz="1600" b="1" strike="noStrike" spc="-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DejaVu Sans"/>
                        </a:rPr>
                        <a:t>Расходы, всего</a:t>
                      </a:r>
                      <a:endParaRPr lang="ru-RU" sz="1600" b="0" strike="noStrike" spc="-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XO Oriel"/>
                      </a:endParaRPr>
                    </a:p>
                  </a:txBody>
                  <a:tcPr anchor="ctr">
                    <a:lnL w="9360">
                      <a:solidFill>
                        <a:srgbClr val="E755A7"/>
                      </a:solidFill>
                    </a:lnL>
                    <a:lnR w="9360">
                      <a:solidFill>
                        <a:srgbClr val="E755A7"/>
                      </a:solidFill>
                    </a:lnR>
                    <a:lnT w="9360">
                      <a:solidFill>
                        <a:srgbClr val="E755A7"/>
                      </a:solidFill>
                    </a:lnT>
                    <a:lnB w="9360">
                      <a:solidFill>
                        <a:srgbClr val="E755A7"/>
                      </a:solidFill>
                    </a:lnB>
                    <a:solidFill>
                      <a:srgbClr val="DFCBA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600" b="1" strike="noStrike" spc="-1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DejaVu Sans"/>
                        </a:rPr>
                        <a:t>1 767 827,4</a:t>
                      </a:r>
                      <a:endParaRPr lang="ru-RU" sz="1600" b="0" strike="noStrike" spc="-1">
                        <a:solidFill>
                          <a:schemeClr val="accent1">
                            <a:lumMod val="75000"/>
                          </a:schemeClr>
                        </a:solidFill>
                        <a:latin typeface="XO Oriel"/>
                      </a:endParaRPr>
                    </a:p>
                  </a:txBody>
                  <a:tcPr anchor="ctr">
                    <a:lnL w="9360">
                      <a:solidFill>
                        <a:srgbClr val="E755A7"/>
                      </a:solidFill>
                    </a:lnL>
                    <a:lnR w="9360">
                      <a:solidFill>
                        <a:srgbClr val="E755A7"/>
                      </a:solidFill>
                    </a:lnR>
                    <a:lnT w="9360">
                      <a:solidFill>
                        <a:srgbClr val="E755A7"/>
                      </a:solidFill>
                    </a:lnT>
                    <a:lnB w="9360">
                      <a:solidFill>
                        <a:srgbClr val="E755A7"/>
                      </a:solidFill>
                    </a:lnB>
                    <a:solidFill>
                      <a:srgbClr val="FF9E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600" b="1" strike="noStrike" spc="-1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DejaVu Sans"/>
                        </a:rPr>
                        <a:t>1 725 320,2</a:t>
                      </a:r>
                      <a:endParaRPr lang="ru-RU" sz="1600" b="0" strike="noStrike" spc="-1">
                        <a:solidFill>
                          <a:schemeClr val="accent1">
                            <a:lumMod val="75000"/>
                          </a:schemeClr>
                        </a:solidFill>
                        <a:latin typeface="XO Oriel"/>
                      </a:endParaRPr>
                    </a:p>
                  </a:txBody>
                  <a:tcPr anchor="ctr">
                    <a:lnL w="9360">
                      <a:solidFill>
                        <a:srgbClr val="E755A7"/>
                      </a:solidFill>
                    </a:lnL>
                    <a:lnR w="9360">
                      <a:solidFill>
                        <a:srgbClr val="E755A7"/>
                      </a:solidFill>
                    </a:lnR>
                    <a:lnT w="9360">
                      <a:solidFill>
                        <a:srgbClr val="E755A7"/>
                      </a:solidFill>
                    </a:lnT>
                    <a:lnB w="9360">
                      <a:solidFill>
                        <a:srgbClr val="E755A7"/>
                      </a:solidFill>
                    </a:lnB>
                    <a:solidFill>
                      <a:srgbClr val="FF9E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600" b="1" strike="noStrike" spc="-1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DejaVu Sans"/>
                        </a:rPr>
                        <a:t>97,6</a:t>
                      </a:r>
                      <a:endParaRPr lang="ru-RU" sz="1600" b="0" strike="noStrike" spc="-1">
                        <a:solidFill>
                          <a:schemeClr val="accent1">
                            <a:lumMod val="75000"/>
                          </a:schemeClr>
                        </a:solidFill>
                        <a:latin typeface="XO Oriel"/>
                      </a:endParaRPr>
                    </a:p>
                  </a:txBody>
                  <a:tcPr anchor="ctr">
                    <a:lnL w="9360">
                      <a:solidFill>
                        <a:srgbClr val="E755A7"/>
                      </a:solidFill>
                    </a:lnL>
                    <a:lnR w="9360">
                      <a:solidFill>
                        <a:srgbClr val="E755A7"/>
                      </a:solidFill>
                    </a:lnR>
                    <a:lnT w="9360">
                      <a:solidFill>
                        <a:srgbClr val="E755A7"/>
                      </a:solidFill>
                    </a:lnT>
                    <a:lnB w="9360">
                      <a:solidFill>
                        <a:srgbClr val="E755A7"/>
                      </a:solidFill>
                    </a:lnB>
                    <a:solidFill>
                      <a:srgbClr val="FF9E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ru-RU" sz="1600" b="1" strike="noStrike" spc="-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DejaVu Sans"/>
                        </a:rPr>
                        <a:t>Дефицит (-), профицит (+)</a:t>
                      </a:r>
                      <a:endParaRPr lang="ru-RU" sz="1600" b="0" strike="noStrike" spc="-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XO Oriel"/>
                      </a:endParaRPr>
                    </a:p>
                  </a:txBody>
                  <a:tcPr anchor="ctr">
                    <a:lnL w="9360">
                      <a:solidFill>
                        <a:srgbClr val="E755A7"/>
                      </a:solidFill>
                    </a:lnL>
                    <a:lnR w="9360">
                      <a:solidFill>
                        <a:srgbClr val="E755A7"/>
                      </a:solidFill>
                    </a:lnR>
                    <a:lnT w="9360">
                      <a:solidFill>
                        <a:srgbClr val="E755A7"/>
                      </a:solidFill>
                    </a:lnT>
                    <a:lnB w="9360">
                      <a:solidFill>
                        <a:srgbClr val="E755A7"/>
                      </a:solidFill>
                    </a:lnB>
                    <a:solidFill>
                      <a:srgbClr val="DFCBA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600" b="1" strike="noStrike" spc="-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DejaVu Sans"/>
                        </a:rPr>
                        <a:t>-36 228,6</a:t>
                      </a:r>
                      <a:endParaRPr lang="ru-RU" sz="1600" b="0" strike="noStrike" spc="-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XO Oriel"/>
                      </a:endParaRPr>
                    </a:p>
                  </a:txBody>
                  <a:tcPr anchor="ctr">
                    <a:lnL w="9360">
                      <a:solidFill>
                        <a:srgbClr val="E755A7"/>
                      </a:solidFill>
                    </a:lnL>
                    <a:lnR w="9360">
                      <a:solidFill>
                        <a:srgbClr val="E755A7"/>
                      </a:solidFill>
                    </a:lnR>
                    <a:lnT w="9360">
                      <a:solidFill>
                        <a:srgbClr val="E755A7"/>
                      </a:solidFill>
                    </a:lnT>
                    <a:lnB w="9360">
                      <a:solidFill>
                        <a:srgbClr val="E755A7"/>
                      </a:solidFill>
                    </a:lnB>
                    <a:solidFill>
                      <a:srgbClr val="FF9E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600" b="1" strike="noStrike" spc="-1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DejaVu Sans"/>
                        </a:rPr>
                        <a:t>213 315,9</a:t>
                      </a:r>
                      <a:endParaRPr lang="ru-RU" sz="1600" b="0" strike="noStrike" spc="-1">
                        <a:solidFill>
                          <a:schemeClr val="accent1">
                            <a:lumMod val="75000"/>
                          </a:schemeClr>
                        </a:solidFill>
                        <a:latin typeface="XO Oriel"/>
                      </a:endParaRPr>
                    </a:p>
                  </a:txBody>
                  <a:tcPr anchor="ctr">
                    <a:lnL w="9360">
                      <a:solidFill>
                        <a:srgbClr val="E755A7"/>
                      </a:solidFill>
                    </a:lnL>
                    <a:lnR w="9360">
                      <a:solidFill>
                        <a:srgbClr val="E755A7"/>
                      </a:solidFill>
                    </a:lnR>
                    <a:lnT w="9360">
                      <a:solidFill>
                        <a:srgbClr val="E755A7"/>
                      </a:solidFill>
                    </a:lnT>
                    <a:lnB w="9360">
                      <a:solidFill>
                        <a:srgbClr val="E755A7"/>
                      </a:solidFill>
                    </a:lnB>
                    <a:solidFill>
                      <a:srgbClr val="FF9E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600" b="1" strike="noStrike" spc="-1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DejaVu Sans"/>
                        </a:rPr>
                        <a:t>Х</a:t>
                      </a:r>
                      <a:endParaRPr lang="ru-RU" sz="1600" b="0" strike="noStrike" spc="-1">
                        <a:solidFill>
                          <a:schemeClr val="accent1">
                            <a:lumMod val="75000"/>
                          </a:schemeClr>
                        </a:solidFill>
                        <a:latin typeface="XO Oriel"/>
                      </a:endParaRPr>
                    </a:p>
                  </a:txBody>
                  <a:tcPr anchor="ctr">
                    <a:lnL w="9360">
                      <a:solidFill>
                        <a:srgbClr val="E755A7"/>
                      </a:solidFill>
                    </a:lnL>
                    <a:lnR w="9360">
                      <a:solidFill>
                        <a:srgbClr val="E755A7"/>
                      </a:solidFill>
                    </a:lnR>
                    <a:lnT w="9360">
                      <a:solidFill>
                        <a:srgbClr val="E755A7"/>
                      </a:solidFill>
                    </a:lnT>
                    <a:lnB w="9360">
                      <a:solidFill>
                        <a:srgbClr val="E755A7"/>
                      </a:solidFill>
                    </a:lnB>
                    <a:solidFill>
                      <a:srgbClr val="FF9E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218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ru-RU" sz="1600" b="1" strike="noStrike" spc="-1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DejaVu Sans"/>
                        </a:rPr>
                        <a:t>Источники внутреннего финансирования дефицита районного бюджета</a:t>
                      </a:r>
                      <a:endParaRPr lang="ru-RU" sz="1600" b="0" strike="noStrike" spc="-1">
                        <a:solidFill>
                          <a:schemeClr val="accent1">
                            <a:lumMod val="75000"/>
                          </a:schemeClr>
                        </a:solidFill>
                        <a:latin typeface="XO Oriel"/>
                      </a:endParaRPr>
                    </a:p>
                  </a:txBody>
                  <a:tcPr>
                    <a:lnL w="9360">
                      <a:solidFill>
                        <a:srgbClr val="E755A7"/>
                      </a:solidFill>
                    </a:lnL>
                    <a:lnR w="9360">
                      <a:solidFill>
                        <a:srgbClr val="E755A7"/>
                      </a:solidFill>
                    </a:lnR>
                    <a:lnT w="9360">
                      <a:solidFill>
                        <a:srgbClr val="E755A7"/>
                      </a:solidFill>
                    </a:lnT>
                    <a:lnB w="9360">
                      <a:solidFill>
                        <a:srgbClr val="E755A7"/>
                      </a:solidFill>
                    </a:lnB>
                    <a:solidFill>
                      <a:srgbClr val="DFCBA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600" b="1" strike="noStrike" spc="-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DejaVu Sans"/>
                        </a:rPr>
                        <a:t>36 228,6</a:t>
                      </a:r>
                      <a:endParaRPr lang="ru-RU" sz="1600" b="0" strike="noStrike" spc="-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XO Oriel"/>
                      </a:endParaRPr>
                    </a:p>
                  </a:txBody>
                  <a:tcPr anchor="ctr">
                    <a:lnL w="9360">
                      <a:solidFill>
                        <a:srgbClr val="E755A7"/>
                      </a:solidFill>
                    </a:lnL>
                    <a:lnR w="9360">
                      <a:solidFill>
                        <a:srgbClr val="E755A7"/>
                      </a:solidFill>
                    </a:lnR>
                    <a:lnT w="9360">
                      <a:solidFill>
                        <a:srgbClr val="E755A7"/>
                      </a:solidFill>
                    </a:lnT>
                    <a:lnB w="9360">
                      <a:solidFill>
                        <a:srgbClr val="E755A7"/>
                      </a:solidFill>
                    </a:lnB>
                    <a:solidFill>
                      <a:srgbClr val="FF9E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600" b="1" strike="noStrike" spc="-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DejaVu Sans"/>
                        </a:rPr>
                        <a:t>-213 315,9</a:t>
                      </a:r>
                      <a:endParaRPr lang="ru-RU" sz="1600" b="0" strike="noStrike" spc="-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XO Oriel"/>
                      </a:endParaRPr>
                    </a:p>
                  </a:txBody>
                  <a:tcPr anchor="ctr">
                    <a:lnL w="9360">
                      <a:solidFill>
                        <a:srgbClr val="E755A7"/>
                      </a:solidFill>
                    </a:lnL>
                    <a:lnR w="9360">
                      <a:solidFill>
                        <a:srgbClr val="E755A7"/>
                      </a:solidFill>
                    </a:lnR>
                    <a:lnT w="9360">
                      <a:solidFill>
                        <a:srgbClr val="E755A7"/>
                      </a:solidFill>
                    </a:lnT>
                    <a:lnB w="9360">
                      <a:solidFill>
                        <a:srgbClr val="E755A7"/>
                      </a:solidFill>
                    </a:lnB>
                    <a:solidFill>
                      <a:srgbClr val="FF9E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600" b="1" strike="noStrike" spc="-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DejaVu Sans"/>
                        </a:rPr>
                        <a:t>х</a:t>
                      </a:r>
                      <a:endParaRPr lang="ru-RU" sz="1600" b="0" strike="noStrike" spc="-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XO Oriel"/>
                      </a:endParaRPr>
                    </a:p>
                  </a:txBody>
                  <a:tcPr anchor="ctr">
                    <a:lnL w="9360">
                      <a:solidFill>
                        <a:srgbClr val="E755A7"/>
                      </a:solidFill>
                    </a:lnL>
                    <a:lnR w="9360">
                      <a:solidFill>
                        <a:srgbClr val="E755A7"/>
                      </a:solidFill>
                    </a:lnR>
                    <a:lnT w="9360">
                      <a:solidFill>
                        <a:srgbClr val="E755A7"/>
                      </a:solidFill>
                    </a:lnT>
                    <a:lnB w="9360">
                      <a:solidFill>
                        <a:srgbClr val="E755A7"/>
                      </a:solidFill>
                    </a:lnB>
                    <a:solidFill>
                      <a:srgbClr val="FF9E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89" name="TextBox 3"/>
          <p:cNvSpPr/>
          <p:nvPr/>
        </p:nvSpPr>
        <p:spPr>
          <a:xfrm>
            <a:off x="611640" y="5661360"/>
            <a:ext cx="7840080" cy="926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just">
              <a:lnSpc>
                <a:spcPct val="100000"/>
              </a:lnSpc>
              <a:buNone/>
            </a:pPr>
            <a:r>
              <a:rPr lang="ru-RU" sz="1100" b="0" strike="noStrike" spc="-1">
                <a:solidFill>
                  <a:srgbClr val="773313"/>
                </a:solidFill>
                <a:latin typeface="Verdana"/>
                <a:ea typeface="DejaVu Sans"/>
              </a:rPr>
              <a:t>*по доходам, дефициту (профициту) бюджета, источникам внутреннего финансирования дефицита бюджета – показатели, утвержденные решением Совета муниципального образования Выселковский район от 21 декабря 2021 года № 1-85 «О  бюджете муниципального образования Выселковский район на 2022 год и на плановый период 2023 и 2024 годов», по расходам – показатели сводной бюджетной росписи районного бюджета с учетом внесенных в нее изменений</a:t>
            </a:r>
            <a:endParaRPr lang="ru-RU" sz="1100" b="0" strike="noStrike" spc="-1">
              <a:latin typeface="XO Orie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TextBox 2"/>
          <p:cNvSpPr/>
          <p:nvPr/>
        </p:nvSpPr>
        <p:spPr>
          <a:xfrm>
            <a:off x="179640" y="260640"/>
            <a:ext cx="8704440" cy="644877"/>
          </a:xfrm>
          <a:prstGeom prst="rect">
            <a:avLst/>
          </a:prstGeom>
          <a:gradFill rotWithShape="0">
            <a:gsLst>
              <a:gs pos="0">
                <a:srgbClr val="FFF1E9"/>
              </a:gs>
              <a:gs pos="100000">
                <a:srgbClr val="FFD5BB"/>
              </a:gs>
            </a:gsLst>
            <a:path path="circle">
              <a:fillToRect l="50000" r="50000" b="100000"/>
            </a:path>
          </a:gradFill>
          <a:ln>
            <a:solidFill>
              <a:srgbClr val="FF6015"/>
            </a:solidFill>
            <a:round/>
          </a:ln>
          <a:effectLst>
            <a:outerShdw blurRad="65520" dist="38160" dir="5400000" rotWithShape="0">
              <a:srgbClr val="000000">
                <a:alpha val="40000"/>
              </a:srgbClr>
            </a:outerShdw>
          </a:effectLst>
          <a:scene3d>
            <a:camera prst="orthographicFront"/>
            <a:lightRig rig="threePt" dir="t"/>
          </a:scene3d>
        </p:spPr>
        <p:style>
          <a:lnRef idx="1">
            <a:schemeClr val="accent3"/>
          </a:lnRef>
          <a:fillRef idx="1002">
            <a:schemeClr val="lt2"/>
          </a:fillRef>
          <a:effectRef idx="1">
            <a:schemeClr val="accent3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800" b="1" strike="noStrike" spc="-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/>
                <a:ea typeface="DejaVu Sans"/>
              </a:rPr>
              <a:t>ИСПОЛНЕНИЕ РАЙОННОГО БЮДЖЕТА ПО НАЛОГОВЫМ И НЕНАЛОГОВЫМ ДОХОДАМ </a:t>
            </a:r>
            <a:r>
              <a:rPr lang="ru-RU" sz="1400" b="1" strike="noStrike" spc="-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/>
                <a:ea typeface="DejaVu Sans"/>
              </a:rPr>
              <a:t>(тыс. рублей)</a:t>
            </a:r>
            <a:endParaRPr lang="ru-RU" sz="1400" b="0" strike="noStrike" spc="-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XO Oriel"/>
            </a:endParaRPr>
          </a:p>
        </p:txBody>
      </p:sp>
      <p:graphicFrame>
        <p:nvGraphicFramePr>
          <p:cNvPr id="291" name="Таблица 4"/>
          <p:cNvGraphicFramePr/>
          <p:nvPr>
            <p:extLst>
              <p:ext uri="{D42A27DB-BD31-4B8C-83A1-F6EECF244321}">
                <p14:modId xmlns:p14="http://schemas.microsoft.com/office/powerpoint/2010/main" val="1453224123"/>
              </p:ext>
            </p:extLst>
          </p:nvPr>
        </p:nvGraphicFramePr>
        <p:xfrm>
          <a:off x="179640" y="934920"/>
          <a:ext cx="8568720" cy="5808960"/>
        </p:xfrm>
        <a:graphic>
          <a:graphicData uri="http://schemas.openxmlformats.org/drawingml/2006/table">
            <a:tbl>
              <a:tblPr/>
              <a:tblGrid>
                <a:gridCol w="3754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87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85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19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813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633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3936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1" strike="noStrike" spc="-1" dirty="0">
                          <a:solidFill>
                            <a:srgbClr val="FFFFFF"/>
                          </a:solidFill>
                          <a:latin typeface="Calibri"/>
                          <a:ea typeface="DejaVu Sans"/>
                        </a:rPr>
                        <a:t>Наименование показателя</a:t>
                      </a:r>
                      <a:endParaRPr lang="ru-RU" sz="1200" b="0" strike="noStrike" spc="-1" dirty="0">
                        <a:latin typeface="XO Oriel"/>
                      </a:endParaRPr>
                    </a:p>
                  </a:txBody>
                  <a:tcPr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DE6C3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1" strike="noStrike" spc="-1">
                          <a:solidFill>
                            <a:srgbClr val="FFFFFF"/>
                          </a:solidFill>
                          <a:latin typeface="Calibri"/>
                          <a:ea typeface="DejaVu Sans"/>
                        </a:rPr>
                        <a:t>Исполнено за 2021год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DE6C3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1" strike="noStrike" spc="-1">
                          <a:solidFill>
                            <a:srgbClr val="FFFFFF"/>
                          </a:solidFill>
                          <a:latin typeface="Calibri"/>
                          <a:ea typeface="DejaVu Sans"/>
                        </a:rPr>
                        <a:t>Бюджетное назначение на 2022 год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DE6C3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1" strike="noStrike" spc="-1">
                          <a:solidFill>
                            <a:srgbClr val="FFFFFF"/>
                          </a:solidFill>
                          <a:latin typeface="Calibri"/>
                          <a:ea typeface="DejaVu Sans"/>
                        </a:rPr>
                        <a:t>Исполнено за 2022</a:t>
                      </a:r>
                      <a:endParaRPr lang="ru-RU" sz="1200" b="0" strike="noStrike" spc="-1">
                        <a:latin typeface="XO Oriel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1" strike="noStrike" spc="-1">
                          <a:solidFill>
                            <a:srgbClr val="FFFFFF"/>
                          </a:solidFill>
                          <a:latin typeface="Calibri"/>
                          <a:ea typeface="DejaVu Sans"/>
                        </a:rPr>
                        <a:t> год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DE6C3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1" strike="noStrike" spc="-1">
                          <a:solidFill>
                            <a:srgbClr val="FFFFFF"/>
                          </a:solidFill>
                          <a:latin typeface="Calibri"/>
                          <a:ea typeface="DejaVu Sans"/>
                        </a:rPr>
                        <a:t>Динамика 2022 год/</a:t>
                      </a:r>
                      <a:endParaRPr lang="ru-RU" sz="1200" b="0" strike="noStrike" spc="-1">
                        <a:latin typeface="XO Oriel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1" strike="noStrike" spc="-1">
                          <a:solidFill>
                            <a:srgbClr val="FFFFFF"/>
                          </a:solidFill>
                          <a:latin typeface="Calibri"/>
                          <a:ea typeface="DejaVu Sans"/>
                        </a:rPr>
                        <a:t>2021 год, %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DE6C3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200" b="1" strike="noStrike" spc="-1">
                          <a:solidFill>
                            <a:srgbClr val="FFFFFF"/>
                          </a:solidFill>
                          <a:latin typeface="Calibri"/>
                          <a:ea typeface="DejaVu Sans"/>
                        </a:rPr>
                        <a:t>Испол-нение, %</a:t>
                      </a:r>
                      <a:endParaRPr lang="ru-RU" sz="1200" b="0" strike="noStrike" spc="-1">
                        <a:latin typeface="XO Orie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DE6C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16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Налог на прибыль организаций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2D4CD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-1 301,1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2D4CD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2 000,0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2D4CD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 3 428,0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2D4CD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x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2D4CD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171,4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2D4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6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Налог на доходы физических лиц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8EAE8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441 667,3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8EAE8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387 635,3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8EAE8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426 758,9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8EAE8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96,6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8EAE8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110,1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8EA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16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Акцизы на нефтепродукты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2D4CD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306,9</a:t>
                      </a:r>
                      <a:endParaRPr lang="ru-RU" sz="1050" b="0" strike="noStrike" spc="-1" dirty="0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2D4CD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324,4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2D4CD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359,0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2D4CD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117,0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2D4CD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110,7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2D4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14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Налог, взимаемый в связи с применением упрощенной системы налогообложения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8EAE8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47 552,2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8EAE8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68 000,0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8EAE8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95 679,7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8EAE8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201,2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8EAE8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140,7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8EA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14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Единый налог на вмененный доход для отдельных  видов деятельности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2D4CD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3 654,6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2D4CD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300,0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2D4CD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451,5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2D4CD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12,4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2D4CD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150,5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2D4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16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Единый сельскохозяйственный налог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8EAE8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30 624,3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8EAE8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171 236,6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8EAE8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265 848,1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8EAE8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868,1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8EAE8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155,3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8EA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114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Налог, применяемый в связи с применением патентной системы налогообложения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2D4CD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 dirty="0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17 211,2</a:t>
                      </a:r>
                      <a:endParaRPr lang="ru-RU" sz="1050" b="0" strike="noStrike" spc="-1" dirty="0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2D4CD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13 100,0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2D4CD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21 224,0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2D4CD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123,3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2D4CD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162,0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2D4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16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Налог на имущество организаций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8EAE8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8 432,2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8EAE8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6 000,0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8EAE8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7 045,0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8EAE8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83,5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8EAE8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117,4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8EA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16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Государственная пошлина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2D4CD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7 209,4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2D4CD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7 800,0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2D4CD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8 536,5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2D4CD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118,4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2D4CD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109,4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2D4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16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Проценты, от предоставления бюджетных кредитов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8EAE8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3,1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8EAE8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3,5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8EAE8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3,6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8EAE8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116,1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8EAE8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102,4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8EA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516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Доходы, получаемые в виде арендной платы за землю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2D4CD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78 059,4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2D4CD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63 000,0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2D4CD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83 883,6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2D4CD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107,5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2D4CD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133,1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2D4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516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Доходы от сдачи в аренду имущества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8EAE8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631,0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8EAE8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559,5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8EAE8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559,5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8EAE8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88,7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8EAE8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100,0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8EA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516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Плата за негативное воздействие на окружающую среду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2D4CD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1 998,7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2D4CD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720,0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2D4CD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728,0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2D4CD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36,4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2D4CD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101,1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2D4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4114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Доходы от оказания платных услуг и компенсации затрат государства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8EAE8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1 515,8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8EAE8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450,0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8EAE8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714,0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8EAE8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47,1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8EAE8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158,7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8EA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516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Доходы от продажи материальных и нематериальных активов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2D4CD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7 335,2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2D4CD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20 247,0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2D4CD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35 644,7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2D4CD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485,9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2D4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176,0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2D4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516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Штрафы, санкции, возмещение ущерба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8EAE8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1 521,2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8EAE8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1 000,0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8EAE8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589,6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8EAE8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38,8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8EAE8"/>
                    </a:solidFill>
                  </a:tcPr>
                </a:tc>
                <a:tc>
                  <a:txBody>
                    <a:bodyPr/>
                    <a:lstStyle/>
                    <a:p>
                      <a:pPr marL="36360"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59,0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8EA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516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Прочие неналоговые доходы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2D4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3 279,4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2D4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3 137,0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2D4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4 105,5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2D4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125,2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2D4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130,9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2D4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516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ru-RU" sz="1050" b="1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Всего налоговых и неналоговых доходов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8EA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1050" b="1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649 700,8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8EA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1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745 513,3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8EA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1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955 559,2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8EA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1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147,1</a:t>
                      </a:r>
                      <a:endParaRPr lang="ru-RU" sz="1050" b="0" strike="noStrike" spc="-1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8EA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1050" b="1" strike="noStrike" spc="-1" dirty="0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128,2</a:t>
                      </a:r>
                      <a:endParaRPr lang="ru-RU" sz="1050" b="0" strike="noStrike" spc="-1" dirty="0">
                        <a:latin typeface="XO Oriel"/>
                      </a:endParaRPr>
                    </a:p>
                  </a:txBody>
                  <a:tcPr marL="17640" marR="17640" anchor="ctr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8EA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7510</TotalTime>
  <Words>4171</Words>
  <Application>Microsoft Office PowerPoint</Application>
  <PresentationFormat>Экран (4:3)</PresentationFormat>
  <Paragraphs>770</Paragraphs>
  <Slides>32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6</vt:i4>
      </vt:variant>
      <vt:variant>
        <vt:lpstr>Заголовки слайдов</vt:lpstr>
      </vt:variant>
      <vt:variant>
        <vt:i4>32</vt:i4>
      </vt:variant>
    </vt:vector>
  </HeadingPairs>
  <TitlesOfParts>
    <vt:vector size="49" baseType="lpstr">
      <vt:lpstr>Arial</vt:lpstr>
      <vt:lpstr>Calibri</vt:lpstr>
      <vt:lpstr>Century Schoolbook</vt:lpstr>
      <vt:lpstr>Comic Sans MS</vt:lpstr>
      <vt:lpstr>Franklin Gothic Book</vt:lpstr>
      <vt:lpstr>Segoe Print</vt:lpstr>
      <vt:lpstr>Symbol</vt:lpstr>
      <vt:lpstr>Times New Roman</vt:lpstr>
      <vt:lpstr>Verdana</vt:lpstr>
      <vt:lpstr>Wingdings</vt:lpstr>
      <vt:lpstr>XO Oriel</vt:lpstr>
      <vt:lpstr>Office Theme</vt:lpstr>
      <vt:lpstr>Office Theme</vt:lpstr>
      <vt:lpstr>Office Theme</vt:lpstr>
      <vt:lpstr>Office Theme</vt:lpstr>
      <vt:lpstr>Office Theme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Показатели исполнения расходной части бюджета муниципального образования Выселковский район за 2022 год (тыс. рублей)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subject/>
  <dc:creator>Ксения Митина</dc:creator>
  <dc:description/>
  <cp:lastModifiedBy>Данилиди</cp:lastModifiedBy>
  <cp:revision>753</cp:revision>
  <cp:lastPrinted>2023-05-03T08:21:16Z</cp:lastPrinted>
  <dcterms:created xsi:type="dcterms:W3CDTF">2019-11-12T07:32:41Z</dcterms:created>
  <dcterms:modified xsi:type="dcterms:W3CDTF">2023-05-05T06:17:48Z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otes">
    <vt:i4>2</vt:i4>
  </property>
  <property fmtid="{D5CDD505-2E9C-101B-9397-08002B2CF9AE}" pid="3" name="PresentationFormat">
    <vt:lpwstr>Экран (4:3)</vt:lpwstr>
  </property>
  <property fmtid="{D5CDD505-2E9C-101B-9397-08002B2CF9AE}" pid="4" name="Slides">
    <vt:i4>31</vt:i4>
  </property>
</Properties>
</file>